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1"/>
  </p:notesMasterIdLst>
  <p:handoutMasterIdLst>
    <p:handoutMasterId r:id="rId52"/>
  </p:handoutMasterIdLst>
  <p:sldIdLst>
    <p:sldId id="256" r:id="rId2"/>
    <p:sldId id="268" r:id="rId3"/>
    <p:sldId id="257" r:id="rId4"/>
    <p:sldId id="267" r:id="rId5"/>
    <p:sldId id="270" r:id="rId6"/>
    <p:sldId id="269" r:id="rId7"/>
    <p:sldId id="271" r:id="rId8"/>
    <p:sldId id="272" r:id="rId9"/>
    <p:sldId id="275" r:id="rId10"/>
    <p:sldId id="276" r:id="rId11"/>
    <p:sldId id="274" r:id="rId12"/>
    <p:sldId id="279" r:id="rId13"/>
    <p:sldId id="277" r:id="rId14"/>
    <p:sldId id="278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273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37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5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0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8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05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3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4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FE2824-C2A0-4931-BB32-60B24BDBB3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4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AD75104-6BBD-423B-A9CF-DE211C051EE5}"/>
              </a:ext>
            </a:extLst>
          </p:cNvPr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5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Kelsey DiCarlo, Lauren </a:t>
            </a:r>
            <a:r>
              <a:rPr lang="en-US" dirty="0" err="1"/>
              <a:t>kieffer</a:t>
            </a:r>
            <a:r>
              <a:rPr lang="en-US" dirty="0"/>
              <a:t>, </a:t>
            </a:r>
            <a:r>
              <a:rPr lang="en-US" dirty="0" err="1"/>
              <a:t>lawino</a:t>
            </a:r>
            <a:r>
              <a:rPr lang="en-US" dirty="0"/>
              <a:t> </a:t>
            </a:r>
            <a:r>
              <a:rPr lang="en-US" dirty="0" err="1"/>
              <a:t>Lurum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35F1-572D-4754-B991-21D236BD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Trip Duration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64FC5-64BF-4182-A912-B48242F3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buNone/>
            </a:pPr>
            <a:r>
              <a:rPr lang="it-IT" dirty="0"/>
              <a:t>Looking at the trip duration in hours, we rounded them to the nearest whole hour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data['</a:t>
            </a:r>
            <a:r>
              <a:rPr lang="en-US" dirty="0" err="1"/>
              <a:t>trip_duration_hr_round</a:t>
            </a:r>
            <a:r>
              <a:rPr lang="en-US" dirty="0"/>
              <a:t>'] = round(data['</a:t>
            </a:r>
            <a:r>
              <a:rPr lang="en-US" dirty="0" err="1"/>
              <a:t>trip_duration_hr</a:t>
            </a:r>
            <a:r>
              <a:rPr lang="en-US" dirty="0"/>
              <a:t>'], 0)</a:t>
            </a:r>
          </a:p>
          <a:p>
            <a:pPr marL="201168" lvl="1" indent="0">
              <a:buNone/>
            </a:pPr>
            <a:r>
              <a:rPr lang="en-US" dirty="0"/>
              <a:t>Put the trip duration hours into buckets to see the number of trips in each span of time: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data['</a:t>
            </a:r>
            <a:r>
              <a:rPr lang="en-US" dirty="0" err="1"/>
              <a:t>trip_duration_hr_round</a:t>
            </a:r>
            <a:r>
              <a:rPr lang="en-US" dirty="0"/>
              <a:t>'].</a:t>
            </a:r>
            <a:r>
              <a:rPr lang="en-US" dirty="0" err="1"/>
              <a:t>value_counts</a:t>
            </a:r>
            <a:r>
              <a:rPr lang="en-US" dirty="0"/>
              <a:t>().</a:t>
            </a:r>
            <a:r>
              <a:rPr lang="en-US" dirty="0" err="1"/>
              <a:t>sort_index</a:t>
            </a:r>
            <a:r>
              <a:rPr lang="en-US" dirty="0"/>
              <a:t>()</a:t>
            </a:r>
          </a:p>
          <a:p>
            <a:pPr marL="201168" lvl="1" indent="0">
              <a:buNone/>
            </a:pPr>
            <a:r>
              <a:rPr lang="en-US" dirty="0"/>
              <a:t>The results showed that most of the trips were less than an hour long…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br>
              <a:rPr lang="en-US" dirty="0"/>
            </a:br>
            <a:r>
              <a:rPr lang="en-US" dirty="0"/>
              <a:t>And revealed outliers that are more than 24 hours long…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We removed trips greater than 24 hours from the data 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data = data[ data['trip_duration'] &lt;=86392]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27B141-6C44-4CD2-B96A-C92EF3108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09572"/>
              </p:ext>
            </p:extLst>
          </p:nvPr>
        </p:nvGraphicFramePr>
        <p:xfrm>
          <a:off x="1295400" y="3351001"/>
          <a:ext cx="2044700" cy="676275"/>
        </p:xfrm>
        <a:graphic>
          <a:graphicData uri="http://schemas.openxmlformats.org/drawingml/2006/table">
            <a:tbl>
              <a:tblPr/>
              <a:tblGrid>
                <a:gridCol w="1130300">
                  <a:extLst>
                    <a:ext uri="{9D8B030D-6E8A-4147-A177-3AD203B41FA5}">
                      <a16:colId xmlns:a16="http://schemas.microsoft.com/office/drawing/2014/main" val="33002154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4524157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 Duration Hours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Trips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6860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534759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46484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32471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9465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92ACAA-96F9-4F3D-99E7-D85C8381F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25545"/>
              </p:ext>
            </p:extLst>
          </p:nvPr>
        </p:nvGraphicFramePr>
        <p:xfrm>
          <a:off x="1447800" y="4419600"/>
          <a:ext cx="2044700" cy="676275"/>
        </p:xfrm>
        <a:graphic>
          <a:graphicData uri="http://schemas.openxmlformats.org/drawingml/2006/table">
            <a:tbl>
              <a:tblPr/>
              <a:tblGrid>
                <a:gridCol w="1130300">
                  <a:extLst>
                    <a:ext uri="{9D8B030D-6E8A-4147-A177-3AD203B41FA5}">
                      <a16:colId xmlns:a16="http://schemas.microsoft.com/office/drawing/2014/main" val="263841678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2297049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 Duration Hours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Trips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186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92129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7229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871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67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858D-63E4-43D7-9C80-A54AA71A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Trip Duration Chart Output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5E3AE7-B233-4F70-940F-B7E00DB47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825" y="2062163"/>
            <a:ext cx="92106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0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35F1-572D-4754-B991-21D236BD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Pickup and Dropoff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64FC5-64BF-4182-A912-B48242F3F6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201168" lvl="1" indent="0">
              <a:buNone/>
            </a:pPr>
            <a:r>
              <a:rPr lang="en-US" dirty="0"/>
              <a:t>1. data['</a:t>
            </a:r>
            <a:r>
              <a:rPr lang="en-US" dirty="0" err="1"/>
              <a:t>pickup_datetime</a:t>
            </a:r>
            <a:r>
              <a:rPr lang="en-US" dirty="0"/>
              <a:t>'].hist(bins=60, </a:t>
            </a:r>
            <a:r>
              <a:rPr lang="en-US" dirty="0" err="1"/>
              <a:t>figsize</a:t>
            </a:r>
            <a:r>
              <a:rPr lang="en-US" dirty="0"/>
              <a:t> = (12,6))</a:t>
            </a:r>
          </a:p>
          <a:p>
            <a:pPr marL="201168" lvl="1" indent="0">
              <a:buNone/>
            </a:pPr>
            <a:r>
              <a:rPr lang="en-US" dirty="0" err="1"/>
              <a:t>plt.title</a:t>
            </a:r>
            <a:r>
              <a:rPr lang="en-US" dirty="0"/>
              <a:t>("</a:t>
            </a:r>
            <a:r>
              <a:rPr lang="en-US" dirty="0" err="1"/>
              <a:t>Pickup_datetime</a:t>
            </a:r>
            <a:r>
              <a:rPr lang="en-US" dirty="0"/>
              <a:t> Histogram of Days")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2. data['</a:t>
            </a:r>
            <a:r>
              <a:rPr lang="en-US" dirty="0" err="1"/>
              <a:t>dropoff_datetime</a:t>
            </a:r>
            <a:r>
              <a:rPr lang="en-US" dirty="0"/>
              <a:t>'].hist(bins=60,figsize = (12,6))</a:t>
            </a:r>
          </a:p>
          <a:p>
            <a:pPr marL="201168" lvl="1" indent="0">
              <a:buNone/>
            </a:pPr>
            <a:r>
              <a:rPr lang="en-US" dirty="0" err="1"/>
              <a:t>plt.title</a:t>
            </a:r>
            <a:r>
              <a:rPr lang="en-US" dirty="0"/>
              <a:t>("</a:t>
            </a:r>
            <a:r>
              <a:rPr lang="en-US" dirty="0" err="1"/>
              <a:t>Dropoff_datetime</a:t>
            </a:r>
            <a:r>
              <a:rPr lang="en-US" dirty="0"/>
              <a:t> Histogram of Days")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3. data['</a:t>
            </a:r>
            <a:r>
              <a:rPr lang="en-US" dirty="0" err="1"/>
              <a:t>pickup_datetime</a:t>
            </a:r>
            <a:r>
              <a:rPr lang="en-US" dirty="0"/>
              <a:t>'].</a:t>
            </a:r>
            <a:r>
              <a:rPr lang="en-US" dirty="0" err="1"/>
              <a:t>dt.hour.hist</a:t>
            </a:r>
            <a:r>
              <a:rPr lang="en-US" dirty="0"/>
              <a:t>(bins=24,figsize = (12,6))</a:t>
            </a:r>
          </a:p>
          <a:p>
            <a:pPr marL="201168" lvl="1" indent="0">
              <a:buNone/>
            </a:pPr>
            <a:r>
              <a:rPr lang="en-US" dirty="0" err="1"/>
              <a:t>plt.title</a:t>
            </a:r>
            <a:r>
              <a:rPr lang="en-US" dirty="0"/>
              <a:t>("</a:t>
            </a:r>
            <a:r>
              <a:rPr lang="en-US" dirty="0" err="1"/>
              <a:t>Pickup_datetime</a:t>
            </a:r>
            <a:r>
              <a:rPr lang="en-US" dirty="0"/>
              <a:t> Histogram of Hours")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4. data['</a:t>
            </a:r>
            <a:r>
              <a:rPr lang="en-US" dirty="0" err="1"/>
              <a:t>dropoff_datetime</a:t>
            </a:r>
            <a:r>
              <a:rPr lang="en-US" dirty="0"/>
              <a:t>'].</a:t>
            </a:r>
            <a:r>
              <a:rPr lang="en-US" dirty="0" err="1"/>
              <a:t>dt.hour.hist</a:t>
            </a:r>
            <a:r>
              <a:rPr lang="en-US" dirty="0"/>
              <a:t>(bins=24,figsize = (12,6))</a:t>
            </a:r>
          </a:p>
          <a:p>
            <a:pPr marL="201168" lvl="1" indent="0">
              <a:buNone/>
            </a:pPr>
            <a:r>
              <a:rPr lang="en-US" dirty="0" err="1"/>
              <a:t>plt.title</a:t>
            </a:r>
            <a:r>
              <a:rPr lang="en-US" dirty="0"/>
              <a:t>("</a:t>
            </a:r>
            <a:r>
              <a:rPr lang="en-US" dirty="0" err="1"/>
              <a:t>Dropoff_datetime</a:t>
            </a:r>
            <a:r>
              <a:rPr lang="en-US" dirty="0"/>
              <a:t> Histogram of Hours")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74AA9-2102-423E-86AD-7B9E1D48A7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201168" lvl="1" indent="0">
              <a:buNone/>
            </a:pPr>
            <a:r>
              <a:rPr lang="en-US" dirty="0"/>
              <a:t>5. data['</a:t>
            </a:r>
            <a:r>
              <a:rPr lang="en-US" dirty="0" err="1"/>
              <a:t>pickup_datetime</a:t>
            </a:r>
            <a:r>
              <a:rPr lang="en-US" dirty="0"/>
              <a:t>'].</a:t>
            </a:r>
            <a:r>
              <a:rPr lang="en-US" dirty="0" err="1"/>
              <a:t>dt.month.hist</a:t>
            </a:r>
            <a:r>
              <a:rPr lang="en-US" dirty="0"/>
              <a:t>(bins= 12,figsize = (12,6))</a:t>
            </a:r>
          </a:p>
          <a:p>
            <a:pPr marL="201168" lvl="1" indent="0">
              <a:buNone/>
            </a:pPr>
            <a:r>
              <a:rPr lang="en-US" dirty="0" err="1"/>
              <a:t>plt.title</a:t>
            </a:r>
            <a:r>
              <a:rPr lang="en-US" dirty="0"/>
              <a:t>("</a:t>
            </a:r>
            <a:r>
              <a:rPr lang="en-US" dirty="0" err="1"/>
              <a:t>Pickup_datetime</a:t>
            </a:r>
            <a:r>
              <a:rPr lang="en-US" dirty="0"/>
              <a:t> Histogram of Months")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6. data['</a:t>
            </a:r>
            <a:r>
              <a:rPr lang="en-US" dirty="0" err="1"/>
              <a:t>dropoff_datetime</a:t>
            </a:r>
            <a:r>
              <a:rPr lang="en-US" dirty="0"/>
              <a:t>'].</a:t>
            </a:r>
            <a:r>
              <a:rPr lang="en-US" dirty="0" err="1"/>
              <a:t>dt.month.hist</a:t>
            </a:r>
            <a:r>
              <a:rPr lang="en-US" dirty="0"/>
              <a:t>(bins= 12,figsize = (12,6))</a:t>
            </a:r>
          </a:p>
          <a:p>
            <a:pPr marL="201168" lvl="1" indent="0">
              <a:buNone/>
            </a:pPr>
            <a:r>
              <a:rPr lang="en-US" dirty="0" err="1"/>
              <a:t>plt.title</a:t>
            </a:r>
            <a:r>
              <a:rPr lang="en-US" dirty="0"/>
              <a:t>("</a:t>
            </a:r>
            <a:r>
              <a:rPr lang="en-US" dirty="0" err="1"/>
              <a:t>Dropoff_datetime</a:t>
            </a:r>
            <a:r>
              <a:rPr lang="en-US" dirty="0"/>
              <a:t> Histogram of Months")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7. data['</a:t>
            </a:r>
            <a:r>
              <a:rPr lang="en-US" dirty="0" err="1"/>
              <a:t>pickup_datetime</a:t>
            </a:r>
            <a:r>
              <a:rPr lang="en-US" dirty="0"/>
              <a:t>'].</a:t>
            </a:r>
            <a:r>
              <a:rPr lang="en-US" dirty="0" err="1"/>
              <a:t>dt.weekday.hist</a:t>
            </a:r>
            <a:r>
              <a:rPr lang="en-US" dirty="0"/>
              <a:t>(bins= 12,figsize = (12,6))</a:t>
            </a:r>
          </a:p>
          <a:p>
            <a:pPr marL="201168" lvl="1" indent="0">
              <a:buNone/>
            </a:pPr>
            <a:r>
              <a:rPr lang="en-US" dirty="0" err="1"/>
              <a:t>plt.title</a:t>
            </a:r>
            <a:r>
              <a:rPr lang="en-US" dirty="0"/>
              <a:t>("</a:t>
            </a:r>
            <a:r>
              <a:rPr lang="en-US" dirty="0" err="1"/>
              <a:t>Pickup_datetime</a:t>
            </a:r>
            <a:r>
              <a:rPr lang="en-US" dirty="0"/>
              <a:t> Histogram of weekday")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8. data['</a:t>
            </a:r>
            <a:r>
              <a:rPr lang="en-US" dirty="0" err="1"/>
              <a:t>dropoff_datetime</a:t>
            </a:r>
            <a:r>
              <a:rPr lang="en-US" dirty="0"/>
              <a:t>'].</a:t>
            </a:r>
            <a:r>
              <a:rPr lang="en-US" dirty="0" err="1"/>
              <a:t>dt.weekday.hist</a:t>
            </a:r>
            <a:r>
              <a:rPr lang="en-US" dirty="0"/>
              <a:t>(bins= 12,figsize = (12,6))</a:t>
            </a:r>
          </a:p>
          <a:p>
            <a:pPr marL="201168" lvl="1" indent="0">
              <a:buNone/>
            </a:pPr>
            <a:r>
              <a:rPr lang="en-US" dirty="0" err="1"/>
              <a:t>plt.title</a:t>
            </a:r>
            <a:r>
              <a:rPr lang="en-US" dirty="0"/>
              <a:t>("</a:t>
            </a:r>
            <a:r>
              <a:rPr lang="en-US" dirty="0" err="1"/>
              <a:t>Dropoff_datetime</a:t>
            </a:r>
            <a:r>
              <a:rPr lang="en-US" dirty="0"/>
              <a:t> Histogram of weekday")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2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BEA1-7033-41F1-B669-09371901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Histogram of Pickup Trip Days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747C9F0-3C10-4C42-93CF-6D443E4B9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350" y="2047875"/>
            <a:ext cx="69056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6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BEA1-7033-41F1-B669-09371901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Histogram of Dropoff Trip Days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717998-F390-4890-A673-1DA262CE1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150" y="2005013"/>
            <a:ext cx="70580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2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BEA1-7033-41F1-B669-09371901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Histogram of Pickup Hours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A0DB1C-EFE3-475F-BB39-B03A8DB0C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225" y="2081213"/>
            <a:ext cx="66198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8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BEA1-7033-41F1-B669-09371901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Histogram of Dropoff Hours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0E7404-F2F9-4684-931C-91DE077D3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638" y="2057400"/>
            <a:ext cx="68770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BEA1-7033-41F1-B669-09371901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Histogram of Pickup Months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FA1F90-4948-42E0-B370-3AAE19018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250" y="2066925"/>
            <a:ext cx="69818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5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BEA1-7033-41F1-B669-09371901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Histogram of Dropoff Months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3C3E22-2414-4B78-90E1-7C95DBCB2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5713" y="2047875"/>
            <a:ext cx="72009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6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BEA1-7033-41F1-B669-09371901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Histogram of Pickup Weekday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8894B7-B305-4309-8446-DCB5F99C3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150" y="2081213"/>
            <a:ext cx="70580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2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6FECFE5-4C4D-43A8-96A7-7891BE8F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AA2DF6-9B6E-4B5F-A8C3-C41943C26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One</a:t>
            </a:r>
          </a:p>
        </p:txBody>
      </p:sp>
    </p:spTree>
    <p:extLst>
      <p:ext uri="{BB962C8B-B14F-4D97-AF65-F5344CB8AC3E}">
        <p14:creationId xmlns:p14="http://schemas.microsoft.com/office/powerpoint/2010/main" val="352893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BEA1-7033-41F1-B669-09371901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Histogram of Dropoff Weekday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07EB0E-70FC-4861-A365-4FE304730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163" y="2105025"/>
            <a:ext cx="6858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B5D4-D1A1-4B29-A474-B0F465D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on Pickup and Dropoff Time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BF137-83C7-4D9D-99FA-C0685C408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Pickup and </a:t>
            </a:r>
            <a:r>
              <a:rPr lang="en-US" dirty="0" err="1"/>
              <a:t>dropoff</a:t>
            </a:r>
            <a:r>
              <a:rPr lang="en-US" dirty="0"/>
              <a:t> ride counts tend to be lowest during the hour range between 1:00 and 6:00.</a:t>
            </a:r>
          </a:p>
          <a:p>
            <a:r>
              <a:rPr lang="en-US" dirty="0"/>
              <a:t>Pickup and </a:t>
            </a:r>
            <a:r>
              <a:rPr lang="en-US" dirty="0" err="1"/>
              <a:t>dropoff</a:t>
            </a:r>
            <a:r>
              <a:rPr lang="en-US" dirty="0"/>
              <a:t> ride counts tend to be highest during the evening hours closer to 20:00 and 24:00.</a:t>
            </a:r>
          </a:p>
          <a:p>
            <a:r>
              <a:rPr lang="en-US" dirty="0"/>
              <a:t>Pickup and </a:t>
            </a:r>
            <a:r>
              <a:rPr lang="en-US" dirty="0" err="1"/>
              <a:t>dropoff</a:t>
            </a:r>
            <a:r>
              <a:rPr lang="en-US" dirty="0"/>
              <a:t> ride counts tend to be similar across months.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6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2CD7-5DC6-4873-8993-E15346E5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Vendor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442E3-6BCF-4E54-8C80-AA302A5B7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Vendor ID refers to the operator of the trip tracking devices used by Yellow Taxi Company</a:t>
            </a:r>
          </a:p>
          <a:p>
            <a:r>
              <a:rPr lang="en-US" dirty="0"/>
              <a:t>We made a bar chart of the 2 vendors for comparison:</a:t>
            </a:r>
          </a:p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=(12,6))</a:t>
            </a:r>
          </a:p>
          <a:p>
            <a:r>
              <a:rPr lang="en-US" dirty="0" err="1"/>
              <a:t>plt.title</a:t>
            </a:r>
            <a:r>
              <a:rPr lang="en-US" dirty="0"/>
              <a:t>("Vendor ID Counts")</a:t>
            </a:r>
          </a:p>
          <a:p>
            <a:r>
              <a:rPr lang="en-US" dirty="0" err="1"/>
              <a:t>sns.countplot</a:t>
            </a:r>
            <a:r>
              <a:rPr lang="en-US" dirty="0"/>
              <a:t>(x = '</a:t>
            </a:r>
            <a:r>
              <a:rPr lang="en-US" dirty="0" err="1"/>
              <a:t>vendor_id</a:t>
            </a:r>
            <a:r>
              <a:rPr lang="en-US" dirty="0"/>
              <a:t>', data = data )</a:t>
            </a:r>
          </a:p>
          <a:p>
            <a:endParaRPr lang="en-US" dirty="0"/>
          </a:p>
          <a:p>
            <a:r>
              <a:rPr lang="en-US" dirty="0"/>
              <a:t>The vendor ID’s have almost equal number of trips</a:t>
            </a:r>
          </a:p>
        </p:txBody>
      </p:sp>
    </p:spTree>
    <p:extLst>
      <p:ext uri="{BB962C8B-B14F-4D97-AF65-F5344CB8AC3E}">
        <p14:creationId xmlns:p14="http://schemas.microsoft.com/office/powerpoint/2010/main" val="339582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BEA1-7033-41F1-B669-09371901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ID Bar Chart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352C0F-1E30-4545-B80E-310B786BA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875" y="2019300"/>
            <a:ext cx="76485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1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4D58-6B28-4908-A3D2-0E09EB2F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Exploration of Pickup Lat &amp; Long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39699E-7EAF-4021-A786-79B1EDB58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2057400"/>
            <a:ext cx="7143750" cy="3600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2405DA-5A2D-43EE-8229-400960B1C674}"/>
              </a:ext>
            </a:extLst>
          </p:cNvPr>
          <p:cNvSpPr/>
          <p:nvPr/>
        </p:nvSpPr>
        <p:spPr>
          <a:xfrm>
            <a:off x="685800" y="2057400"/>
            <a:ext cx="388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data.plot.scatter</a:t>
            </a:r>
            <a:r>
              <a:rPr lang="en-US" dirty="0"/>
              <a:t>(x = '</a:t>
            </a:r>
            <a:r>
              <a:rPr lang="en-US" dirty="0" err="1"/>
              <a:t>pickup_longitude</a:t>
            </a:r>
            <a:r>
              <a:rPr lang="en-US" dirty="0"/>
              <a:t>',</a:t>
            </a:r>
          </a:p>
          <a:p>
            <a:r>
              <a:rPr lang="en-US" dirty="0"/>
              <a:t>                 y = '</a:t>
            </a:r>
            <a:r>
              <a:rPr lang="en-US" dirty="0" err="1"/>
              <a:t>pickup_latitude</a:t>
            </a:r>
            <a:r>
              <a:rPr lang="en-US" dirty="0"/>
              <a:t>',</a:t>
            </a:r>
          </a:p>
          <a:p>
            <a:r>
              <a:rPr lang="en-US" dirty="0"/>
              <a:t>                 c = '</a:t>
            </a:r>
            <a:r>
              <a:rPr lang="en-US" dirty="0" err="1"/>
              <a:t>DarkBlue</a:t>
            </a:r>
            <a:r>
              <a:rPr lang="en-US" dirty="0"/>
              <a:t>',</a:t>
            </a:r>
          </a:p>
          <a:p>
            <a:r>
              <a:rPr lang="en-US" dirty="0"/>
              <a:t>                 </a:t>
            </a:r>
            <a:r>
              <a:rPr lang="en-US" dirty="0" err="1"/>
              <a:t>figsize</a:t>
            </a:r>
            <a:r>
              <a:rPr lang="en-US" dirty="0"/>
              <a:t> = (12,6))</a:t>
            </a:r>
          </a:p>
        </p:txBody>
      </p:sp>
    </p:spTree>
    <p:extLst>
      <p:ext uri="{BB962C8B-B14F-4D97-AF65-F5344CB8AC3E}">
        <p14:creationId xmlns:p14="http://schemas.microsoft.com/office/powerpoint/2010/main" val="89652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4D58-6B28-4908-A3D2-0E09EB2F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Exploration of Dropoff Lat &amp; Long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C3A8C4-88F4-43CC-ABA2-CD9850AC5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800" y="1828800"/>
            <a:ext cx="7029450" cy="36004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0A5F4A-FFE2-4C06-8030-4F975D631A93}"/>
              </a:ext>
            </a:extLst>
          </p:cNvPr>
          <p:cNvSpPr/>
          <p:nvPr/>
        </p:nvSpPr>
        <p:spPr>
          <a:xfrm>
            <a:off x="434009" y="2133600"/>
            <a:ext cx="403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data.plot.scatter</a:t>
            </a:r>
            <a:r>
              <a:rPr lang="en-US" dirty="0"/>
              <a:t>(x = '</a:t>
            </a:r>
            <a:r>
              <a:rPr lang="en-US" dirty="0" err="1"/>
              <a:t>dropoff_longitude</a:t>
            </a:r>
            <a:r>
              <a:rPr lang="en-US" dirty="0"/>
              <a:t>',</a:t>
            </a:r>
          </a:p>
          <a:p>
            <a:r>
              <a:rPr lang="en-US" dirty="0"/>
              <a:t>                 y = '</a:t>
            </a:r>
            <a:r>
              <a:rPr lang="en-US" dirty="0" err="1"/>
              <a:t>dropoff_latitude</a:t>
            </a:r>
            <a:r>
              <a:rPr lang="en-US" dirty="0"/>
              <a:t>',</a:t>
            </a:r>
          </a:p>
          <a:p>
            <a:r>
              <a:rPr lang="en-US" dirty="0"/>
              <a:t>                 c = '</a:t>
            </a:r>
            <a:r>
              <a:rPr lang="en-US" dirty="0" err="1"/>
              <a:t>DarkBlue</a:t>
            </a:r>
            <a:r>
              <a:rPr lang="en-US" dirty="0"/>
              <a:t>', </a:t>
            </a:r>
            <a:r>
              <a:rPr lang="en-US" dirty="0" err="1"/>
              <a:t>figsize</a:t>
            </a:r>
            <a:r>
              <a:rPr lang="en-US" dirty="0"/>
              <a:t> = (12,6))</a:t>
            </a:r>
          </a:p>
        </p:txBody>
      </p:sp>
    </p:spTree>
    <p:extLst>
      <p:ext uri="{BB962C8B-B14F-4D97-AF65-F5344CB8AC3E}">
        <p14:creationId xmlns:p14="http://schemas.microsoft.com/office/powerpoint/2010/main" val="368843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5974-ED4C-4F6E-87BD-028FEB86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9DBC-5843-4C9C-899F-16152DEC15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scatter plots are showing outliers in locations</a:t>
            </a:r>
          </a:p>
          <a:p>
            <a:r>
              <a:rPr lang="en-US" sz="1800" dirty="0"/>
              <a:t>Some points are far away from the main cluster</a:t>
            </a:r>
          </a:p>
          <a:p>
            <a:r>
              <a:rPr lang="en-US" sz="1800" dirty="0"/>
              <a:t>We imported a chart of Manhattan that shows the latitude and longitude of the island…</a:t>
            </a:r>
          </a:p>
          <a:p>
            <a:pPr marL="0" indent="0">
              <a:buNone/>
            </a:pPr>
            <a:r>
              <a:rPr lang="en-US" sz="1100" dirty="0"/>
              <a:t>Image(filename='meanvel1_tidal_manhattano.jpg',</a:t>
            </a:r>
          </a:p>
          <a:p>
            <a:pPr marL="0" indent="0">
              <a:buNone/>
            </a:pPr>
            <a:r>
              <a:rPr lang="en-US" sz="1100" dirty="0"/>
              <a:t>     width = 650,</a:t>
            </a:r>
          </a:p>
          <a:p>
            <a:pPr marL="0" indent="0">
              <a:buNone/>
            </a:pPr>
            <a:r>
              <a:rPr lang="en-US" sz="1100" dirty="0"/>
              <a:t>     height = 500)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43CA68-AE3D-4A5C-90C9-D2F1F996E0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6851" y="1846263"/>
            <a:ext cx="381989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0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9C82-C7FD-43EC-9750-7F7963CE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&amp; Next Steps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6049C-9D3D-4D42-AE34-9C77904778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map shows the latitudes and longitudes we saw as outliers in our scatter plots are not in Manhattan, so we need to remove them from the pickup scatter plot…</a:t>
            </a:r>
          </a:p>
          <a:p>
            <a:pPr marL="0" indent="0">
              <a:buNone/>
            </a:pPr>
            <a:r>
              <a:rPr lang="en-US" dirty="0"/>
              <a:t>data[(data['</a:t>
            </a:r>
            <a:r>
              <a:rPr lang="en-US" dirty="0" err="1"/>
              <a:t>pickup_longitude</a:t>
            </a:r>
            <a:r>
              <a:rPr lang="en-US" dirty="0"/>
              <a:t>'] &gt; -74.5) &amp; </a:t>
            </a:r>
          </a:p>
          <a:p>
            <a:pPr marL="0" indent="0">
              <a:buNone/>
            </a:pPr>
            <a:r>
              <a:rPr lang="en-US" dirty="0"/>
              <a:t>     (data['</a:t>
            </a:r>
            <a:r>
              <a:rPr lang="en-US" dirty="0" err="1"/>
              <a:t>pickup_longitude</a:t>
            </a:r>
            <a:r>
              <a:rPr lang="en-US" dirty="0"/>
              <a:t>'] &lt; -73) &amp; </a:t>
            </a:r>
          </a:p>
          <a:p>
            <a:pPr marL="0" indent="0">
              <a:buNone/>
            </a:pPr>
            <a:r>
              <a:rPr lang="en-US" dirty="0"/>
              <a:t>     (data['</a:t>
            </a:r>
            <a:r>
              <a:rPr lang="en-US" dirty="0" err="1"/>
              <a:t>pickup_latitude</a:t>
            </a:r>
            <a:r>
              <a:rPr lang="en-US" dirty="0"/>
              <a:t>'] &gt; 39) &amp;</a:t>
            </a:r>
          </a:p>
          <a:p>
            <a:pPr marL="0" indent="0">
              <a:buNone/>
            </a:pPr>
            <a:r>
              <a:rPr lang="en-US" dirty="0"/>
              <a:t>    (data['</a:t>
            </a:r>
            <a:r>
              <a:rPr lang="en-US" dirty="0" err="1"/>
              <a:t>pickup_latitude</a:t>
            </a:r>
            <a:r>
              <a:rPr lang="en-US" dirty="0"/>
              <a:t>'] &lt; 41) </a:t>
            </a:r>
          </a:p>
          <a:p>
            <a:pPr marL="0" indent="0">
              <a:buNone/>
            </a:pPr>
            <a:r>
              <a:rPr lang="en-US" dirty="0"/>
              <a:t>    ].</a:t>
            </a:r>
            <a:r>
              <a:rPr lang="en-US" dirty="0" err="1"/>
              <a:t>plot.scatter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x = '</a:t>
            </a:r>
            <a:r>
              <a:rPr lang="en-US" dirty="0" err="1"/>
              <a:t>pickup_longitude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y = '</a:t>
            </a:r>
            <a:r>
              <a:rPr lang="en-US" dirty="0" err="1"/>
              <a:t>pickup_latitude</a:t>
            </a:r>
            <a:r>
              <a:rPr lang="en-US" dirty="0"/>
              <a:t>' ,</a:t>
            </a:r>
          </a:p>
          <a:p>
            <a:pPr marL="0" indent="0">
              <a:buNone/>
            </a:pPr>
            <a:r>
              <a:rPr lang="en-US" dirty="0"/>
              <a:t>    c = '</a:t>
            </a:r>
            <a:r>
              <a:rPr lang="en-US" dirty="0" err="1"/>
              <a:t>DarkBlue</a:t>
            </a:r>
            <a:r>
              <a:rPr lang="en-US" dirty="0"/>
              <a:t>', </a:t>
            </a:r>
            <a:r>
              <a:rPr lang="en-US" dirty="0" err="1"/>
              <a:t>figsize</a:t>
            </a:r>
            <a:r>
              <a:rPr lang="en-US" dirty="0"/>
              <a:t> = (12,6))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94C58-6275-4E47-93EC-FD5FC1CEC3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… and the </a:t>
            </a:r>
            <a:r>
              <a:rPr lang="en-US" dirty="0" err="1"/>
              <a:t>dropoff</a:t>
            </a:r>
            <a:r>
              <a:rPr lang="en-US" dirty="0"/>
              <a:t> scatter plot</a:t>
            </a:r>
          </a:p>
          <a:p>
            <a:endParaRPr lang="en-US" dirty="0"/>
          </a:p>
          <a:p>
            <a:r>
              <a:rPr lang="en-US" dirty="0"/>
              <a:t>data[(data['</a:t>
            </a:r>
            <a:r>
              <a:rPr lang="en-US" dirty="0" err="1"/>
              <a:t>dropoff_longitude</a:t>
            </a:r>
            <a:r>
              <a:rPr lang="en-US" dirty="0"/>
              <a:t>'] &gt; -74.5) &amp; </a:t>
            </a:r>
          </a:p>
          <a:p>
            <a:r>
              <a:rPr lang="en-US" dirty="0"/>
              <a:t>     (data['</a:t>
            </a:r>
            <a:r>
              <a:rPr lang="en-US" dirty="0" err="1"/>
              <a:t>dropoff_longitude</a:t>
            </a:r>
            <a:r>
              <a:rPr lang="en-US" dirty="0"/>
              <a:t>'] &lt; -73) &amp; </a:t>
            </a:r>
          </a:p>
          <a:p>
            <a:r>
              <a:rPr lang="en-US" dirty="0"/>
              <a:t>     (data['</a:t>
            </a:r>
            <a:r>
              <a:rPr lang="en-US" dirty="0" err="1"/>
              <a:t>dropoff_latitude</a:t>
            </a:r>
            <a:r>
              <a:rPr lang="en-US" dirty="0"/>
              <a:t>'] &gt; 39) &amp;</a:t>
            </a:r>
          </a:p>
          <a:p>
            <a:r>
              <a:rPr lang="en-US" dirty="0"/>
              <a:t>    (data['</a:t>
            </a:r>
            <a:r>
              <a:rPr lang="en-US" dirty="0" err="1"/>
              <a:t>dropoff_latitude</a:t>
            </a:r>
            <a:r>
              <a:rPr lang="en-US" dirty="0"/>
              <a:t>'] &lt; 41) ].</a:t>
            </a:r>
            <a:r>
              <a:rPr lang="en-US" dirty="0" err="1"/>
              <a:t>plot.scatter</a:t>
            </a:r>
            <a:r>
              <a:rPr lang="en-US" dirty="0"/>
              <a:t>(</a:t>
            </a:r>
          </a:p>
          <a:p>
            <a:r>
              <a:rPr lang="en-US" dirty="0"/>
              <a:t>    x = '</a:t>
            </a:r>
            <a:r>
              <a:rPr lang="en-US" dirty="0" err="1"/>
              <a:t>dropoff_longitude</a:t>
            </a:r>
            <a:r>
              <a:rPr lang="en-US" dirty="0"/>
              <a:t>',</a:t>
            </a:r>
          </a:p>
          <a:p>
            <a:r>
              <a:rPr lang="en-US" dirty="0"/>
              <a:t>    y = '</a:t>
            </a:r>
            <a:r>
              <a:rPr lang="en-US" dirty="0" err="1"/>
              <a:t>dropoff_latitude</a:t>
            </a:r>
            <a:r>
              <a:rPr lang="en-US" dirty="0"/>
              <a:t>',</a:t>
            </a:r>
          </a:p>
          <a:p>
            <a:r>
              <a:rPr lang="en-US" dirty="0"/>
              <a:t>    c = '</a:t>
            </a:r>
            <a:r>
              <a:rPr lang="en-US" dirty="0" err="1"/>
              <a:t>DarkBlue</a:t>
            </a:r>
            <a:r>
              <a:rPr lang="en-US" dirty="0"/>
              <a:t>', </a:t>
            </a:r>
            <a:r>
              <a:rPr lang="en-US" dirty="0" err="1"/>
              <a:t>figsize</a:t>
            </a:r>
            <a:r>
              <a:rPr lang="en-US" dirty="0"/>
              <a:t> = (12,6))</a:t>
            </a:r>
          </a:p>
        </p:txBody>
      </p:sp>
    </p:spTree>
    <p:extLst>
      <p:ext uri="{BB962C8B-B14F-4D97-AF65-F5344CB8AC3E}">
        <p14:creationId xmlns:p14="http://schemas.microsoft.com/office/powerpoint/2010/main" val="71439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7ABB-3848-4921-8E94-31314284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Scatter Plots without outliers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743DEB-A6A9-4B36-9F8B-84CE77AABC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870" y="2049130"/>
            <a:ext cx="5966130" cy="307151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E81FA1-62DC-4BE8-9F3A-0995462F0A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76310" y="2078199"/>
            <a:ext cx="5812666" cy="304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7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1FCE9-B875-4532-AD7B-A728C416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BBBDD-0BA1-4599-B8C3-48A24C4C2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2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NYC Taxi Rides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numCol="2"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Reviewed the NYC Cabs data frame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loaded and previewed the data in our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B54885-D584-4F07-A8F7-2F9A5FF4AE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Original Data set included the following column headings: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vendor_id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pickup_datetime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dropoff_datetime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passenger_count</a:t>
            </a:r>
            <a:r>
              <a:rPr lang="en-US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pickup_longitude</a:t>
            </a:r>
            <a:r>
              <a:rPr lang="en-US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pickup_latitude</a:t>
            </a:r>
            <a:r>
              <a:rPr lang="en-US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dropoff_longitude</a:t>
            </a:r>
            <a:r>
              <a:rPr lang="en-US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dropoff_latitude</a:t>
            </a:r>
            <a:r>
              <a:rPr lang="en-US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store_and_fwd_flag</a:t>
            </a:r>
            <a:r>
              <a:rPr lang="en-US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trip_duration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172F01-852C-47DA-B0F8-DFFAD9A41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609600"/>
            <a:ext cx="62293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2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E0376C-543C-4EA5-A768-F60CB723C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609600"/>
            <a:ext cx="80010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5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7CAD5C-3F9E-403D-9586-EC11CF6F5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685800"/>
            <a:ext cx="79438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8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E65D-802F-499E-BE32-636A2F66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34EAF-8755-4751-BBB4-D644A3072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6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CC8A0E-9A4C-48F4-897C-5621ECE13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776287"/>
            <a:ext cx="75914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6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B9F9-A643-40BC-84DE-8F58353B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A5146-7DC4-4252-882B-B7C1467DD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1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C37D0F-00FD-44D7-9EED-EF9526923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876300"/>
            <a:ext cx="77914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150DBB-78A6-498C-872B-AEFCFD6D6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981075"/>
            <a:ext cx="80010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9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436E-2AA5-4F7F-A8DB-DDB3E8B7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FB532-03D7-41D0-8DA3-9F3A33B2F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6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541FFC-F9DA-47D4-948A-28F7D9257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900112"/>
            <a:ext cx="78962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4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F9D188-994D-4569-89B6-FE1241B9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B20DF-EA1B-481B-BE4D-3731907E2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191806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53BD0F-9D70-4EA8-B49A-A6EA67F9C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2009775"/>
            <a:ext cx="78390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5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E18163-BA2B-40B1-A0B5-BEB35EB3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7566B-D775-40FE-91CE-8F31E7618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3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0CE5D0-3DDC-4ADC-8554-1FD9DEA63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919162"/>
            <a:ext cx="78581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4D99-B79C-4FBE-90FF-E1D5B476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Investigation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AE102-1E7B-469A-A755-118FFB757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3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3AC1B6-E373-49E4-B2B4-C779BBB0E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404937"/>
            <a:ext cx="78867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0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9317B3-DCC1-4300-8AA8-5D42CF42A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519237"/>
            <a:ext cx="79629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8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914CE3-50F3-4E7C-B686-C88F5D0FE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023937"/>
            <a:ext cx="80010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4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EF8493-C06B-45A3-AC85-8FE4C7C39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957387"/>
            <a:ext cx="78867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46F504-A67C-40F8-829A-0481E83D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942975"/>
            <a:ext cx="76771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4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0AF5BE-84D9-48A3-9F74-1AD4F7CEA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1843087"/>
            <a:ext cx="76295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3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D65141-4A85-4E1C-8D1E-ED5D5F3D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10515600" cy="1145224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Data.describe</a:t>
            </a:r>
            <a:r>
              <a:rPr lang="en-US" dirty="0">
                <a:solidFill>
                  <a:schemeClr val="bg2"/>
                </a:solidFill>
              </a:rPr>
              <a:t>(include=‘all’)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6044FB9-EB7C-421F-93C0-7DCD009727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201273"/>
              </p:ext>
            </p:extLst>
          </p:nvPr>
        </p:nvGraphicFramePr>
        <p:xfrm>
          <a:off x="533403" y="1295400"/>
          <a:ext cx="11353797" cy="477359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69004">
                  <a:extLst>
                    <a:ext uri="{9D8B030D-6E8A-4147-A177-3AD203B41FA5}">
                      <a16:colId xmlns:a16="http://schemas.microsoft.com/office/drawing/2014/main" val="4024725821"/>
                    </a:ext>
                  </a:extLst>
                </a:gridCol>
                <a:gridCol w="703505">
                  <a:extLst>
                    <a:ext uri="{9D8B030D-6E8A-4147-A177-3AD203B41FA5}">
                      <a16:colId xmlns:a16="http://schemas.microsoft.com/office/drawing/2014/main" val="359302898"/>
                    </a:ext>
                  </a:extLst>
                </a:gridCol>
                <a:gridCol w="669665">
                  <a:extLst>
                    <a:ext uri="{9D8B030D-6E8A-4147-A177-3AD203B41FA5}">
                      <a16:colId xmlns:a16="http://schemas.microsoft.com/office/drawing/2014/main" val="2477507009"/>
                    </a:ext>
                  </a:extLst>
                </a:gridCol>
                <a:gridCol w="1119684">
                  <a:extLst>
                    <a:ext uri="{9D8B030D-6E8A-4147-A177-3AD203B41FA5}">
                      <a16:colId xmlns:a16="http://schemas.microsoft.com/office/drawing/2014/main" val="3945994868"/>
                    </a:ext>
                  </a:extLst>
                </a:gridCol>
                <a:gridCol w="1044218">
                  <a:extLst>
                    <a:ext uri="{9D8B030D-6E8A-4147-A177-3AD203B41FA5}">
                      <a16:colId xmlns:a16="http://schemas.microsoft.com/office/drawing/2014/main" val="3441288858"/>
                    </a:ext>
                  </a:extLst>
                </a:gridCol>
                <a:gridCol w="1063076">
                  <a:extLst>
                    <a:ext uri="{9D8B030D-6E8A-4147-A177-3AD203B41FA5}">
                      <a16:colId xmlns:a16="http://schemas.microsoft.com/office/drawing/2014/main" val="107429526"/>
                    </a:ext>
                  </a:extLst>
                </a:gridCol>
                <a:gridCol w="1078708">
                  <a:extLst>
                    <a:ext uri="{9D8B030D-6E8A-4147-A177-3AD203B41FA5}">
                      <a16:colId xmlns:a16="http://schemas.microsoft.com/office/drawing/2014/main" val="2701669503"/>
                    </a:ext>
                  </a:extLst>
                </a:gridCol>
                <a:gridCol w="973182">
                  <a:extLst>
                    <a:ext uri="{9D8B030D-6E8A-4147-A177-3AD203B41FA5}">
                      <a16:colId xmlns:a16="http://schemas.microsoft.com/office/drawing/2014/main" val="2173654037"/>
                    </a:ext>
                  </a:extLst>
                </a:gridCol>
                <a:gridCol w="1125608">
                  <a:extLst>
                    <a:ext uri="{9D8B030D-6E8A-4147-A177-3AD203B41FA5}">
                      <a16:colId xmlns:a16="http://schemas.microsoft.com/office/drawing/2014/main" val="2960356336"/>
                    </a:ext>
                  </a:extLst>
                </a:gridCol>
                <a:gridCol w="1020083">
                  <a:extLst>
                    <a:ext uri="{9D8B030D-6E8A-4147-A177-3AD203B41FA5}">
                      <a16:colId xmlns:a16="http://schemas.microsoft.com/office/drawing/2014/main" val="1486065248"/>
                    </a:ext>
                  </a:extLst>
                </a:gridCol>
                <a:gridCol w="1254584">
                  <a:extLst>
                    <a:ext uri="{9D8B030D-6E8A-4147-A177-3AD203B41FA5}">
                      <a16:colId xmlns:a16="http://schemas.microsoft.com/office/drawing/2014/main" val="2955878583"/>
                    </a:ext>
                  </a:extLst>
                </a:gridCol>
                <a:gridCol w="832480">
                  <a:extLst>
                    <a:ext uri="{9D8B030D-6E8A-4147-A177-3AD203B41FA5}">
                      <a16:colId xmlns:a16="http://schemas.microsoft.com/office/drawing/2014/main" val="3088502081"/>
                    </a:ext>
                  </a:extLst>
                </a:gridCol>
              </a:tblGrid>
              <a:tr h="81158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vendor_id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pickup_datetime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dropoff_datetime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passenger_count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pickup_longitude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pickup_latitude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dropoff_longitude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dropoff_latitude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store_and_fwd_flag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trip_duration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8084377"/>
                  </a:ext>
                </a:extLst>
              </a:tr>
              <a:tr h="3587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583458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583458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583458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583458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583458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583458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583458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583458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583458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583458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583458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7873468"/>
                  </a:ext>
                </a:extLst>
              </a:tr>
              <a:tr h="3755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unique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583458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570544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570564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8359444"/>
                  </a:ext>
                </a:extLst>
              </a:tr>
              <a:tr h="3845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id3898669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2/12/2016 20:29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5/1/2016 11:26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7558416"/>
                  </a:ext>
                </a:extLst>
              </a:tr>
              <a:tr h="2142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freq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312326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580186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7542231"/>
                  </a:ext>
                </a:extLst>
              </a:tr>
              <a:tr h="3587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1/1/2016 0:01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1/1/2016 0:03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662423"/>
                  </a:ext>
                </a:extLst>
              </a:tr>
              <a:tr h="3845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6/30/2016 23:58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7/1/2016 13:26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7683692"/>
                  </a:ext>
                </a:extLst>
              </a:tr>
              <a:tr h="3587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-73.97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40.75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-73.97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40.75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962.29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0831939"/>
                  </a:ext>
                </a:extLst>
              </a:tr>
              <a:tr h="2142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6151.28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0873773"/>
                  </a:ext>
                </a:extLst>
              </a:tr>
              <a:tr h="2142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-121.93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34.36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-121.93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34.36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243795"/>
                  </a:ext>
                </a:extLst>
              </a:tr>
              <a:tr h="2142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-73.99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40.74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-73.99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40.74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7647668"/>
                  </a:ext>
                </a:extLst>
              </a:tr>
              <a:tr h="2142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-73.98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40.75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-73.98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40.75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9273701"/>
                  </a:ext>
                </a:extLst>
              </a:tr>
              <a:tr h="2142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-73.97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40.77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-73.96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40.77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5508297"/>
                  </a:ext>
                </a:extLst>
              </a:tr>
              <a:tr h="2142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-65.85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-65.85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43.67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3526282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9568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8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Trip duration: There is a minimum of 1 second in the dataset. There needs to be more investigation of these records.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Trip duration: At least on trip lasted over 350,000 seconds There needs to be more investigation of higher range records.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Pickup datetime / Dropoff datetime: The data covers the first 6-7 months of 2016.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 The ids are unique to each record: count and unique-ness are the same. Ids should not be used in modeling.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Vendor ID: Are either 1 or 2. Seen in the data preview and there are 2 unique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"count" for all attributes are the same, so there is no clear missing data in this dataset at first glance.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Passenger count: Maximum is 9. It is more common to have 1 passenger as seen in the 25% and 50% quantiles.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Passenger count: Minimum is 0. This does not make sense and can be outliers to be deleted.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latitude and longitude should be further investigated check maximum and minimums.</a:t>
            </a:r>
          </a:p>
        </p:txBody>
      </p:sp>
    </p:spTree>
    <p:extLst>
      <p:ext uri="{BB962C8B-B14F-4D97-AF65-F5344CB8AC3E}">
        <p14:creationId xmlns:p14="http://schemas.microsoft.com/office/powerpoint/2010/main" val="24468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35F1-572D-4754-B991-21D236BD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Passenger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64FC5-64BF-4182-A912-B48242F3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Removed outliers of trips that recorded less than one passenger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data = data[ data['</a:t>
            </a:r>
            <a:r>
              <a:rPr lang="en-US" dirty="0" err="1"/>
              <a:t>passenger_count</a:t>
            </a:r>
            <a:r>
              <a:rPr lang="en-US" dirty="0"/>
              <a:t>'] &gt;=1 ]</a:t>
            </a:r>
          </a:p>
          <a:p>
            <a:pPr marL="201168" lvl="1" indent="0">
              <a:buNone/>
            </a:pPr>
            <a:r>
              <a:rPr lang="en-US" dirty="0"/>
              <a:t>Plotted the remaining passenger counts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=(12,6))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plt.title</a:t>
            </a:r>
            <a:r>
              <a:rPr lang="en-US" dirty="0"/>
              <a:t>("Passenger Counts")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ax = </a:t>
            </a:r>
            <a:r>
              <a:rPr lang="en-US" dirty="0" err="1"/>
              <a:t>sns.countplot</a:t>
            </a:r>
            <a:r>
              <a:rPr lang="en-US" dirty="0"/>
              <a:t>(x = '</a:t>
            </a:r>
            <a:r>
              <a:rPr lang="en-US" dirty="0" err="1"/>
              <a:t>passenger_count</a:t>
            </a:r>
            <a:r>
              <a:rPr lang="en-US" dirty="0"/>
              <a:t>', data = data )</a:t>
            </a:r>
          </a:p>
          <a:p>
            <a:pPr marL="201168" lvl="1" indent="0">
              <a:buNone/>
            </a:pPr>
            <a:r>
              <a:rPr lang="en-US" dirty="0"/>
              <a:t>Majority of the rides had 1 passenger</a:t>
            </a:r>
          </a:p>
          <a:p>
            <a:pPr marL="201168" lvl="1" indent="0">
              <a:buNone/>
            </a:pPr>
            <a:r>
              <a:rPr lang="en-US" dirty="0"/>
              <a:t>2 passengers was second most common passenger count</a:t>
            </a:r>
          </a:p>
          <a:p>
            <a:pPr marL="201168" lvl="1" indent="0">
              <a:buNone/>
            </a:pPr>
            <a:r>
              <a:rPr lang="en-US" dirty="0"/>
              <a:t>Few rides had more than 5 passengers, which would indicate a larger vehicle type</a:t>
            </a:r>
          </a:p>
        </p:txBody>
      </p:sp>
    </p:spTree>
    <p:extLst>
      <p:ext uri="{BB962C8B-B14F-4D97-AF65-F5344CB8AC3E}">
        <p14:creationId xmlns:p14="http://schemas.microsoft.com/office/powerpoint/2010/main" val="340438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A37A-86D3-447C-9CCF-AE3D3C41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Passenger Count Bar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832665-ADFE-41BC-8946-95F0FFEC7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981200"/>
            <a:ext cx="7786687" cy="401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2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35F1-572D-4754-B991-21D236BD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Trip 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64FC5-64BF-4182-A912-B48242F3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Noticed that several trips had less than 60 seconds of duration</a:t>
            </a:r>
          </a:p>
          <a:p>
            <a:pPr marL="201168" lvl="1" indent="0">
              <a:buNone/>
            </a:pPr>
            <a:r>
              <a:rPr lang="en-US" dirty="0"/>
              <a:t>We filtered out these outliers so that the trips included in the data set were at least 1 minute long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data = data[ data['trip_duration'] &gt;=61]</a:t>
            </a:r>
            <a:endParaRPr lang="en-US" dirty="0"/>
          </a:p>
          <a:p>
            <a:pPr marL="201168" lvl="1" indent="0">
              <a:buNone/>
            </a:pPr>
            <a:r>
              <a:rPr lang="en-US" dirty="0"/>
              <a:t>We then noticed that some trips were unusually long, and filtered the data by trip duration times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data[ (data['trip_duration'] &lt;=86392) &amp;     (data['trip_duration'] &gt;=40000)]</a:t>
            </a:r>
          </a:p>
          <a:p>
            <a:pPr marL="201168" lvl="1" indent="0">
              <a:buNone/>
            </a:pPr>
            <a:r>
              <a:rPr lang="it-IT" dirty="0"/>
              <a:t>The trip duration was provided in seconds. We converted the duration times into both minutes and hours and added those trip durations to the data 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data['trip_duration_min'] = data['trip_duration']/60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data['trip_duration_hr'] = data['trip_duration']/60/60</a:t>
            </a:r>
          </a:p>
          <a:p>
            <a:pPr marL="201168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838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130</TotalTime>
  <Words>1642</Words>
  <Application>Microsoft Office PowerPoint</Application>
  <PresentationFormat>Widescreen</PresentationFormat>
  <Paragraphs>338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Century Schoolbook</vt:lpstr>
      <vt:lpstr>Courier New</vt:lpstr>
      <vt:lpstr>Retrospect</vt:lpstr>
      <vt:lpstr>Midterm Presentation</vt:lpstr>
      <vt:lpstr>Load Data</vt:lpstr>
      <vt:lpstr>NYC Taxi Rides</vt:lpstr>
      <vt:lpstr>Exploratory Analysis</vt:lpstr>
      <vt:lpstr>Data.describe(include=‘all’)</vt:lpstr>
      <vt:lpstr>Observations</vt:lpstr>
      <vt:lpstr>Exploration of Passenger Counts</vt:lpstr>
      <vt:lpstr>Passenger Count Bar Chart</vt:lpstr>
      <vt:lpstr>Exploration of Trip Duration</vt:lpstr>
      <vt:lpstr>Exploration of Trip Duration (continued)</vt:lpstr>
      <vt:lpstr>Original Trip Duration Chart Output</vt:lpstr>
      <vt:lpstr>Exploration of Pickup and Dropoff Times</vt:lpstr>
      <vt:lpstr>1. Histogram of Pickup Trip Days</vt:lpstr>
      <vt:lpstr>2. Histogram of Dropoff Trip Days</vt:lpstr>
      <vt:lpstr>3. Histogram of Pickup Hours </vt:lpstr>
      <vt:lpstr>4. Histogram of Dropoff Hours </vt:lpstr>
      <vt:lpstr>5. Histogram of Pickup Months </vt:lpstr>
      <vt:lpstr>6. Histogram of Dropoff Months </vt:lpstr>
      <vt:lpstr>7. Histogram of Pickup Weekday </vt:lpstr>
      <vt:lpstr>8. Histogram of Dropoff Weekday </vt:lpstr>
      <vt:lpstr>Observations on Pickup and Dropoff Time Histograms</vt:lpstr>
      <vt:lpstr>Exploration of Vendor ID</vt:lpstr>
      <vt:lpstr>Vendor ID Bar Chart</vt:lpstr>
      <vt:lpstr>Exploration of Pickup Lat &amp; Long</vt:lpstr>
      <vt:lpstr>Exploration of Dropoff Lat &amp; Long</vt:lpstr>
      <vt:lpstr>Observations &amp; Next Steps</vt:lpstr>
      <vt:lpstr>Observations &amp; Next Steps continued</vt:lpstr>
      <vt:lpstr>New Scatter Plots without outliers</vt:lpstr>
      <vt:lpstr>Initial Model</vt:lpstr>
      <vt:lpstr>PowerPoint Presentation</vt:lpstr>
      <vt:lpstr>PowerPoint Presentation</vt:lpstr>
      <vt:lpstr>PowerPoint Presentation</vt:lpstr>
      <vt:lpstr>Evaluation</vt:lpstr>
      <vt:lpstr>PowerPoint Presentation</vt:lpstr>
      <vt:lpstr>Feature Engineering</vt:lpstr>
      <vt:lpstr>PowerPoint Presentation</vt:lpstr>
      <vt:lpstr>PowerPoint Presentation</vt:lpstr>
      <vt:lpstr>Model 2</vt:lpstr>
      <vt:lpstr>PowerPoint Presentation</vt:lpstr>
      <vt:lpstr>PowerPoint Presentation</vt:lpstr>
      <vt:lpstr>Evaluation</vt:lpstr>
      <vt:lpstr>PowerPoint Presentation</vt:lpstr>
      <vt:lpstr>Further Investigation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Presentation</dc:title>
  <dc:creator>Keley DiCarlo</dc:creator>
  <cp:lastModifiedBy>Keley DiCarlo</cp:lastModifiedBy>
  <cp:revision>18</cp:revision>
  <dcterms:created xsi:type="dcterms:W3CDTF">2018-10-30T22:34:57Z</dcterms:created>
  <dcterms:modified xsi:type="dcterms:W3CDTF">2018-11-01T22:09:58Z</dcterms:modified>
</cp:coreProperties>
</file>