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s/_rels/slide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_rels/presentation.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scm.com/downloads" TargetMode="External"/><Relationship Id="rId2" Type="http://schemas.openxmlformats.org/officeDocument/2006/relationships/hyperlink" Target="https://github.com/" TargetMode="External"/><Relationship Id="rId3" Type="http://schemas.openxmlformats.org/officeDocument/2006/relationships/hyperlink" Target="file:///Users/madison/Downloads/bit.ly/Rladies-git" TargetMode="External"/><Relationship Id="rId4"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hyperlink" Target="https://www.meetup.com/rladies-seattle/events/"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mailto:reporting@rladies.org" TargetMode="External"/><Relationship Id="rId2" Type="http://schemas.openxmlformats.org/officeDocument/2006/relationships/hyperlink" Target="https://rladies.org/code-of-conduct/" TargetMode="External"/><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file:///Users/madison/Downloads/bit.ly/Rladies-git" TargetMode="External"/><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itle 1"/>
          <p:cNvSpPr/>
          <p:nvPr/>
        </p:nvSpPr>
        <p:spPr>
          <a:xfrm>
            <a:off x="1523880" y="289080"/>
            <a:ext cx="9143280" cy="181692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pPr>
            <a:r>
              <a:rPr b="0" lang="en-US" sz="5400" spc="-1" strike="noStrike">
                <a:solidFill>
                  <a:srgbClr val="000000"/>
                </a:solidFill>
                <a:latin typeface="Calibri Light"/>
              </a:rPr>
              <a:t>git through April:</a:t>
            </a:r>
            <a:br/>
            <a:r>
              <a:rPr b="0" lang="en-US" sz="5400" spc="-1" strike="noStrike">
                <a:solidFill>
                  <a:srgbClr val="000000"/>
                </a:solidFill>
                <a:latin typeface="Calibri Light"/>
              </a:rPr>
              <a:t>Collaboration in GitHub</a:t>
            </a:r>
            <a:endParaRPr b="0" lang="en-US" sz="5400" spc="-1" strike="noStrike">
              <a:latin typeface="Arial"/>
            </a:endParaRPr>
          </a:p>
        </p:txBody>
      </p:sp>
      <p:sp>
        <p:nvSpPr>
          <p:cNvPr id="77" name="Subtitle 2"/>
          <p:cNvSpPr/>
          <p:nvPr/>
        </p:nvSpPr>
        <p:spPr>
          <a:xfrm>
            <a:off x="1523880" y="1922040"/>
            <a:ext cx="9143280" cy="1319760"/>
          </a:xfrm>
          <a:prstGeom prst="rect">
            <a:avLst/>
          </a:prstGeom>
          <a:noFill/>
          <a:ln w="0">
            <a:noFill/>
          </a:ln>
        </p:spPr>
        <p:style>
          <a:lnRef idx="0"/>
          <a:fillRef idx="0"/>
          <a:effectRef idx="0"/>
          <a:fontRef idx="minor"/>
        </p:style>
        <p:txBody>
          <a:bodyPr lIns="90000" rIns="90000" tIns="45000" bIns="45000">
            <a:normAutofit fontScale="94000"/>
          </a:bodyPr>
          <a:p>
            <a:pPr algn="ctr">
              <a:lnSpc>
                <a:spcPct val="90000"/>
              </a:lnSpc>
              <a:spcBef>
                <a:spcPts val="1001"/>
              </a:spcBef>
              <a:tabLst>
                <a:tab algn="l" pos="0"/>
              </a:tabLst>
            </a:pPr>
            <a:endParaRPr b="0" lang="en-US" sz="18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Instructor: Madison Swain-Bowden (she/her) </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Helpers: Katie Jolly (she/her) , Pamela Moriarty (she/her) </a:t>
            </a:r>
            <a:endParaRPr b="0" lang="en-US" sz="2400" spc="-1" strike="noStrike">
              <a:latin typeface="Arial"/>
            </a:endParaRPr>
          </a:p>
        </p:txBody>
      </p:sp>
      <p:sp>
        <p:nvSpPr>
          <p:cNvPr id="78" name="Subtitle 2"/>
          <p:cNvSpPr/>
          <p:nvPr/>
        </p:nvSpPr>
        <p:spPr>
          <a:xfrm>
            <a:off x="1523880" y="3615480"/>
            <a:ext cx="9143280" cy="300528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alibri"/>
                <a:ea typeface="DejaVu Sans"/>
              </a:rPr>
              <a:t>Before we begin:</a:t>
            </a:r>
            <a:endParaRPr b="0" lang="en-US" sz="2400" spc="-1" strike="noStrike">
              <a:latin typeface="Arial"/>
            </a:endParaRPr>
          </a:p>
          <a:p>
            <a:pPr marL="343080" indent="-34236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DejaVu Sans"/>
              </a:rPr>
              <a:t>Install git </a:t>
            </a:r>
            <a:r>
              <a:rPr b="0" lang="en-US" sz="2400" spc="-1" strike="noStrike" u="sng">
                <a:solidFill>
                  <a:srgbClr val="0563c1"/>
                </a:solidFill>
                <a:uFillTx/>
                <a:latin typeface="Calibri"/>
                <a:ea typeface="DejaVu Sans"/>
                <a:hlinkClick r:id="rId1"/>
              </a:rPr>
              <a:t>git-scm.com/downloads</a:t>
            </a:r>
            <a:endParaRPr b="0" lang="en-US" sz="2400" spc="-1" strike="noStrike">
              <a:latin typeface="Arial"/>
            </a:endParaRPr>
          </a:p>
          <a:p>
            <a:pPr marL="343080" indent="-34236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DejaVu Sans"/>
              </a:rPr>
              <a:t>Make a GitHub account </a:t>
            </a:r>
            <a:r>
              <a:rPr b="0" lang="en-US" sz="2400" spc="-1" strike="noStrike" u="sng">
                <a:solidFill>
                  <a:srgbClr val="0563c1"/>
                </a:solidFill>
                <a:uFillTx/>
                <a:latin typeface="Calibri"/>
                <a:ea typeface="DejaVu Sans"/>
                <a:hlinkClick r:id="rId2"/>
              </a:rPr>
              <a:t>github.com</a:t>
            </a:r>
            <a:endParaRPr b="0" lang="en-US" sz="2400" spc="-1" strike="noStrike">
              <a:latin typeface="Arial"/>
            </a:endParaRPr>
          </a:p>
          <a:p>
            <a:pPr marL="343080" indent="-34236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DejaVu Sans"/>
              </a:rPr>
              <a:t>Find today’s notes </a:t>
            </a:r>
            <a:r>
              <a:rPr b="0" lang="en-US" sz="2400" spc="-1" strike="noStrike" u="sng">
                <a:solidFill>
                  <a:srgbClr val="0563c1"/>
                </a:solidFill>
                <a:uFillTx/>
                <a:latin typeface="Calibri"/>
                <a:ea typeface="DejaVu Sans"/>
                <a:hlinkClick r:id="rId3"/>
              </a:rPr>
              <a:t>bit.ly/Rladies-git</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Overview</a:t>
            </a:r>
            <a:endParaRPr b="0" lang="en-US" sz="4400" spc="-1" strike="noStrike">
              <a:latin typeface="Arial"/>
            </a:endParaRPr>
          </a:p>
        </p:txBody>
      </p:sp>
      <p:sp>
        <p:nvSpPr>
          <p:cNvPr id="80"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800" spc="-1" strike="noStrike">
                <a:solidFill>
                  <a:srgbClr val="000000"/>
                </a:solidFill>
                <a:latin typeface="Calibri"/>
              </a:rPr>
              <a:t>Sign-up for each event separately at </a:t>
            </a:r>
            <a:endParaRPr b="0" lang="en-US" sz="2800" spc="-1" strike="noStrike">
              <a:latin typeface="Arial"/>
            </a:endParaRPr>
          </a:p>
          <a:p>
            <a:pPr>
              <a:lnSpc>
                <a:spcPct val="90000"/>
              </a:lnSpc>
              <a:spcBef>
                <a:spcPts val="1001"/>
              </a:spcBef>
              <a:tabLst>
                <a:tab algn="l" pos="0"/>
              </a:tabLst>
            </a:pPr>
            <a:r>
              <a:rPr b="0" lang="en-US" sz="2800" spc="-1" strike="noStrike" u="sng">
                <a:solidFill>
                  <a:srgbClr val="0563c1"/>
                </a:solidFill>
                <a:uFillTx/>
                <a:latin typeface="Calibri"/>
                <a:hlinkClick r:id="rId1"/>
              </a:rPr>
              <a:t>https://www.meetup.com/rladies-seattle/events/</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02: Command line git</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09: GitHub</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16: GitHub GUI and RStudio</a:t>
            </a:r>
            <a:endParaRPr b="0" lang="en-US" sz="2800" spc="-1" strike="noStrike">
              <a:latin typeface="Arial"/>
            </a:endParaRPr>
          </a:p>
          <a:p>
            <a:pPr>
              <a:lnSpc>
                <a:spcPct val="90000"/>
              </a:lnSpc>
              <a:spcBef>
                <a:spcPts val="1001"/>
              </a:spcBef>
              <a:tabLst>
                <a:tab algn="l" pos="0"/>
              </a:tabLst>
            </a:pPr>
            <a:r>
              <a:rPr b="1" lang="en-US" sz="2800" spc="-1" strike="noStrike">
                <a:solidFill>
                  <a:srgbClr val="000000"/>
                </a:solidFill>
                <a:latin typeface="Calibri"/>
              </a:rPr>
              <a:t>23: Collaborating in GitHub</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Code of conduct</a:t>
            </a:r>
            <a:endParaRPr b="0" lang="en-US" sz="4400" spc="-1" strike="noStrike">
              <a:latin typeface="Arial"/>
            </a:endParaRPr>
          </a:p>
        </p:txBody>
      </p:sp>
      <p:sp>
        <p:nvSpPr>
          <p:cNvPr id="82"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ormAutofit fontScale="60000"/>
          </a:bodyPr>
          <a:p>
            <a:pPr>
              <a:lnSpc>
                <a:spcPct val="120000"/>
              </a:lnSpc>
              <a:spcBef>
                <a:spcPts val="2200"/>
              </a:spcBef>
              <a:tabLst>
                <a:tab algn="l" pos="0"/>
              </a:tabLst>
            </a:pPr>
            <a:r>
              <a:rPr b="0" lang="en-US" sz="2800" spc="-1" strike="noStrike">
                <a:solidFill>
                  <a:srgbClr val="000000"/>
                </a:solidFill>
                <a:latin typeface="Calibri"/>
              </a:rPr>
              <a:t>R-Ladies is dedicated to providing a harassment-free experience for everyone. We do not tolerate harassment of participants in any form.</a:t>
            </a:r>
            <a:endParaRPr b="0" lang="en-US" sz="2800" spc="-1" strike="noStrike">
              <a:latin typeface="Arial"/>
            </a:endParaRPr>
          </a:p>
          <a:p>
            <a:pPr>
              <a:lnSpc>
                <a:spcPct val="120000"/>
              </a:lnSpc>
              <a:spcBef>
                <a:spcPts val="2200"/>
              </a:spcBef>
              <a:tabLst>
                <a:tab algn="l" pos="0"/>
              </a:tabLst>
            </a:pPr>
            <a:r>
              <a:rPr b="0" lang="en-US" sz="2800" spc="-1" strike="noStrike">
                <a:solidFill>
                  <a:srgbClr val="000000"/>
                </a:solidFill>
                <a:latin typeface="Calibri"/>
              </a:rPr>
              <a:t>This code of conduct applies to all R-Ladies spaces, including meetups, Twitter, Slack, mailing lists, both online and offline. Anyone who violates this code of conduct may be sanctioned or expelled from these spaces at the discretion of the Global Leadership Team.</a:t>
            </a:r>
            <a:endParaRPr b="0" lang="en-US" sz="2800" spc="-1" strike="noStrike">
              <a:latin typeface="Arial"/>
            </a:endParaRPr>
          </a:p>
          <a:p>
            <a:pPr>
              <a:lnSpc>
                <a:spcPct val="120000"/>
              </a:lnSpc>
              <a:spcBef>
                <a:spcPts val="2200"/>
              </a:spcBef>
              <a:tabLst>
                <a:tab algn="l" pos="0"/>
              </a:tabLst>
            </a:pPr>
            <a:r>
              <a:rPr b="0" lang="en-US" sz="2800" spc="-1" strike="noStrike">
                <a:solidFill>
                  <a:srgbClr val="000000"/>
                </a:solidFill>
                <a:latin typeface="Calibri"/>
              </a:rPr>
              <a:t>If you are being harassed by a member/guest/participant of/at R-Ladies, notice that someone else is being harassed, or have any other concerns, please contact the Global Leadership Team via </a:t>
            </a:r>
            <a:r>
              <a:rPr b="0" lang="en-US" sz="2800" spc="-1" strike="noStrike" u="sng">
                <a:solidFill>
                  <a:srgbClr val="0563c1"/>
                </a:solidFill>
                <a:uFillTx/>
                <a:latin typeface="Calibri"/>
                <a:hlinkClick r:id="rId1"/>
              </a:rPr>
              <a:t>reporting@rladies.org</a:t>
            </a:r>
            <a:r>
              <a:rPr b="0" lang="en-US" sz="2800" spc="-1" strike="noStrike">
                <a:solidFill>
                  <a:srgbClr val="000000"/>
                </a:solidFill>
                <a:latin typeface="Calibri"/>
              </a:rPr>
              <a:t> </a:t>
            </a:r>
            <a:endParaRPr b="0" lang="en-US" sz="2800" spc="-1" strike="noStrike">
              <a:latin typeface="Arial"/>
            </a:endParaRPr>
          </a:p>
          <a:p>
            <a:pPr>
              <a:lnSpc>
                <a:spcPct val="120000"/>
              </a:lnSpc>
              <a:spcBef>
                <a:spcPts val="1001"/>
              </a:spcBef>
              <a:tabLst>
                <a:tab algn="l" pos="0"/>
              </a:tabLst>
            </a:pPr>
            <a:endParaRPr b="0" lang="en-US" sz="2800" spc="-1" strike="noStrike">
              <a:latin typeface="Arial"/>
            </a:endParaRPr>
          </a:p>
          <a:p>
            <a:pPr>
              <a:lnSpc>
                <a:spcPct val="120000"/>
              </a:lnSpc>
              <a:spcBef>
                <a:spcPts val="1001"/>
              </a:spcBef>
              <a:tabLst>
                <a:tab algn="l" pos="0"/>
              </a:tabLst>
            </a:pPr>
            <a:r>
              <a:rPr b="0" lang="en-US" sz="2800" spc="-1" strike="noStrike">
                <a:solidFill>
                  <a:srgbClr val="000000"/>
                </a:solidFill>
                <a:latin typeface="Calibri"/>
              </a:rPr>
              <a:t>For more information </a:t>
            </a:r>
            <a:r>
              <a:rPr b="0" lang="en-US" sz="2800" spc="-1" strike="noStrike" u="sng">
                <a:solidFill>
                  <a:srgbClr val="0563c1"/>
                </a:solidFill>
                <a:uFillTx/>
                <a:latin typeface="Calibri"/>
                <a:hlinkClick r:id="rId2"/>
              </a:rPr>
              <a:t>https://rladies.org/code-of-conduct/</a:t>
            </a:r>
            <a:endParaRPr b="0" lang="en-US" sz="2800" spc="-1" strike="noStrike">
              <a:latin typeface="Arial"/>
            </a:endParaRPr>
          </a:p>
          <a:p>
            <a:pPr>
              <a:lnSpc>
                <a:spcPct val="12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Attendees</a:t>
            </a:r>
            <a:endParaRPr b="0" lang="en-US" sz="4400" spc="-1" strike="noStrike">
              <a:latin typeface="Arial"/>
            </a:endParaRPr>
          </a:p>
        </p:txBody>
      </p:sp>
      <p:sp>
        <p:nvSpPr>
          <p:cNvPr id="84" name="Content Placeholder 2"/>
          <p:cNvSpPr/>
          <p:nvPr/>
        </p:nvSpPr>
        <p:spPr>
          <a:xfrm>
            <a:off x="838080" y="1471320"/>
            <a:ext cx="10514880" cy="5139000"/>
          </a:xfrm>
          <a:prstGeom prst="rect">
            <a:avLst/>
          </a:prstGeom>
          <a:noFill/>
          <a:ln w="0">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Notes and slides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u="sng">
                <a:solidFill>
                  <a:srgbClr val="0563c1"/>
                </a:solidFill>
                <a:uFillTx/>
                <a:latin typeface="Calibri"/>
                <a:hlinkClick r:id="rId1"/>
              </a:rPr>
              <a:t>bit.ly/Rladies-git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ourier New"/>
              </a:rPr>
              <a:t>.md </a:t>
            </a:r>
            <a:r>
              <a:rPr b="0" lang="en-US" sz="2400" spc="-1" strike="noStrike">
                <a:solidFill>
                  <a:srgbClr val="000000"/>
                </a:solidFill>
                <a:latin typeface="Calibri"/>
              </a:rPr>
              <a:t>and </a:t>
            </a:r>
            <a:r>
              <a:rPr b="0" lang="en-US" sz="2400" spc="-1" strike="noStrike">
                <a:solidFill>
                  <a:srgbClr val="000000"/>
                </a:solidFill>
                <a:latin typeface="Courier New"/>
              </a:rPr>
              <a:t>.pdf</a:t>
            </a:r>
            <a:r>
              <a:rPr b="0" lang="en-US" sz="2400" spc="-1" strike="noStrike">
                <a:solidFill>
                  <a:srgbClr val="000000"/>
                </a:solidFill>
                <a:latin typeface="Calibri"/>
              </a:rPr>
              <a:t> render in your browser, no need to download</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Questions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Raise Hand       Once an instructor/helper calls on you, you can use voice and/or video to ask a question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Or type it in the chat at any time</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are welcome to have your video on or off as you are comfortable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we are hacked, the session will end, and you will be emailed a new Zoom link shortly</a:t>
            </a:r>
            <a:endParaRPr b="0" lang="en-US" sz="2800" spc="-1" strike="noStrike">
              <a:latin typeface="Arial"/>
            </a:endParaRPr>
          </a:p>
          <a:p>
            <a:pPr>
              <a:lnSpc>
                <a:spcPct val="100000"/>
              </a:lnSpc>
            </a:pPr>
            <a:endParaRPr b="0" lang="en-US" sz="2800" spc="-1" strike="noStrike">
              <a:latin typeface="Arial"/>
            </a:endParaRPr>
          </a:p>
        </p:txBody>
      </p:sp>
      <p:pic>
        <p:nvPicPr>
          <p:cNvPr id="85" name="Graphic 4" descr="Raised hand with solid fill"/>
          <p:cNvPicPr/>
          <p:nvPr/>
        </p:nvPicPr>
        <p:blipFill>
          <a:blip r:embed="rId2"/>
          <a:stretch/>
        </p:blipFill>
        <p:spPr>
          <a:xfrm>
            <a:off x="2998080" y="3429000"/>
            <a:ext cx="433080" cy="4330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6"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Instructors / helpers</a:t>
            </a:r>
            <a:endParaRPr b="0" lang="en-US" sz="4400" spc="-1" strike="noStrike">
              <a:latin typeface="Arial"/>
            </a:endParaRPr>
          </a:p>
        </p:txBody>
      </p:sp>
      <p:sp>
        <p:nvSpPr>
          <p:cNvPr id="87"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Add your role and pronouns to your Zoom name</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Feel free to interrupt instructor with questions from raised hands or chat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Also let instructor know if there are too many questions to keep up with and we need to pause</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using breakout rooms, try to pre-assign attendees at the beginning to avoid a delay later on</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388</TotalTime>
  <Application>LibreOffice/7.1.2.2$MacOSX_X86_64 LibreOffice_project/8a45595d069ef5570103caea1b71cc9d82b2aae4</Application>
  <AppVersion>15.0000</AppVersion>
  <Words>401</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2021-03-30T16:50:05Z</dcterms:created>
  <dc:creator>Kim Dill-McFarland</dc:creator>
  <dc:description/>
  <dc:language>en-US</dc:language>
  <cp:lastModifiedBy/>
  <dcterms:modified xsi:type="dcterms:W3CDTF">2021-04-22T11:19:01Z</dcterms:modified>
  <cp:revision>33</cp:revision>
  <dc:subject/>
  <dc:title>git through April: Command line git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Widescreen</vt:lpwstr>
  </property>
  <property fmtid="{D5CDD505-2E9C-101B-9397-08002B2CF9AE}" pid="4" name="Slides">
    <vt:i4>5</vt:i4>
  </property>
</Properties>
</file>