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Source Sans Pr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bold.fntdata"/><Relationship Id="rId20" Type="http://schemas.openxmlformats.org/officeDocument/2006/relationships/slide" Target="slides/slide15.xml"/><Relationship Id="rId42" Type="http://schemas.openxmlformats.org/officeDocument/2006/relationships/font" Target="fonts/SourceSansPro-boldItalic.fntdata"/><Relationship Id="rId41" Type="http://schemas.openxmlformats.org/officeDocument/2006/relationships/font" Target="fonts/SourceSansPr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italic.fntdata"/><Relationship Id="rId14" Type="http://schemas.openxmlformats.org/officeDocument/2006/relationships/slide" Target="slides/slide9.xml"/><Relationship Id="rId36" Type="http://schemas.openxmlformats.org/officeDocument/2006/relationships/font" Target="fonts/Raleway-bold.fntdata"/><Relationship Id="rId17" Type="http://schemas.openxmlformats.org/officeDocument/2006/relationships/slide" Target="slides/slide12.xml"/><Relationship Id="rId39" Type="http://schemas.openxmlformats.org/officeDocument/2006/relationships/font" Target="fonts/SourceSansPro-regular.fntdata"/><Relationship Id="rId16" Type="http://schemas.openxmlformats.org/officeDocument/2006/relationships/slide" Target="slides/slide11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the different experience levels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74b8dab53_1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74b8dab53_1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want to bring up this </a:t>
            </a:r>
            <a:r>
              <a:rPr lang="en"/>
              <a:t>workflow</a:t>
            </a:r>
            <a:r>
              <a:rPr lang="en"/>
              <a:t> again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74b8dab53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74b8dab53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default, *no* changes are tracked. We have to be VERY specific about what changes we want to commit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74b8dab53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74b8dab53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takes into account how things look locally. What about remote?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74b8dab53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74b8dab53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shows changes all on one branch. What is a branch and how do we use them?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74b8dab53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c74b8dab53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 now we have a branch with the work that we want done on it, how do we get it back into the main one?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c74b8dab53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c74b8dab53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c74b8dab53_1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c74b8dab53_1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c74b8dab53_1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c74b8dab53_1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c74b8dab53_1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c74b8dab53_1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c74b8dab53_1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c74b8dab53_1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74b8dab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74b8dab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c74b8dab53_1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c74b8dab53_1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say that for some reason, you needed a specific change from another branch. That’s what cherry pick is for!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(good time to mention commit hashes)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c74b8dab53_1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c74b8dab53_1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c74b8dab53_1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c74b8dab53_1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c74b8dab53_1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c74b8dab53_1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PRs should primarily be a form of communication to the team/those interacting with the codebase.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PRs </a:t>
            </a:r>
            <a:r>
              <a:rPr lang="en"/>
              <a:t>should</a:t>
            </a:r>
            <a:r>
              <a:rPr lang="en"/>
              <a:t> contain a succinct summary of the change, and ideally a link to any relevant JIRA ticket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 are always welcome!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the JIRA ticket in the title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the “squash and merge” option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c74b8dab53_1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c74b8dab53_1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c74b8dab53_1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c74b8dab53_1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show: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Git commit graph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Index vs local vs remote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Hide/solo branches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Reset branch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Rebase by drag &amp; drop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Conflict resolution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Amend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Refresh main via pull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c74b8dab53_1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c74b8dab53_1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c74b8dab53_1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c74b8dab53_1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show: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gh pr create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edit with vim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continue in browser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8055da58d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8055da58d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8055da58d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8055da58d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efef27b3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efef27b3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74b8dab53_1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74b8dab53_1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74b8dab53_1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74b8dab53_1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74b8dab5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74b8dab5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74b8dab53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74b8dab5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default, *no* changes are tracked. We have to be VERY specific about what changes we want to commit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74b8dab5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74b8dab5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I’m going to try something extremely radical…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wanted to split these changes up, here’s how we’d do that individually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74b8dab53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74b8dab53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shows what the set of commit changes looks like, but not how to actually get it to look like that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2792225"/>
            <a:ext cx="9144000" cy="2351100"/>
          </a:xfrm>
          <a:prstGeom prst="rect">
            <a:avLst/>
          </a:prstGeom>
          <a:solidFill>
            <a:srgbClr val="1A1B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32F4E"/>
              </a:buClr>
              <a:buSzPts val="4200"/>
              <a:buNone/>
              <a:defRPr sz="4200">
                <a:solidFill>
                  <a:srgbClr val="232F4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6225" y="226048"/>
            <a:ext cx="866075" cy="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1A1B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6225" y="226048"/>
            <a:ext cx="866075" cy="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1A1B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6225" y="226048"/>
            <a:ext cx="866075" cy="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1446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6225" y="226048"/>
            <a:ext cx="866075" cy="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1446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8873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8873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" name="Google Shape;3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6225" y="226048"/>
            <a:ext cx="866075" cy="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1446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" name="Google Shape;3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6225" y="226048"/>
            <a:ext cx="866075" cy="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Google Shape;3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6225" y="226048"/>
            <a:ext cx="866075" cy="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1A1B2E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rgbClr val="1A1B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" name="Google Shape;5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6225" y="226048"/>
            <a:ext cx="866075" cy="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144650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32F4E"/>
              </a:buClr>
              <a:buSzPts val="3000"/>
              <a:buFont typeface="Raleway"/>
              <a:buNone/>
              <a:defRPr b="1" sz="3000">
                <a:solidFill>
                  <a:srgbClr val="232F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Char char="●"/>
              <a:defRPr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■"/>
              <a:defRPr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■"/>
              <a:defRPr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aleway"/>
              <a:buChar char="■"/>
              <a:defRPr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6.png"/><Relationship Id="rId6" Type="http://schemas.openxmlformats.org/officeDocument/2006/relationships/image" Target="../media/image7.png"/><Relationship Id="rId7" Type="http://schemas.openxmlformats.org/officeDocument/2006/relationships/image" Target="../media/image1.png"/><Relationship Id="rId8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11.png"/><Relationship Id="rId7" Type="http://schemas.openxmlformats.org/officeDocument/2006/relationships/image" Target="../media/image5.png"/><Relationship Id="rId8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0" Type="http://schemas.openxmlformats.org/officeDocument/2006/relationships/image" Target="../media/image14.png"/><Relationship Id="rId9" Type="http://schemas.openxmlformats.org/officeDocument/2006/relationships/image" Target="../media/image18.png"/><Relationship Id="rId5" Type="http://schemas.openxmlformats.org/officeDocument/2006/relationships/image" Target="../media/image1.png"/><Relationship Id="rId6" Type="http://schemas.openxmlformats.org/officeDocument/2006/relationships/image" Target="../media/image11.png"/><Relationship Id="rId7" Type="http://schemas.openxmlformats.org/officeDocument/2006/relationships/image" Target="../media/image17.png"/><Relationship Id="rId8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0" Type="http://schemas.openxmlformats.org/officeDocument/2006/relationships/image" Target="../media/image20.png"/><Relationship Id="rId9" Type="http://schemas.openxmlformats.org/officeDocument/2006/relationships/image" Target="../media/image18.png"/><Relationship Id="rId5" Type="http://schemas.openxmlformats.org/officeDocument/2006/relationships/image" Target="../media/image1.png"/><Relationship Id="rId6" Type="http://schemas.openxmlformats.org/officeDocument/2006/relationships/image" Target="../media/image11.png"/><Relationship Id="rId7" Type="http://schemas.openxmlformats.org/officeDocument/2006/relationships/image" Target="../media/image17.png"/><Relationship Id="rId8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11" Type="http://schemas.openxmlformats.org/officeDocument/2006/relationships/image" Target="../media/image15.png"/><Relationship Id="rId10" Type="http://schemas.openxmlformats.org/officeDocument/2006/relationships/image" Target="../media/image1.png"/><Relationship Id="rId9" Type="http://schemas.openxmlformats.org/officeDocument/2006/relationships/image" Target="../media/image7.png"/><Relationship Id="rId5" Type="http://schemas.openxmlformats.org/officeDocument/2006/relationships/image" Target="../media/image17.png"/><Relationship Id="rId6" Type="http://schemas.openxmlformats.org/officeDocument/2006/relationships/image" Target="../media/image13.png"/><Relationship Id="rId7" Type="http://schemas.openxmlformats.org/officeDocument/2006/relationships/image" Target="../media/image19.png"/><Relationship Id="rId8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11" Type="http://schemas.openxmlformats.org/officeDocument/2006/relationships/image" Target="../media/image23.png"/><Relationship Id="rId10" Type="http://schemas.openxmlformats.org/officeDocument/2006/relationships/image" Target="../media/image21.png"/><Relationship Id="rId9" Type="http://schemas.openxmlformats.org/officeDocument/2006/relationships/image" Target="../media/image18.png"/><Relationship Id="rId5" Type="http://schemas.openxmlformats.org/officeDocument/2006/relationships/image" Target="../media/image17.png"/><Relationship Id="rId6" Type="http://schemas.openxmlformats.org/officeDocument/2006/relationships/image" Target="../media/image13.png"/><Relationship Id="rId7" Type="http://schemas.openxmlformats.org/officeDocument/2006/relationships/image" Target="../media/image7.png"/><Relationship Id="rId8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35.png"/><Relationship Id="rId5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17.png"/><Relationship Id="rId7" Type="http://schemas.openxmlformats.org/officeDocument/2006/relationships/image" Target="../media/image13.png"/><Relationship Id="rId8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17.png"/><Relationship Id="rId7" Type="http://schemas.openxmlformats.org/officeDocument/2006/relationships/image" Target="../media/image34.png"/><Relationship Id="rId8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7.png"/><Relationship Id="rId4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9.png"/><Relationship Id="rId4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Relationship Id="rId4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11.png"/><Relationship Id="rId7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523700" y="715525"/>
            <a:ext cx="8183700" cy="17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“Grok” Git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Fundamentals and Functionality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32F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</a:rPr>
              <a:t>Madison Swain-Bowden</a:t>
            </a:r>
            <a:endParaRPr sz="1800">
              <a:solidFill>
                <a:srgbClr val="999999"/>
              </a:solidFill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200" y="3483250"/>
            <a:ext cx="5173600" cy="9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311700" y="1446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stuff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311700" y="863550"/>
            <a:ext cx="510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Very (very) short workflow summary: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Make some changes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Tell Git which changes to keep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Commit those changes to the timeline (history)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100" y="920450"/>
            <a:ext cx="297180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11700" y="1446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stuff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311700" y="863550"/>
            <a:ext cx="510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Very (very) short workflow summary: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Make some changes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en">
                <a:solidFill>
                  <a:schemeClr val="dk2"/>
                </a:solidFill>
              </a:rPr>
              <a:t>Tell Git which changes to keep</a:t>
            </a:r>
            <a:endParaRPr b="1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Commit those changes to the timeline (history)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100" y="920450"/>
            <a:ext cx="297180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311700" y="1446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4"/>
          <p:cNvSpPr txBox="1"/>
          <p:nvPr/>
        </p:nvSpPr>
        <p:spPr>
          <a:xfrm>
            <a:off x="6051175" y="726150"/>
            <a:ext cx="31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(Local Only)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75" name="Google Shape;175;p24"/>
          <p:cNvGrpSpPr/>
          <p:nvPr/>
        </p:nvGrpSpPr>
        <p:grpSpPr>
          <a:xfrm>
            <a:off x="-57137" y="207550"/>
            <a:ext cx="3833863" cy="4481200"/>
            <a:chOff x="-57137" y="207550"/>
            <a:chExt cx="3833863" cy="4481200"/>
          </a:xfrm>
        </p:grpSpPr>
        <p:pic>
          <p:nvPicPr>
            <p:cNvPr id="176" name="Google Shape;176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9663" y="1748056"/>
              <a:ext cx="1600325" cy="20525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24"/>
            <p:cNvSpPr txBox="1"/>
            <p:nvPr/>
          </p:nvSpPr>
          <p:spPr>
            <a:xfrm>
              <a:off x="-57137" y="4073150"/>
              <a:ext cx="1420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0000"/>
                  </a:solidFill>
                  <a:latin typeface="Raleway"/>
                  <a:ea typeface="Raleway"/>
                  <a:cs typeface="Raleway"/>
                  <a:sym typeface="Raleway"/>
                </a:rPr>
                <a:t>Working Folder</a:t>
              </a:r>
              <a:endParaRPr b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178" name="Google Shape;178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97075" y="207550"/>
              <a:ext cx="979650" cy="106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24"/>
            <p:cNvSpPr txBox="1"/>
            <p:nvPr/>
          </p:nvSpPr>
          <p:spPr>
            <a:xfrm>
              <a:off x="-57137" y="1083450"/>
              <a:ext cx="1420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Local Repository</a:t>
              </a:r>
              <a:endParaRPr b="1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80" name="Google Shape;18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8650" y="276998"/>
            <a:ext cx="3630775" cy="9286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24"/>
          <p:cNvGrpSpPr/>
          <p:nvPr/>
        </p:nvGrpSpPr>
        <p:grpSpPr>
          <a:xfrm>
            <a:off x="1322200" y="1275088"/>
            <a:ext cx="3121426" cy="2879888"/>
            <a:chOff x="1322200" y="1275088"/>
            <a:chExt cx="3121426" cy="2879888"/>
          </a:xfrm>
        </p:grpSpPr>
        <p:cxnSp>
          <p:nvCxnSpPr>
            <p:cNvPr id="182" name="Google Shape;182;p24"/>
            <p:cNvCxnSpPr/>
            <p:nvPr/>
          </p:nvCxnSpPr>
          <p:spPr>
            <a:xfrm>
              <a:off x="2059963" y="2828825"/>
              <a:ext cx="7371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3" name="Google Shape;183;p24"/>
            <p:cNvSpPr txBox="1"/>
            <p:nvPr/>
          </p:nvSpPr>
          <p:spPr>
            <a:xfrm>
              <a:off x="1322200" y="1275088"/>
              <a:ext cx="22761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(1) Make all changes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(2) git add 2nd-floor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(3) git commit -m “Paint 2nd floor blue”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184" name="Google Shape;184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843325" y="1748073"/>
              <a:ext cx="1600301" cy="20524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5" name="Google Shape;185;p24"/>
            <p:cNvCxnSpPr/>
            <p:nvPr/>
          </p:nvCxnSpPr>
          <p:spPr>
            <a:xfrm flipH="1" rot="10800000">
              <a:off x="2876750" y="3799650"/>
              <a:ext cx="312000" cy="173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triangle"/>
            </a:ln>
          </p:spPr>
        </p:cxnSp>
        <p:sp>
          <p:nvSpPr>
            <p:cNvPr id="186" name="Google Shape;186;p24"/>
            <p:cNvSpPr txBox="1"/>
            <p:nvPr/>
          </p:nvSpPr>
          <p:spPr>
            <a:xfrm>
              <a:off x="2876750" y="3800975"/>
              <a:ext cx="91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aleway"/>
                  <a:ea typeface="Raleway"/>
                  <a:cs typeface="Raleway"/>
                  <a:sym typeface="Raleway"/>
                </a:rPr>
                <a:t>2nd floor</a:t>
              </a:r>
              <a:endParaRPr sz="1100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87" name="Google Shape;187;p24"/>
          <p:cNvGrpSpPr/>
          <p:nvPr/>
        </p:nvGrpSpPr>
        <p:grpSpPr>
          <a:xfrm>
            <a:off x="3719700" y="1275088"/>
            <a:ext cx="3100214" cy="3782325"/>
            <a:chOff x="3719700" y="1275088"/>
            <a:chExt cx="3100214" cy="3782325"/>
          </a:xfrm>
        </p:grpSpPr>
        <p:cxnSp>
          <p:nvCxnSpPr>
            <p:cNvPr id="188" name="Google Shape;188;p24"/>
            <p:cNvCxnSpPr/>
            <p:nvPr/>
          </p:nvCxnSpPr>
          <p:spPr>
            <a:xfrm>
              <a:off x="4457463" y="2828825"/>
              <a:ext cx="7371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9" name="Google Shape;189;p24"/>
            <p:cNvSpPr txBox="1"/>
            <p:nvPr/>
          </p:nvSpPr>
          <p:spPr>
            <a:xfrm>
              <a:off x="3719700" y="1275088"/>
              <a:ext cx="22761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(1) Paint 1st floor green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(2) git add 1st-floor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(3) git commit -m “Paint 1st floor green”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190" name="Google Shape;190;p2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219613" y="1748060"/>
              <a:ext cx="1600301" cy="20524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2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201000" y="3800963"/>
              <a:ext cx="979650" cy="125644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2" name="Google Shape;192;p24"/>
            <p:cNvCxnSpPr/>
            <p:nvPr/>
          </p:nvCxnSpPr>
          <p:spPr>
            <a:xfrm flipH="1" rot="10800000">
              <a:off x="5139050" y="3800088"/>
              <a:ext cx="312000" cy="173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triangle"/>
            </a:ln>
          </p:spPr>
        </p:cxnSp>
        <p:sp>
          <p:nvSpPr>
            <p:cNvPr id="193" name="Google Shape;193;p24"/>
            <p:cNvSpPr txBox="1"/>
            <p:nvPr/>
          </p:nvSpPr>
          <p:spPr>
            <a:xfrm>
              <a:off x="5274225" y="3800975"/>
              <a:ext cx="91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aleway"/>
                  <a:ea typeface="Raleway"/>
                  <a:cs typeface="Raleway"/>
                  <a:sym typeface="Raleway"/>
                </a:rPr>
                <a:t>1st floor</a:t>
              </a:r>
              <a:endParaRPr sz="1100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94" name="Google Shape;194;p24"/>
          <p:cNvGrpSpPr/>
          <p:nvPr/>
        </p:nvGrpSpPr>
        <p:grpSpPr>
          <a:xfrm>
            <a:off x="6074763" y="1275088"/>
            <a:ext cx="3075163" cy="3782325"/>
            <a:chOff x="6074763" y="1275088"/>
            <a:chExt cx="3075163" cy="3782325"/>
          </a:xfrm>
        </p:grpSpPr>
        <p:cxnSp>
          <p:nvCxnSpPr>
            <p:cNvPr id="195" name="Google Shape;195;p24"/>
            <p:cNvCxnSpPr/>
            <p:nvPr/>
          </p:nvCxnSpPr>
          <p:spPr>
            <a:xfrm>
              <a:off x="6812525" y="2828825"/>
              <a:ext cx="7371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6" name="Google Shape;196;p24"/>
            <p:cNvSpPr txBox="1"/>
            <p:nvPr/>
          </p:nvSpPr>
          <p:spPr>
            <a:xfrm>
              <a:off x="6074763" y="1275088"/>
              <a:ext cx="22761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(1) Add roof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(2) git add roof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(3) git commit -m “Add roof”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197" name="Google Shape;197;p2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549625" y="1748047"/>
              <a:ext cx="1600301" cy="20524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2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587800" y="3800963"/>
              <a:ext cx="979650" cy="125644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9" name="Google Shape;199;p24"/>
            <p:cNvCxnSpPr/>
            <p:nvPr/>
          </p:nvCxnSpPr>
          <p:spPr>
            <a:xfrm flipH="1" rot="10800000">
              <a:off x="7525850" y="3800088"/>
              <a:ext cx="312000" cy="173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triangle"/>
            </a:ln>
          </p:spPr>
        </p:cxnSp>
        <p:sp>
          <p:nvSpPr>
            <p:cNvPr id="200" name="Google Shape;200;p24"/>
            <p:cNvSpPr txBox="1"/>
            <p:nvPr/>
          </p:nvSpPr>
          <p:spPr>
            <a:xfrm>
              <a:off x="7754700" y="3800975"/>
              <a:ext cx="91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aleway"/>
                  <a:ea typeface="Raleway"/>
                  <a:cs typeface="Raleway"/>
                  <a:sym typeface="Raleway"/>
                </a:rPr>
                <a:t>Roof</a:t>
              </a:r>
              <a:endParaRPr sz="1100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201" name="Google Shape;201;p24"/>
          <p:cNvGrpSpPr/>
          <p:nvPr/>
        </p:nvGrpSpPr>
        <p:grpSpPr>
          <a:xfrm>
            <a:off x="1322200" y="1275088"/>
            <a:ext cx="2276100" cy="3781887"/>
            <a:chOff x="1322200" y="1275088"/>
            <a:chExt cx="2276100" cy="3781887"/>
          </a:xfrm>
        </p:grpSpPr>
        <p:grpSp>
          <p:nvGrpSpPr>
            <p:cNvPr id="202" name="Google Shape;202;p24"/>
            <p:cNvGrpSpPr/>
            <p:nvPr/>
          </p:nvGrpSpPr>
          <p:grpSpPr>
            <a:xfrm>
              <a:off x="1752525" y="3779850"/>
              <a:ext cx="1165825" cy="1277125"/>
              <a:chOff x="1752525" y="3779850"/>
              <a:chExt cx="1165825" cy="1277125"/>
            </a:xfrm>
          </p:grpSpPr>
          <p:pic>
            <p:nvPicPr>
              <p:cNvPr id="203" name="Google Shape;203;p24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1938700" y="3800525"/>
                <a:ext cx="979650" cy="1256449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04" name="Google Shape;204;p24"/>
              <p:cNvCxnSpPr/>
              <p:nvPr/>
            </p:nvCxnSpPr>
            <p:spPr>
              <a:xfrm>
                <a:off x="1752525" y="3779850"/>
                <a:ext cx="285300" cy="21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ot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205" name="Google Shape;205;p24"/>
            <p:cNvSpPr txBox="1"/>
            <p:nvPr/>
          </p:nvSpPr>
          <p:spPr>
            <a:xfrm>
              <a:off x="1322200" y="1275088"/>
              <a:ext cx="2276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(1) Make all changes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311700" y="1446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97" y="3090977"/>
            <a:ext cx="1167751" cy="1497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25"/>
          <p:cNvCxnSpPr/>
          <p:nvPr/>
        </p:nvCxnSpPr>
        <p:spPr>
          <a:xfrm>
            <a:off x="1804663" y="3839825"/>
            <a:ext cx="737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4" name="Google Shape;21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1900" y="3090999"/>
            <a:ext cx="1167751" cy="14977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p25"/>
          <p:cNvCxnSpPr/>
          <p:nvPr/>
        </p:nvCxnSpPr>
        <p:spPr>
          <a:xfrm>
            <a:off x="4044663" y="3839850"/>
            <a:ext cx="737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5"/>
          <p:cNvCxnSpPr/>
          <p:nvPr/>
        </p:nvCxnSpPr>
        <p:spPr>
          <a:xfrm>
            <a:off x="6379575" y="3839850"/>
            <a:ext cx="737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7" name="Google Shape;21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6797" y="3091003"/>
            <a:ext cx="1167751" cy="1497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31700" y="3090999"/>
            <a:ext cx="1167751" cy="1497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07000" y="331300"/>
            <a:ext cx="2221975" cy="242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5"/>
          <p:cNvSpPr txBox="1"/>
          <p:nvPr/>
        </p:nvSpPr>
        <p:spPr>
          <a:xfrm>
            <a:off x="-12" y="2566025"/>
            <a:ext cx="142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Local Repository</a:t>
            </a:r>
            <a:endParaRPr b="1">
              <a:solidFill>
                <a:srgbClr val="6AA84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97" y="1068302"/>
            <a:ext cx="1167751" cy="1497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2" name="Google Shape;222;p25"/>
          <p:cNvGrpSpPr/>
          <p:nvPr/>
        </p:nvGrpSpPr>
        <p:grpSpPr>
          <a:xfrm>
            <a:off x="1804663" y="1068324"/>
            <a:ext cx="6694788" cy="1497709"/>
            <a:chOff x="1804663" y="1068324"/>
            <a:chExt cx="6694788" cy="1497709"/>
          </a:xfrm>
        </p:grpSpPr>
        <p:cxnSp>
          <p:nvCxnSpPr>
            <p:cNvPr id="223" name="Google Shape;223;p25"/>
            <p:cNvCxnSpPr/>
            <p:nvPr/>
          </p:nvCxnSpPr>
          <p:spPr>
            <a:xfrm>
              <a:off x="1804663" y="1817150"/>
              <a:ext cx="7371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224" name="Google Shape;224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61900" y="1068324"/>
              <a:ext cx="1167751" cy="149770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5" name="Google Shape;225;p25"/>
            <p:cNvCxnSpPr/>
            <p:nvPr/>
          </p:nvCxnSpPr>
          <p:spPr>
            <a:xfrm>
              <a:off x="4044663" y="1817175"/>
              <a:ext cx="7371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6" name="Google Shape;226;p25"/>
            <p:cNvCxnSpPr/>
            <p:nvPr/>
          </p:nvCxnSpPr>
          <p:spPr>
            <a:xfrm>
              <a:off x="6379575" y="1817175"/>
              <a:ext cx="7371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227" name="Google Shape;227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996797" y="1068328"/>
              <a:ext cx="1167751" cy="14977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331700" y="1068324"/>
              <a:ext cx="1167751" cy="14977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9" name="Google Shape;229;p25"/>
          <p:cNvSpPr txBox="1"/>
          <p:nvPr/>
        </p:nvSpPr>
        <p:spPr>
          <a:xfrm>
            <a:off x="-12" y="543350"/>
            <a:ext cx="142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Raleway"/>
                <a:ea typeface="Raleway"/>
                <a:cs typeface="Raleway"/>
                <a:sym typeface="Raleway"/>
              </a:rPr>
              <a:t>Remote Repository</a:t>
            </a:r>
            <a:endParaRPr b="1">
              <a:solidFill>
                <a:srgbClr val="38761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30" name="Google Shape;230;p25"/>
          <p:cNvGrpSpPr/>
          <p:nvPr/>
        </p:nvGrpSpPr>
        <p:grpSpPr>
          <a:xfrm>
            <a:off x="6942100" y="2565999"/>
            <a:ext cx="1032900" cy="525000"/>
            <a:chOff x="6942100" y="2565999"/>
            <a:chExt cx="1032900" cy="525000"/>
          </a:xfrm>
        </p:grpSpPr>
        <p:cxnSp>
          <p:nvCxnSpPr>
            <p:cNvPr id="231" name="Google Shape;231;p25"/>
            <p:cNvCxnSpPr>
              <a:stCxn id="218" idx="0"/>
              <a:endCxn id="228" idx="2"/>
            </p:cNvCxnSpPr>
            <p:nvPr/>
          </p:nvCxnSpPr>
          <p:spPr>
            <a:xfrm rot="10800000">
              <a:off x="7915575" y="2565999"/>
              <a:ext cx="0" cy="5250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2" name="Google Shape;232;p25"/>
            <p:cNvSpPr txBox="1"/>
            <p:nvPr/>
          </p:nvSpPr>
          <p:spPr>
            <a:xfrm>
              <a:off x="6942100" y="2673725"/>
              <a:ext cx="103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git push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233" name="Google Shape;233;p25"/>
          <p:cNvSpPr txBox="1"/>
          <p:nvPr/>
        </p:nvSpPr>
        <p:spPr>
          <a:xfrm>
            <a:off x="6051175" y="726150"/>
            <a:ext cx="31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(Main only)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34" name="Google Shape;234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02299" y="376488"/>
            <a:ext cx="3644501" cy="691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>
            <p:ph type="title"/>
          </p:nvPr>
        </p:nvSpPr>
        <p:spPr>
          <a:xfrm>
            <a:off x="311700" y="1446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26"/>
          <p:cNvSpPr txBox="1"/>
          <p:nvPr/>
        </p:nvSpPr>
        <p:spPr>
          <a:xfrm>
            <a:off x="-66825" y="2814900"/>
            <a:ext cx="16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Feature branch</a:t>
            </a:r>
            <a:endParaRPr b="1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42" name="Google Shape;2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1074027"/>
            <a:ext cx="1167751" cy="1497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Google Shape;243;p26"/>
          <p:cNvCxnSpPr/>
          <p:nvPr/>
        </p:nvCxnSpPr>
        <p:spPr>
          <a:xfrm>
            <a:off x="1167738" y="1822888"/>
            <a:ext cx="737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4" name="Google Shape;2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5825" y="1074049"/>
            <a:ext cx="1167751" cy="14977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26"/>
          <p:cNvCxnSpPr/>
          <p:nvPr/>
        </p:nvCxnSpPr>
        <p:spPr>
          <a:xfrm>
            <a:off x="3103563" y="1822900"/>
            <a:ext cx="737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26"/>
          <p:cNvCxnSpPr/>
          <p:nvPr/>
        </p:nvCxnSpPr>
        <p:spPr>
          <a:xfrm>
            <a:off x="5008425" y="1822900"/>
            <a:ext cx="737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7" name="Google Shape;24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0672" y="1074053"/>
            <a:ext cx="1167751" cy="1497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45525" y="1074049"/>
            <a:ext cx="1167751" cy="149770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6"/>
          <p:cNvSpPr txBox="1"/>
          <p:nvPr/>
        </p:nvSpPr>
        <p:spPr>
          <a:xfrm>
            <a:off x="-12" y="768050"/>
            <a:ext cx="142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aleway"/>
                <a:ea typeface="Raleway"/>
                <a:cs typeface="Raleway"/>
                <a:sym typeface="Raleway"/>
              </a:rPr>
              <a:t>Main Branch</a:t>
            </a:r>
            <a:endParaRPr b="1">
              <a:solidFill>
                <a:srgbClr val="0000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50" name="Google Shape;250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64774" y="3090965"/>
            <a:ext cx="1167751" cy="14977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1" name="Google Shape;251;p26"/>
          <p:cNvGrpSpPr/>
          <p:nvPr/>
        </p:nvGrpSpPr>
        <p:grpSpPr>
          <a:xfrm>
            <a:off x="-24825" y="2571750"/>
            <a:ext cx="2949300" cy="1644950"/>
            <a:chOff x="-24825" y="2571750"/>
            <a:chExt cx="2949300" cy="1644950"/>
          </a:xfrm>
        </p:grpSpPr>
        <p:cxnSp>
          <p:nvCxnSpPr>
            <p:cNvPr id="252" name="Google Shape;252;p26"/>
            <p:cNvCxnSpPr/>
            <p:nvPr/>
          </p:nvCxnSpPr>
          <p:spPr>
            <a:xfrm>
              <a:off x="1167750" y="2571750"/>
              <a:ext cx="1455900" cy="8865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3" name="Google Shape;253;p26"/>
            <p:cNvSpPr txBox="1"/>
            <p:nvPr/>
          </p:nvSpPr>
          <p:spPr>
            <a:xfrm>
              <a:off x="-24825" y="3385400"/>
              <a:ext cx="29493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(1) git checkout -b &lt;branch&gt;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(2) Commit like normal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(3) git push -u origin &lt;branch&gt;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254" name="Google Shape;254;p26"/>
          <p:cNvGrpSpPr/>
          <p:nvPr/>
        </p:nvGrpSpPr>
        <p:grpSpPr>
          <a:xfrm>
            <a:off x="3832513" y="3090992"/>
            <a:ext cx="1904864" cy="1497717"/>
            <a:chOff x="3832513" y="3090992"/>
            <a:chExt cx="1904864" cy="1497717"/>
          </a:xfrm>
        </p:grpSpPr>
        <p:cxnSp>
          <p:nvCxnSpPr>
            <p:cNvPr id="255" name="Google Shape;255;p26"/>
            <p:cNvCxnSpPr/>
            <p:nvPr/>
          </p:nvCxnSpPr>
          <p:spPr>
            <a:xfrm>
              <a:off x="3832513" y="3839850"/>
              <a:ext cx="7371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256" name="Google Shape;256;p2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569625" y="3090992"/>
              <a:ext cx="1167751" cy="149771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7" name="Google Shape;257;p26"/>
          <p:cNvGrpSpPr/>
          <p:nvPr/>
        </p:nvGrpSpPr>
        <p:grpSpPr>
          <a:xfrm>
            <a:off x="5820700" y="1074041"/>
            <a:ext cx="2997426" cy="2658384"/>
            <a:chOff x="5820700" y="1074041"/>
            <a:chExt cx="2997426" cy="2658384"/>
          </a:xfrm>
        </p:grpSpPr>
        <p:cxnSp>
          <p:nvCxnSpPr>
            <p:cNvPr id="258" name="Google Shape;258;p26"/>
            <p:cNvCxnSpPr/>
            <p:nvPr/>
          </p:nvCxnSpPr>
          <p:spPr>
            <a:xfrm>
              <a:off x="6913275" y="1822900"/>
              <a:ext cx="737100" cy="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dot"/>
              <a:round/>
              <a:headEnd len="med" w="med" type="none"/>
              <a:tailEnd len="med" w="med" type="triangle"/>
            </a:ln>
          </p:spPr>
        </p:cxnSp>
        <p:pic>
          <p:nvPicPr>
            <p:cNvPr id="259" name="Google Shape;259;p26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650375" y="1074041"/>
              <a:ext cx="1167751" cy="14977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0" name="Google Shape;260;p26"/>
            <p:cNvGrpSpPr/>
            <p:nvPr/>
          </p:nvGrpSpPr>
          <p:grpSpPr>
            <a:xfrm>
              <a:off x="5820700" y="2608050"/>
              <a:ext cx="2775925" cy="1124375"/>
              <a:chOff x="5820700" y="2608050"/>
              <a:chExt cx="2775925" cy="1124375"/>
            </a:xfrm>
          </p:grpSpPr>
          <p:sp>
            <p:nvSpPr>
              <p:cNvPr id="261" name="Google Shape;261;p26"/>
              <p:cNvSpPr txBox="1"/>
              <p:nvPr/>
            </p:nvSpPr>
            <p:spPr>
              <a:xfrm>
                <a:off x="6320525" y="3332225"/>
                <a:ext cx="22761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latin typeface="Raleway"/>
                    <a:ea typeface="Raleway"/>
                    <a:cs typeface="Raleway"/>
                    <a:sym typeface="Raleway"/>
                  </a:rPr>
                  <a:t>What next??</a:t>
                </a:r>
                <a:endParaRPr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cxnSp>
            <p:nvCxnSpPr>
              <p:cNvPr id="262" name="Google Shape;262;p26"/>
              <p:cNvCxnSpPr/>
              <p:nvPr/>
            </p:nvCxnSpPr>
            <p:spPr>
              <a:xfrm flipH="1" rot="10800000">
                <a:off x="5820700" y="2608050"/>
                <a:ext cx="1858200" cy="8502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999999"/>
                </a:solidFill>
                <a:prstDash val="dot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63" name="Google Shape;263;p26"/>
              <p:cNvSpPr txBox="1"/>
              <p:nvPr/>
            </p:nvSpPr>
            <p:spPr>
              <a:xfrm rot="-600122">
                <a:off x="6320579" y="2690759"/>
                <a:ext cx="335093" cy="4002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999999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?</a:t>
                </a:r>
                <a:endParaRPr>
                  <a:solidFill>
                    <a:srgbClr val="999999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264" name="Google Shape;264;p26"/>
              <p:cNvSpPr txBox="1"/>
              <p:nvPr/>
            </p:nvSpPr>
            <p:spPr>
              <a:xfrm rot="357641">
                <a:off x="6945540" y="2833039"/>
                <a:ext cx="335112" cy="4002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999999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?</a:t>
                </a:r>
                <a:endParaRPr>
                  <a:solidFill>
                    <a:srgbClr val="999999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265" name="Google Shape;265;p26"/>
              <p:cNvSpPr txBox="1"/>
              <p:nvPr/>
            </p:nvSpPr>
            <p:spPr>
              <a:xfrm>
                <a:off x="6138033" y="3117096"/>
                <a:ext cx="3351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999999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?</a:t>
                </a:r>
                <a:endParaRPr>
                  <a:solidFill>
                    <a:srgbClr val="999999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</p:grpSp>
      <p:pic>
        <p:nvPicPr>
          <p:cNvPr id="266" name="Google Shape;266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52750" y="1521188"/>
            <a:ext cx="594360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/>
          <p:nvPr>
            <p:ph type="title"/>
          </p:nvPr>
        </p:nvSpPr>
        <p:spPr>
          <a:xfrm>
            <a:off x="311700" y="1446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Branches</a:t>
            </a:r>
            <a:endParaRPr/>
          </a:p>
        </p:txBody>
      </p:sp>
      <p:sp>
        <p:nvSpPr>
          <p:cNvPr id="272" name="Google Shape;272;p27"/>
          <p:cNvSpPr txBox="1"/>
          <p:nvPr>
            <p:ph idx="1" type="body"/>
          </p:nvPr>
        </p:nvSpPr>
        <p:spPr>
          <a:xfrm>
            <a:off x="311700" y="863550"/>
            <a:ext cx="298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>
                <a:solidFill>
                  <a:schemeClr val="dk2"/>
                </a:solidFill>
              </a:rPr>
              <a:t>Merge commit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>
                <a:solidFill>
                  <a:schemeClr val="dk2"/>
                </a:solidFill>
              </a:rPr>
              <a:t>Rebase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>
                <a:solidFill>
                  <a:schemeClr val="dk2"/>
                </a:solidFill>
              </a:rPr>
              <a:t>Squash and rebase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3" name="Google Shape;273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27"/>
          <p:cNvSpPr txBox="1"/>
          <p:nvPr>
            <p:ph idx="1" type="body"/>
          </p:nvPr>
        </p:nvSpPr>
        <p:spPr>
          <a:xfrm>
            <a:off x="4072850" y="863550"/>
            <a:ext cx="510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>
                <a:solidFill>
                  <a:schemeClr val="dk2"/>
                </a:solidFill>
              </a:rPr>
              <a:t>Squash and rebase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>
                <a:solidFill>
                  <a:schemeClr val="dk2"/>
                </a:solidFill>
              </a:rPr>
              <a:t>Rebase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>
                <a:solidFill>
                  <a:schemeClr val="dk2"/>
                </a:solidFill>
              </a:rPr>
              <a:t>Merge commit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5" name="Google Shape;275;p27"/>
          <p:cNvSpPr txBox="1"/>
          <p:nvPr>
            <p:ph type="title"/>
          </p:nvPr>
        </p:nvSpPr>
        <p:spPr>
          <a:xfrm>
            <a:off x="4332075" y="504450"/>
            <a:ext cx="2771400" cy="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27BA0"/>
                </a:solidFill>
              </a:rPr>
              <a:t>Madison’s Preference</a:t>
            </a:r>
            <a:endParaRPr sz="1800">
              <a:solidFill>
                <a:srgbClr val="C27BA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/>
          <p:nvPr>
            <p:ph type="title"/>
          </p:nvPr>
        </p:nvSpPr>
        <p:spPr>
          <a:xfrm>
            <a:off x="311700" y="1446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commit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82" name="Google Shape;282;p28"/>
          <p:cNvCxnSpPr/>
          <p:nvPr/>
        </p:nvCxnSpPr>
        <p:spPr>
          <a:xfrm>
            <a:off x="1167750" y="2571750"/>
            <a:ext cx="1455900" cy="886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28"/>
          <p:cNvCxnSpPr/>
          <p:nvPr/>
        </p:nvCxnSpPr>
        <p:spPr>
          <a:xfrm>
            <a:off x="3832513" y="3839850"/>
            <a:ext cx="737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4" name="Google Shape;284;p28"/>
          <p:cNvSpPr txBox="1"/>
          <p:nvPr/>
        </p:nvSpPr>
        <p:spPr>
          <a:xfrm>
            <a:off x="-66825" y="2814900"/>
            <a:ext cx="16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Feature branch</a:t>
            </a:r>
            <a:endParaRPr b="1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85" name="Google Shape;2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1074027"/>
            <a:ext cx="1167751" cy="1497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6" name="Google Shape;286;p28"/>
          <p:cNvCxnSpPr/>
          <p:nvPr/>
        </p:nvCxnSpPr>
        <p:spPr>
          <a:xfrm>
            <a:off x="1167738" y="1822888"/>
            <a:ext cx="737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87" name="Google Shape;28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5825" y="1074049"/>
            <a:ext cx="1167751" cy="14977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8" name="Google Shape;288;p28"/>
          <p:cNvCxnSpPr/>
          <p:nvPr/>
        </p:nvCxnSpPr>
        <p:spPr>
          <a:xfrm>
            <a:off x="3103563" y="1822900"/>
            <a:ext cx="737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28"/>
          <p:cNvCxnSpPr/>
          <p:nvPr/>
        </p:nvCxnSpPr>
        <p:spPr>
          <a:xfrm>
            <a:off x="5008425" y="1822900"/>
            <a:ext cx="737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90" name="Google Shape;29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0672" y="1074053"/>
            <a:ext cx="1167751" cy="1497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45525" y="1074049"/>
            <a:ext cx="1167751" cy="149770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8"/>
          <p:cNvSpPr txBox="1"/>
          <p:nvPr/>
        </p:nvSpPr>
        <p:spPr>
          <a:xfrm>
            <a:off x="-12" y="768050"/>
            <a:ext cx="142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aleway"/>
                <a:ea typeface="Raleway"/>
                <a:cs typeface="Raleway"/>
                <a:sym typeface="Raleway"/>
              </a:rPr>
              <a:t>Main Branch</a:t>
            </a:r>
            <a:endParaRPr b="1">
              <a:solidFill>
                <a:srgbClr val="0000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93" name="Google Shape;293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64774" y="3090965"/>
            <a:ext cx="1167751" cy="1497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69625" y="3090992"/>
            <a:ext cx="1167751" cy="1497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5" name="Google Shape;295;p28"/>
          <p:cNvGrpSpPr/>
          <p:nvPr/>
        </p:nvGrpSpPr>
        <p:grpSpPr>
          <a:xfrm>
            <a:off x="5948275" y="1074041"/>
            <a:ext cx="2949300" cy="2489584"/>
            <a:chOff x="5948275" y="1074041"/>
            <a:chExt cx="2949300" cy="2489584"/>
          </a:xfrm>
        </p:grpSpPr>
        <p:sp>
          <p:nvSpPr>
            <p:cNvPr id="296" name="Google Shape;296;p28"/>
            <p:cNvSpPr txBox="1"/>
            <p:nvPr/>
          </p:nvSpPr>
          <p:spPr>
            <a:xfrm>
              <a:off x="5948275" y="2948025"/>
              <a:ext cx="2949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(1) Pull Request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(2) Select “merge commit”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297" name="Google Shape;297;p28"/>
            <p:cNvCxnSpPr/>
            <p:nvPr/>
          </p:nvCxnSpPr>
          <p:spPr>
            <a:xfrm>
              <a:off x="6913275" y="1822900"/>
              <a:ext cx="737100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298" name="Google Shape;298;p28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650375" y="1074041"/>
              <a:ext cx="1167751" cy="14977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9" name="Google Shape;299;p28"/>
            <p:cNvCxnSpPr/>
            <p:nvPr/>
          </p:nvCxnSpPr>
          <p:spPr>
            <a:xfrm flipH="1" rot="10800000">
              <a:off x="5979375" y="2615850"/>
              <a:ext cx="1459200" cy="8424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00" name="Google Shape;300;p28"/>
          <p:cNvSpPr/>
          <p:nvPr/>
        </p:nvSpPr>
        <p:spPr>
          <a:xfrm>
            <a:off x="106725" y="2732400"/>
            <a:ext cx="1291200" cy="565200"/>
          </a:xfrm>
          <a:prstGeom prst="mathMultiply">
            <a:avLst>
              <a:gd fmla="val 11009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67638" y="967188"/>
            <a:ext cx="591502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"/>
          <p:cNvSpPr txBox="1"/>
          <p:nvPr>
            <p:ph type="title"/>
          </p:nvPr>
        </p:nvSpPr>
        <p:spPr>
          <a:xfrm>
            <a:off x="311700" y="1446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8" name="Google Shape;308;p29"/>
          <p:cNvCxnSpPr/>
          <p:nvPr/>
        </p:nvCxnSpPr>
        <p:spPr>
          <a:xfrm>
            <a:off x="1167750" y="2571750"/>
            <a:ext cx="1455900" cy="886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29"/>
          <p:cNvCxnSpPr/>
          <p:nvPr/>
        </p:nvCxnSpPr>
        <p:spPr>
          <a:xfrm>
            <a:off x="3832513" y="3839850"/>
            <a:ext cx="737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29"/>
          <p:cNvSpPr txBox="1"/>
          <p:nvPr/>
        </p:nvSpPr>
        <p:spPr>
          <a:xfrm>
            <a:off x="-66825" y="2814900"/>
            <a:ext cx="16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Feature branch</a:t>
            </a:r>
            <a:endParaRPr b="1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11" name="Google Shape;3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1074027"/>
            <a:ext cx="1167751" cy="149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5675" y="1074049"/>
            <a:ext cx="1167751" cy="149770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9"/>
          <p:cNvSpPr txBox="1"/>
          <p:nvPr/>
        </p:nvSpPr>
        <p:spPr>
          <a:xfrm>
            <a:off x="-12" y="768050"/>
            <a:ext cx="142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aleway"/>
                <a:ea typeface="Raleway"/>
                <a:cs typeface="Raleway"/>
                <a:sym typeface="Raleway"/>
              </a:rPr>
              <a:t>Main Branch</a:t>
            </a:r>
            <a:endParaRPr b="1">
              <a:solidFill>
                <a:srgbClr val="0000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14" name="Google Shape;31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4774" y="3090965"/>
            <a:ext cx="1167751" cy="1497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69625" y="3090992"/>
            <a:ext cx="1167751" cy="1497717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9"/>
          <p:cNvSpPr/>
          <p:nvPr/>
        </p:nvSpPr>
        <p:spPr>
          <a:xfrm>
            <a:off x="106725" y="2732400"/>
            <a:ext cx="1291200" cy="565200"/>
          </a:xfrm>
          <a:prstGeom prst="mathMultiply">
            <a:avLst>
              <a:gd fmla="val 11009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9"/>
          <p:cNvSpPr/>
          <p:nvPr/>
        </p:nvSpPr>
        <p:spPr>
          <a:xfrm>
            <a:off x="1280575" y="2732400"/>
            <a:ext cx="1291200" cy="565200"/>
          </a:xfrm>
          <a:prstGeom prst="mathMultiply">
            <a:avLst>
              <a:gd fmla="val 11009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8" name="Google Shape;318;p29"/>
          <p:cNvGrpSpPr/>
          <p:nvPr/>
        </p:nvGrpSpPr>
        <p:grpSpPr>
          <a:xfrm>
            <a:off x="3133425" y="1074038"/>
            <a:ext cx="1904851" cy="2301262"/>
            <a:chOff x="3133425" y="1074038"/>
            <a:chExt cx="1904851" cy="2301262"/>
          </a:xfrm>
        </p:grpSpPr>
        <p:cxnSp>
          <p:nvCxnSpPr>
            <p:cNvPr id="319" name="Google Shape;319;p29"/>
            <p:cNvCxnSpPr/>
            <p:nvPr/>
          </p:nvCxnSpPr>
          <p:spPr>
            <a:xfrm>
              <a:off x="3133425" y="1822900"/>
              <a:ext cx="737100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0" name="Google Shape;320;p29"/>
            <p:cNvCxnSpPr/>
            <p:nvPr/>
          </p:nvCxnSpPr>
          <p:spPr>
            <a:xfrm flipH="1" rot="10800000">
              <a:off x="3760200" y="2577000"/>
              <a:ext cx="486300" cy="7983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321" name="Google Shape;321;p2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870525" y="1074038"/>
              <a:ext cx="1167751" cy="1497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2" name="Google Shape;322;p29"/>
          <p:cNvGrpSpPr/>
          <p:nvPr/>
        </p:nvGrpSpPr>
        <p:grpSpPr>
          <a:xfrm>
            <a:off x="5000275" y="1074053"/>
            <a:ext cx="1904851" cy="2340097"/>
            <a:chOff x="5000275" y="1074053"/>
            <a:chExt cx="1904851" cy="2340097"/>
          </a:xfrm>
        </p:grpSpPr>
        <p:pic>
          <p:nvPicPr>
            <p:cNvPr id="323" name="Google Shape;323;p2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737375" y="1074053"/>
              <a:ext cx="1167751" cy="14977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24" name="Google Shape;324;p29"/>
            <p:cNvCxnSpPr/>
            <p:nvPr/>
          </p:nvCxnSpPr>
          <p:spPr>
            <a:xfrm>
              <a:off x="5000275" y="1822888"/>
              <a:ext cx="737100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5" name="Google Shape;325;p29"/>
            <p:cNvCxnSpPr/>
            <p:nvPr/>
          </p:nvCxnSpPr>
          <p:spPr>
            <a:xfrm flipH="1" rot="10800000">
              <a:off x="5530325" y="2615850"/>
              <a:ext cx="486300" cy="7983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326" name="Google Shape;326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28338" y="1657963"/>
            <a:ext cx="257200" cy="3298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7" name="Google Shape;327;p29"/>
          <p:cNvCxnSpPr/>
          <p:nvPr/>
        </p:nvCxnSpPr>
        <p:spPr>
          <a:xfrm>
            <a:off x="1485536" y="1822899"/>
            <a:ext cx="16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28" name="Google Shape;328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47887" y="1657964"/>
            <a:ext cx="257200" cy="3298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9" name="Google Shape;329;p29"/>
          <p:cNvCxnSpPr/>
          <p:nvPr/>
        </p:nvCxnSpPr>
        <p:spPr>
          <a:xfrm>
            <a:off x="1905086" y="1822912"/>
            <a:ext cx="16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29"/>
          <p:cNvCxnSpPr/>
          <p:nvPr/>
        </p:nvCxnSpPr>
        <p:spPr>
          <a:xfrm>
            <a:off x="1065986" y="1822912"/>
            <a:ext cx="16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p29"/>
          <p:cNvSpPr/>
          <p:nvPr/>
        </p:nvSpPr>
        <p:spPr>
          <a:xfrm>
            <a:off x="198950" y="2477550"/>
            <a:ext cx="5691300" cy="2491200"/>
          </a:xfrm>
          <a:prstGeom prst="mathMultiply">
            <a:avLst>
              <a:gd fmla="val 11009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78625" y="2814888"/>
            <a:ext cx="5274875" cy="15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"/>
          <p:cNvSpPr txBox="1"/>
          <p:nvPr>
            <p:ph type="title"/>
          </p:nvPr>
        </p:nvSpPr>
        <p:spPr>
          <a:xfrm>
            <a:off x="311700" y="1446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Squash and Rebase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9" name="Google Shape;339;p30"/>
          <p:cNvCxnSpPr/>
          <p:nvPr/>
        </p:nvCxnSpPr>
        <p:spPr>
          <a:xfrm>
            <a:off x="1167750" y="2571750"/>
            <a:ext cx="590100" cy="788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30"/>
          <p:cNvCxnSpPr/>
          <p:nvPr/>
        </p:nvCxnSpPr>
        <p:spPr>
          <a:xfrm>
            <a:off x="2510038" y="3964275"/>
            <a:ext cx="737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30"/>
          <p:cNvSpPr txBox="1"/>
          <p:nvPr/>
        </p:nvSpPr>
        <p:spPr>
          <a:xfrm>
            <a:off x="-66825" y="2814900"/>
            <a:ext cx="16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Feature branch</a:t>
            </a:r>
            <a:endParaRPr b="1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42" name="Google Shape;3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1074027"/>
            <a:ext cx="1167751" cy="149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5675" y="1074049"/>
            <a:ext cx="1167751" cy="1497706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0"/>
          <p:cNvSpPr txBox="1"/>
          <p:nvPr/>
        </p:nvSpPr>
        <p:spPr>
          <a:xfrm>
            <a:off x="-12" y="768050"/>
            <a:ext cx="142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aleway"/>
                <a:ea typeface="Raleway"/>
                <a:cs typeface="Raleway"/>
                <a:sym typeface="Raleway"/>
              </a:rPr>
              <a:t>Main Branch</a:t>
            </a:r>
            <a:endParaRPr b="1">
              <a:solidFill>
                <a:srgbClr val="0000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45" name="Google Shape;34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2299" y="3190990"/>
            <a:ext cx="1167751" cy="1497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47150" y="3191017"/>
            <a:ext cx="1167751" cy="1497717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0"/>
          <p:cNvSpPr/>
          <p:nvPr/>
        </p:nvSpPr>
        <p:spPr>
          <a:xfrm>
            <a:off x="106725" y="2732400"/>
            <a:ext cx="1291200" cy="565200"/>
          </a:xfrm>
          <a:prstGeom prst="mathMultiply">
            <a:avLst>
              <a:gd fmla="val 11009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0"/>
          <p:cNvSpPr/>
          <p:nvPr/>
        </p:nvSpPr>
        <p:spPr>
          <a:xfrm>
            <a:off x="776175" y="2598775"/>
            <a:ext cx="1291200" cy="565200"/>
          </a:xfrm>
          <a:prstGeom prst="mathMultiply">
            <a:avLst>
              <a:gd fmla="val 11009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28338" y="1657963"/>
            <a:ext cx="257200" cy="3298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0" name="Google Shape;350;p30"/>
          <p:cNvCxnSpPr/>
          <p:nvPr/>
        </p:nvCxnSpPr>
        <p:spPr>
          <a:xfrm>
            <a:off x="1485536" y="1822899"/>
            <a:ext cx="16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51" name="Google Shape;351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47887" y="1657964"/>
            <a:ext cx="257200" cy="3298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2" name="Google Shape;352;p30"/>
          <p:cNvCxnSpPr/>
          <p:nvPr/>
        </p:nvCxnSpPr>
        <p:spPr>
          <a:xfrm>
            <a:off x="1905086" y="1822912"/>
            <a:ext cx="16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30"/>
          <p:cNvCxnSpPr/>
          <p:nvPr/>
        </p:nvCxnSpPr>
        <p:spPr>
          <a:xfrm>
            <a:off x="1065986" y="1822912"/>
            <a:ext cx="16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30"/>
          <p:cNvCxnSpPr/>
          <p:nvPr/>
        </p:nvCxnSpPr>
        <p:spPr>
          <a:xfrm>
            <a:off x="1198163" y="1809375"/>
            <a:ext cx="7371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55" name="Google Shape;355;p30"/>
          <p:cNvGrpSpPr/>
          <p:nvPr/>
        </p:nvGrpSpPr>
        <p:grpSpPr>
          <a:xfrm>
            <a:off x="2583550" y="1060528"/>
            <a:ext cx="2636451" cy="2562772"/>
            <a:chOff x="2583550" y="1060528"/>
            <a:chExt cx="2636451" cy="2562772"/>
          </a:xfrm>
        </p:grpSpPr>
        <p:cxnSp>
          <p:nvCxnSpPr>
            <p:cNvPr id="356" name="Google Shape;356;p30"/>
            <p:cNvCxnSpPr/>
            <p:nvPr/>
          </p:nvCxnSpPr>
          <p:spPr>
            <a:xfrm>
              <a:off x="3133425" y="1822900"/>
              <a:ext cx="737100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357" name="Google Shape;357;p3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052250" y="1060528"/>
              <a:ext cx="1167751" cy="14977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8" name="Google Shape;358;p30"/>
            <p:cNvCxnSpPr/>
            <p:nvPr/>
          </p:nvCxnSpPr>
          <p:spPr>
            <a:xfrm flipH="1" rot="10800000">
              <a:off x="4185725" y="2482225"/>
              <a:ext cx="486300" cy="7983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59" name="Google Shape;359;p30"/>
            <p:cNvSpPr/>
            <p:nvPr/>
          </p:nvSpPr>
          <p:spPr>
            <a:xfrm>
              <a:off x="2583550" y="3033200"/>
              <a:ext cx="590100" cy="590100"/>
            </a:xfrm>
            <a:prstGeom prst="mathPlus">
              <a:avLst>
                <a:gd fmla="val 12134" name="adj1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0000"/>
                </a:solidFill>
              </a:endParaRPr>
            </a:p>
          </p:txBody>
        </p:sp>
      </p:grpSp>
      <p:pic>
        <p:nvPicPr>
          <p:cNvPr id="360" name="Google Shape;360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324625" y="960100"/>
            <a:ext cx="588645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24425" y="2771400"/>
            <a:ext cx="4167176" cy="1139028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0"/>
          <p:cNvSpPr/>
          <p:nvPr/>
        </p:nvSpPr>
        <p:spPr>
          <a:xfrm>
            <a:off x="198950" y="2477550"/>
            <a:ext cx="5691300" cy="2491200"/>
          </a:xfrm>
          <a:prstGeom prst="mathMultiply">
            <a:avLst>
              <a:gd fmla="val 11009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"/>
          <p:cNvSpPr txBox="1"/>
          <p:nvPr>
            <p:ph type="title"/>
          </p:nvPr>
        </p:nvSpPr>
        <p:spPr>
          <a:xfrm>
            <a:off x="213175" y="254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Integrating Code: A Comparison</a:t>
            </a:r>
            <a:endParaRPr/>
          </a:p>
        </p:txBody>
      </p:sp>
      <p:sp>
        <p:nvSpPr>
          <p:cNvPr id="368" name="Google Shape;368;p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9" name="Google Shape;3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0775" y="648800"/>
            <a:ext cx="4218250" cy="160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8850" y="3713176"/>
            <a:ext cx="4762099" cy="1309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6100" y="2269613"/>
            <a:ext cx="4727600" cy="1425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2" name="Google Shape;372;p31"/>
          <p:cNvCxnSpPr/>
          <p:nvPr/>
        </p:nvCxnSpPr>
        <p:spPr>
          <a:xfrm>
            <a:off x="451100" y="2251825"/>
            <a:ext cx="8286900" cy="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31"/>
          <p:cNvCxnSpPr/>
          <p:nvPr/>
        </p:nvCxnSpPr>
        <p:spPr>
          <a:xfrm>
            <a:off x="477025" y="3733925"/>
            <a:ext cx="8261100" cy="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" name="Google Shape;374;p31"/>
          <p:cNvSpPr txBox="1"/>
          <p:nvPr/>
        </p:nvSpPr>
        <p:spPr>
          <a:xfrm>
            <a:off x="471850" y="1171825"/>
            <a:ext cx="29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Merge commit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5" name="Google Shape;375;p31"/>
          <p:cNvSpPr txBox="1"/>
          <p:nvPr/>
        </p:nvSpPr>
        <p:spPr>
          <a:xfrm>
            <a:off x="471850" y="2833050"/>
            <a:ext cx="29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Rebase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6" name="Google Shape;376;p31"/>
          <p:cNvSpPr txBox="1"/>
          <p:nvPr/>
        </p:nvSpPr>
        <p:spPr>
          <a:xfrm>
            <a:off x="471850" y="4173100"/>
            <a:ext cx="29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Squash &amp; 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Rebase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768050"/>
            <a:ext cx="8319600" cy="4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b="1" lang="en" sz="2400">
                <a:solidFill>
                  <a:schemeClr val="dk2"/>
                </a:solidFill>
              </a:rPr>
              <a:t>Radical approach to git’s innards</a:t>
            </a:r>
            <a:endParaRPr b="1"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b="1" lang="en" sz="2400">
                <a:solidFill>
                  <a:schemeClr val="dk2"/>
                </a:solidFill>
              </a:rPr>
              <a:t>Workflow tips &amp; tricks</a:t>
            </a:r>
            <a:endParaRPr b="1" sz="2400">
              <a:solidFill>
                <a:schemeClr val="dk2"/>
              </a:solidFill>
            </a:endParaRPr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1446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2"/>
          <p:cNvSpPr txBox="1"/>
          <p:nvPr>
            <p:ph type="title"/>
          </p:nvPr>
        </p:nvSpPr>
        <p:spPr>
          <a:xfrm>
            <a:off x="311700" y="1446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Case - Cherry Pick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3" name="Google Shape;383;p32"/>
          <p:cNvCxnSpPr/>
          <p:nvPr/>
        </p:nvCxnSpPr>
        <p:spPr>
          <a:xfrm>
            <a:off x="1167750" y="2571750"/>
            <a:ext cx="1455900" cy="886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" name="Google Shape;384;p32"/>
          <p:cNvCxnSpPr/>
          <p:nvPr/>
        </p:nvCxnSpPr>
        <p:spPr>
          <a:xfrm>
            <a:off x="3832513" y="3839850"/>
            <a:ext cx="737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5" name="Google Shape;385;p32"/>
          <p:cNvSpPr txBox="1"/>
          <p:nvPr/>
        </p:nvSpPr>
        <p:spPr>
          <a:xfrm>
            <a:off x="-66825" y="2814900"/>
            <a:ext cx="16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Feature branch</a:t>
            </a:r>
            <a:endParaRPr b="1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86" name="Google Shape;3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1074027"/>
            <a:ext cx="1167751" cy="1497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7" name="Google Shape;387;p32"/>
          <p:cNvCxnSpPr/>
          <p:nvPr/>
        </p:nvCxnSpPr>
        <p:spPr>
          <a:xfrm>
            <a:off x="1167738" y="1822888"/>
            <a:ext cx="737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88" name="Google Shape;38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5825" y="1074049"/>
            <a:ext cx="1167751" cy="14977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9" name="Google Shape;389;p32"/>
          <p:cNvCxnSpPr/>
          <p:nvPr/>
        </p:nvCxnSpPr>
        <p:spPr>
          <a:xfrm>
            <a:off x="3103563" y="1822900"/>
            <a:ext cx="737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90" name="Google Shape;39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0672" y="1074053"/>
            <a:ext cx="1167751" cy="1497706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32"/>
          <p:cNvSpPr txBox="1"/>
          <p:nvPr/>
        </p:nvSpPr>
        <p:spPr>
          <a:xfrm>
            <a:off x="-12" y="768050"/>
            <a:ext cx="142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aleway"/>
                <a:ea typeface="Raleway"/>
                <a:cs typeface="Raleway"/>
                <a:sym typeface="Raleway"/>
              </a:rPr>
              <a:t>Main Branch</a:t>
            </a:r>
            <a:endParaRPr b="1">
              <a:solidFill>
                <a:srgbClr val="0000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92" name="Google Shape;39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64774" y="3090965"/>
            <a:ext cx="1167751" cy="1497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69625" y="3090992"/>
            <a:ext cx="1167751" cy="1497717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2"/>
          <p:cNvSpPr/>
          <p:nvPr/>
        </p:nvSpPr>
        <p:spPr>
          <a:xfrm>
            <a:off x="4202050" y="2800200"/>
            <a:ext cx="1902900" cy="2079300"/>
          </a:xfrm>
          <a:prstGeom prst="donut">
            <a:avLst>
              <a:gd fmla="val 814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2"/>
          <p:cNvSpPr txBox="1"/>
          <p:nvPr/>
        </p:nvSpPr>
        <p:spPr>
          <a:xfrm>
            <a:off x="2815450" y="4391825"/>
            <a:ext cx="86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0c2ab8</a:t>
            </a:r>
            <a:endParaRPr b="1" sz="11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6" name="Google Shape;396;p32"/>
          <p:cNvSpPr txBox="1"/>
          <p:nvPr/>
        </p:nvSpPr>
        <p:spPr>
          <a:xfrm>
            <a:off x="4720300" y="4391825"/>
            <a:ext cx="86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cc6a03</a:t>
            </a:r>
            <a:endParaRPr b="1" sz="11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97" name="Google Shape;397;p32"/>
          <p:cNvGrpSpPr/>
          <p:nvPr/>
        </p:nvGrpSpPr>
        <p:grpSpPr>
          <a:xfrm>
            <a:off x="5008425" y="1074046"/>
            <a:ext cx="4101725" cy="2550104"/>
            <a:chOff x="5008425" y="1074046"/>
            <a:chExt cx="4101725" cy="2550104"/>
          </a:xfrm>
        </p:grpSpPr>
        <p:grpSp>
          <p:nvGrpSpPr>
            <p:cNvPr id="398" name="Google Shape;398;p32"/>
            <p:cNvGrpSpPr/>
            <p:nvPr/>
          </p:nvGrpSpPr>
          <p:grpSpPr>
            <a:xfrm>
              <a:off x="5008425" y="1074046"/>
              <a:ext cx="4101725" cy="2550104"/>
              <a:chOff x="5008425" y="1074046"/>
              <a:chExt cx="4101725" cy="2550104"/>
            </a:xfrm>
          </p:grpSpPr>
          <p:sp>
            <p:nvSpPr>
              <p:cNvPr id="399" name="Google Shape;399;p32"/>
              <p:cNvSpPr txBox="1"/>
              <p:nvPr/>
            </p:nvSpPr>
            <p:spPr>
              <a:xfrm>
                <a:off x="6160850" y="3008550"/>
                <a:ext cx="29493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aleway"/>
                    <a:ea typeface="Raleway"/>
                    <a:cs typeface="Raleway"/>
                    <a:sym typeface="Raleway"/>
                  </a:rPr>
                  <a:t>(1) git checkout &lt;branch-to-alter&gt;</a:t>
                </a:r>
                <a:endParaRPr>
                  <a:latin typeface="Raleway"/>
                  <a:ea typeface="Raleway"/>
                  <a:cs typeface="Raleway"/>
                  <a:sym typeface="Raleway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aleway"/>
                    <a:ea typeface="Raleway"/>
                    <a:cs typeface="Raleway"/>
                    <a:sym typeface="Raleway"/>
                  </a:rPr>
                  <a:t>(2) git cherry-pick &lt;commit&gt;</a:t>
                </a:r>
                <a:endParaRPr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grpSp>
            <p:nvGrpSpPr>
              <p:cNvPr id="400" name="Google Shape;400;p32"/>
              <p:cNvGrpSpPr/>
              <p:nvPr/>
            </p:nvGrpSpPr>
            <p:grpSpPr>
              <a:xfrm>
                <a:off x="5008425" y="1074046"/>
                <a:ext cx="1904850" cy="2226029"/>
                <a:chOff x="5008425" y="1074046"/>
                <a:chExt cx="1904850" cy="2226029"/>
              </a:xfrm>
            </p:grpSpPr>
            <p:cxnSp>
              <p:nvCxnSpPr>
                <p:cNvPr id="401" name="Google Shape;401;p32"/>
                <p:cNvCxnSpPr/>
                <p:nvPr/>
              </p:nvCxnSpPr>
              <p:spPr>
                <a:xfrm>
                  <a:off x="5008425" y="1822900"/>
                  <a:ext cx="7371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FF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402" name="Google Shape;402;p32"/>
                <p:cNvCxnSpPr/>
                <p:nvPr/>
              </p:nvCxnSpPr>
              <p:spPr>
                <a:xfrm flipH="1" rot="10800000">
                  <a:off x="5582350" y="2501775"/>
                  <a:ext cx="486300" cy="7983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FF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pic>
              <p:nvPicPr>
                <p:cNvPr id="403" name="Google Shape;403;p32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5745524" y="1074046"/>
                  <a:ext cx="1167751" cy="14977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404" name="Google Shape;404;p32"/>
            <p:cNvSpPr txBox="1"/>
            <p:nvPr/>
          </p:nvSpPr>
          <p:spPr>
            <a:xfrm>
              <a:off x="5905975" y="2446200"/>
              <a:ext cx="8664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cc6a03</a:t>
              </a:r>
              <a:endParaRPr b="1" sz="11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405" name="Google Shape;405;p32"/>
          <p:cNvSpPr txBox="1"/>
          <p:nvPr/>
        </p:nvSpPr>
        <p:spPr>
          <a:xfrm>
            <a:off x="6160850" y="3532050"/>
            <a:ext cx="294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(1) git checkout </a:t>
            </a:r>
            <a:r>
              <a:rPr lang="en">
                <a:solidFill>
                  <a:srgbClr val="0000FF"/>
                </a:solidFill>
                <a:latin typeface="Raleway"/>
                <a:ea typeface="Raleway"/>
                <a:cs typeface="Raleway"/>
                <a:sym typeface="Raleway"/>
              </a:rPr>
              <a:t>main</a:t>
            </a:r>
            <a:endParaRPr>
              <a:solidFill>
                <a:srgbClr val="00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(2) git cherry-pick </a:t>
            </a:r>
            <a:r>
              <a:rPr lang="en">
                <a:solidFill>
                  <a:srgbClr val="FF00FF"/>
                </a:solidFill>
                <a:latin typeface="Raleway"/>
                <a:ea typeface="Raleway"/>
                <a:cs typeface="Raleway"/>
                <a:sym typeface="Raleway"/>
              </a:rPr>
              <a:t>cc6a03</a:t>
            </a:r>
            <a:endParaRPr>
              <a:solidFill>
                <a:srgbClr val="FF00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3"/>
          <p:cNvSpPr txBox="1"/>
          <p:nvPr>
            <p:ph type="title"/>
          </p:nvPr>
        </p:nvSpPr>
        <p:spPr>
          <a:xfrm>
            <a:off x="311700" y="1446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Case - Conflict Resolution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12" name="Google Shape;412;p33"/>
          <p:cNvCxnSpPr/>
          <p:nvPr/>
        </p:nvCxnSpPr>
        <p:spPr>
          <a:xfrm>
            <a:off x="1167750" y="2571750"/>
            <a:ext cx="1455900" cy="886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" name="Google Shape;413;p33"/>
          <p:cNvCxnSpPr/>
          <p:nvPr/>
        </p:nvCxnSpPr>
        <p:spPr>
          <a:xfrm>
            <a:off x="3832513" y="3839850"/>
            <a:ext cx="737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4" name="Google Shape;414;p33"/>
          <p:cNvSpPr txBox="1"/>
          <p:nvPr/>
        </p:nvSpPr>
        <p:spPr>
          <a:xfrm>
            <a:off x="-66825" y="2814900"/>
            <a:ext cx="16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Feature branch</a:t>
            </a:r>
            <a:endParaRPr b="1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15" name="Google Shape;4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1074027"/>
            <a:ext cx="1167751" cy="1497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6" name="Google Shape;416;p33"/>
          <p:cNvCxnSpPr/>
          <p:nvPr/>
        </p:nvCxnSpPr>
        <p:spPr>
          <a:xfrm>
            <a:off x="1167738" y="1822888"/>
            <a:ext cx="737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17" name="Google Shape;41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5825" y="1074049"/>
            <a:ext cx="1167751" cy="14977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8" name="Google Shape;418;p33"/>
          <p:cNvCxnSpPr/>
          <p:nvPr/>
        </p:nvCxnSpPr>
        <p:spPr>
          <a:xfrm>
            <a:off x="3103563" y="1822900"/>
            <a:ext cx="737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19" name="Google Shape;41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0672" y="1074053"/>
            <a:ext cx="1167751" cy="1497706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3"/>
          <p:cNvSpPr txBox="1"/>
          <p:nvPr/>
        </p:nvSpPr>
        <p:spPr>
          <a:xfrm>
            <a:off x="-12" y="768050"/>
            <a:ext cx="142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aleway"/>
                <a:ea typeface="Raleway"/>
                <a:cs typeface="Raleway"/>
                <a:sym typeface="Raleway"/>
              </a:rPr>
              <a:t>Main Branch</a:t>
            </a:r>
            <a:endParaRPr b="1">
              <a:solidFill>
                <a:srgbClr val="0000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21" name="Google Shape;421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64774" y="3090965"/>
            <a:ext cx="1167751" cy="1497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1999" y="3090993"/>
            <a:ext cx="1167751" cy="14977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3" name="Google Shape;423;p33"/>
          <p:cNvGrpSpPr/>
          <p:nvPr/>
        </p:nvGrpSpPr>
        <p:grpSpPr>
          <a:xfrm>
            <a:off x="5008425" y="1074033"/>
            <a:ext cx="3966925" cy="2436042"/>
            <a:chOff x="5008425" y="1074033"/>
            <a:chExt cx="3966925" cy="2436042"/>
          </a:xfrm>
        </p:grpSpPr>
        <p:cxnSp>
          <p:nvCxnSpPr>
            <p:cNvPr id="424" name="Google Shape;424;p33"/>
            <p:cNvCxnSpPr/>
            <p:nvPr/>
          </p:nvCxnSpPr>
          <p:spPr>
            <a:xfrm>
              <a:off x="5008425" y="1822900"/>
              <a:ext cx="737100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5" name="Google Shape;425;p33"/>
            <p:cNvCxnSpPr/>
            <p:nvPr/>
          </p:nvCxnSpPr>
          <p:spPr>
            <a:xfrm flipH="1" rot="10800000">
              <a:off x="5582350" y="2501775"/>
              <a:ext cx="486300" cy="7983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26" name="Google Shape;426;p33"/>
            <p:cNvSpPr txBox="1"/>
            <p:nvPr/>
          </p:nvSpPr>
          <p:spPr>
            <a:xfrm>
              <a:off x="6026050" y="2894475"/>
              <a:ext cx="2949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Resolve the conflict locally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(usually through a UI)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427" name="Google Shape;427;p3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745527" y="1074033"/>
              <a:ext cx="1167751" cy="14977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4"/>
          <p:cNvSpPr txBox="1"/>
          <p:nvPr>
            <p:ph type="title"/>
          </p:nvPr>
        </p:nvSpPr>
        <p:spPr>
          <a:xfrm>
            <a:off x="311700" y="1446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Collaboration: Commit Messages</a:t>
            </a:r>
            <a:endParaRPr/>
          </a:p>
        </p:txBody>
      </p:sp>
      <p:sp>
        <p:nvSpPr>
          <p:cNvPr id="433" name="Google Shape;433;p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4" name="Google Shape;4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51" y="842588"/>
            <a:ext cx="4100576" cy="377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9450" y="842588"/>
            <a:ext cx="4795101" cy="3771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6" name="Google Shape;436;p34"/>
          <p:cNvGrpSpPr/>
          <p:nvPr/>
        </p:nvGrpSpPr>
        <p:grpSpPr>
          <a:xfrm>
            <a:off x="1847875" y="873238"/>
            <a:ext cx="7236550" cy="3710325"/>
            <a:chOff x="1847875" y="873238"/>
            <a:chExt cx="7236550" cy="3710325"/>
          </a:xfrm>
        </p:grpSpPr>
        <p:sp>
          <p:nvSpPr>
            <p:cNvPr id="437" name="Google Shape;437;p34"/>
            <p:cNvSpPr/>
            <p:nvPr/>
          </p:nvSpPr>
          <p:spPr>
            <a:xfrm>
              <a:off x="1869325" y="873238"/>
              <a:ext cx="1041300" cy="1776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1869325" y="1970838"/>
              <a:ext cx="1132200" cy="1776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1847875" y="3068438"/>
              <a:ext cx="865800" cy="1776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1847875" y="4405963"/>
              <a:ext cx="1365000" cy="1776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5932125" y="1077163"/>
              <a:ext cx="423300" cy="3900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6355425" y="3511038"/>
              <a:ext cx="1665000" cy="1776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7797425" y="3274788"/>
              <a:ext cx="1287000" cy="1776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5"/>
          <p:cNvSpPr txBox="1"/>
          <p:nvPr>
            <p:ph type="title"/>
          </p:nvPr>
        </p:nvSpPr>
        <p:spPr>
          <a:xfrm>
            <a:off x="311700" y="1446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Collaboration: Pull Requests</a:t>
            </a:r>
            <a:endParaRPr/>
          </a:p>
        </p:txBody>
      </p:sp>
      <p:sp>
        <p:nvSpPr>
          <p:cNvPr id="449" name="Google Shape;449;p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0" name="Google Shape;45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25" y="707875"/>
            <a:ext cx="4406512" cy="407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1062" y="716413"/>
            <a:ext cx="3647462" cy="4053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6"/>
          <p:cNvSpPr txBox="1"/>
          <p:nvPr>
            <p:ph type="title"/>
          </p:nvPr>
        </p:nvSpPr>
        <p:spPr>
          <a:xfrm>
            <a:off x="311700" y="1446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Collaboration: PR tips</a:t>
            </a:r>
            <a:endParaRPr/>
          </a:p>
        </p:txBody>
      </p:sp>
      <p:sp>
        <p:nvSpPr>
          <p:cNvPr id="457" name="Google Shape;457;p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8" name="Google Shape;45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17888"/>
            <a:ext cx="5635024" cy="350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7749" y="1670625"/>
            <a:ext cx="2892476" cy="1802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7"/>
          <p:cNvSpPr txBox="1"/>
          <p:nvPr>
            <p:ph type="title"/>
          </p:nvPr>
        </p:nvSpPr>
        <p:spPr>
          <a:xfrm>
            <a:off x="311700" y="1446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GitKraken Showcase</a:t>
            </a:r>
            <a:endParaRPr/>
          </a:p>
        </p:txBody>
      </p:sp>
      <p:sp>
        <p:nvSpPr>
          <p:cNvPr id="465" name="Google Shape;465;p3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6" name="Google Shape;4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00" y="707875"/>
            <a:ext cx="8193201" cy="404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8"/>
          <p:cNvSpPr txBox="1"/>
          <p:nvPr>
            <p:ph type="title"/>
          </p:nvPr>
        </p:nvSpPr>
        <p:spPr>
          <a:xfrm>
            <a:off x="311700" y="1446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GitKraken Showcase (note for CLI users)</a:t>
            </a:r>
            <a:endParaRPr/>
          </a:p>
        </p:txBody>
      </p:sp>
      <p:sp>
        <p:nvSpPr>
          <p:cNvPr id="472" name="Google Shape;472;p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3" name="Google Shape;47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88" y="720650"/>
            <a:ext cx="6492573" cy="4070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4" name="Google Shape;474;p38"/>
          <p:cNvCxnSpPr/>
          <p:nvPr/>
        </p:nvCxnSpPr>
        <p:spPr>
          <a:xfrm>
            <a:off x="3225400" y="1255900"/>
            <a:ext cx="1912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75" name="Google Shape;47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8910" y="1529825"/>
            <a:ext cx="2094140" cy="208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9"/>
          <p:cNvSpPr txBox="1"/>
          <p:nvPr>
            <p:ph type="title"/>
          </p:nvPr>
        </p:nvSpPr>
        <p:spPr>
          <a:xfrm>
            <a:off x="311700" y="1446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CLI Showcase</a:t>
            </a:r>
            <a:endParaRPr/>
          </a:p>
        </p:txBody>
      </p:sp>
      <p:sp>
        <p:nvSpPr>
          <p:cNvPr id="481" name="Google Shape;481;p3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2" name="Google Shape;48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413" y="709225"/>
            <a:ext cx="5455169" cy="40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0"/>
          <p:cNvSpPr txBox="1"/>
          <p:nvPr>
            <p:ph idx="1" type="body"/>
          </p:nvPr>
        </p:nvSpPr>
        <p:spPr>
          <a:xfrm>
            <a:off x="311700" y="768050"/>
            <a:ext cx="8319600" cy="4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Git records changes to files</a:t>
            </a:r>
            <a:endParaRPr sz="24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You have great power over which changes to report and how to report them</a:t>
            </a:r>
            <a:endParaRPr sz="18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Git is a tool for collaboration</a:t>
            </a:r>
            <a:endParaRPr sz="24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Try to make things easy and approachable for others (or even your future self!)</a:t>
            </a:r>
            <a:endParaRPr sz="18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Always be aware of “where” you are in the git commit graph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If you run into a bad “gituation” - ask Madison!</a:t>
            </a:r>
            <a:endParaRPr sz="24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Special thanks to Larisa for that nomenclature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88" name="Google Shape;488;p40"/>
          <p:cNvSpPr txBox="1"/>
          <p:nvPr>
            <p:ph type="title"/>
          </p:nvPr>
        </p:nvSpPr>
        <p:spPr>
          <a:xfrm>
            <a:off x="311700" y="1446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489" name="Google Shape;489;p4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1"/>
          <p:cNvSpPr txBox="1"/>
          <p:nvPr>
            <p:ph type="title"/>
          </p:nvPr>
        </p:nvSpPr>
        <p:spPr>
          <a:xfrm>
            <a:off x="311700" y="22600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495" name="Google Shape;495;p4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768050"/>
            <a:ext cx="8319600" cy="4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b="1" lang="en" sz="2400">
                <a:solidFill>
                  <a:schemeClr val="dk2"/>
                </a:solidFill>
              </a:rPr>
              <a:t>Git in 30 seconds</a:t>
            </a:r>
            <a:endParaRPr b="1"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b="1" lang="en" sz="2400">
                <a:solidFill>
                  <a:schemeClr val="dk2"/>
                </a:solidFill>
              </a:rPr>
              <a:t>How the heck does git work</a:t>
            </a:r>
            <a:endParaRPr b="1"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b="1" lang="en" sz="2400">
                <a:solidFill>
                  <a:schemeClr val="dk2"/>
                </a:solidFill>
              </a:rPr>
              <a:t>Collaboration with git</a:t>
            </a:r>
            <a:endParaRPr b="1" sz="2400">
              <a:solidFill>
                <a:schemeClr val="dk2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" sz="2400">
                <a:solidFill>
                  <a:schemeClr val="dk2"/>
                </a:solidFill>
              </a:rPr>
              <a:t>Commit messages</a:t>
            </a:r>
            <a:endParaRPr sz="2400">
              <a:solidFill>
                <a:schemeClr val="dk2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" sz="2400">
                <a:solidFill>
                  <a:schemeClr val="dk2"/>
                </a:solidFill>
              </a:rPr>
              <a:t>PRs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b="1" lang="en" sz="2400">
                <a:solidFill>
                  <a:schemeClr val="dk2"/>
                </a:solidFill>
              </a:rPr>
              <a:t>GitKraken showcase</a:t>
            </a:r>
            <a:endParaRPr b="1"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b="1" lang="en" sz="2400">
                <a:solidFill>
                  <a:schemeClr val="dk2"/>
                </a:solidFill>
              </a:rPr>
              <a:t>Github’s CLI</a:t>
            </a:r>
            <a:endParaRPr b="1" sz="2400">
              <a:solidFill>
                <a:schemeClr val="dk2"/>
              </a:solidFill>
            </a:endParaRPr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1446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1446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863550"/>
            <a:ext cx="5100000" cy="7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System that tracks changes of files (generally text) over time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174" y="838450"/>
            <a:ext cx="4328749" cy="30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638450"/>
            <a:ext cx="51000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Many different kinds of VC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New folders for each version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Zipped backups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Email backups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2755625"/>
            <a:ext cx="5100000" cy="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Git - common VCS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1446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863550"/>
            <a:ext cx="510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Version control software developed in 2005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Captures “changes” across time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Allows multiple developers to work on the same codebase simultaneously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448" y="804348"/>
            <a:ext cx="1310750" cy="13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/>
          <p:nvPr/>
        </p:nvSpPr>
        <p:spPr>
          <a:xfrm>
            <a:off x="6517525" y="1133025"/>
            <a:ext cx="1005900" cy="653400"/>
          </a:xfrm>
          <a:prstGeom prst="mathNotEqual">
            <a:avLst>
              <a:gd fmla="val 23520" name="adj1"/>
              <a:gd fmla="val 6600000" name="adj2"/>
              <a:gd fmla="val 11760" name="adj3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4900" y="690275"/>
            <a:ext cx="1590750" cy="15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11700" y="2431900"/>
            <a:ext cx="5100000" cy="14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Not synonymous with Github!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Git is the software used locally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Github is a website/service used to host git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1446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How the heck does git work??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863550"/>
            <a:ext cx="510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Directed Acyclic Graph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Each repository is a set of “steps” (commits)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Steps can </a:t>
            </a:r>
            <a:r>
              <a:rPr lang="en" u="sng">
                <a:solidFill>
                  <a:schemeClr val="dk2"/>
                </a:solidFill>
              </a:rPr>
              <a:t>only</a:t>
            </a:r>
            <a:r>
              <a:rPr lang="en">
                <a:solidFill>
                  <a:schemeClr val="dk2"/>
                </a:solidFill>
              </a:rPr>
              <a:t> go forward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Commit - set of changes applied from the previous snapshot (delta)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Very (very) short workflow summary: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Make some changes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Tell Git which changes to keep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Commit those changes to the timeline (history)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7098" y="768048"/>
            <a:ext cx="1310750" cy="131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1446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- Local &amp; Remote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863550"/>
            <a:ext cx="510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Can (and usually do) have two copies of a repository - Local and Remote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Local - where all operations are done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Remote - where history is “synced”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One more level - Index (or Stage)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Changes for a commit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Seems unnecessary, but is extremely useful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100" y="920450"/>
            <a:ext cx="297180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1446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a git…house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075" y="1141437"/>
            <a:ext cx="2894500" cy="371237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594125" y="885675"/>
            <a:ext cx="133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Repository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6051175" y="726150"/>
            <a:ext cx="31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(Local Only)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29" name="Google Shape;129;p20"/>
          <p:cNvCxnSpPr/>
          <p:nvPr/>
        </p:nvCxnSpPr>
        <p:spPr>
          <a:xfrm>
            <a:off x="3910988" y="2839175"/>
            <a:ext cx="737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499" y="1141438"/>
            <a:ext cx="2894489" cy="371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3085075" y="1446600"/>
            <a:ext cx="2276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(1) Make all changes</a:t>
            </a:r>
            <a:br>
              <a:rPr lang="en">
                <a:latin typeface="Raleway"/>
                <a:ea typeface="Raleway"/>
                <a:cs typeface="Raleway"/>
                <a:sym typeface="Raleway"/>
              </a:rPr>
            </a:br>
            <a:r>
              <a:rPr lang="en">
                <a:latin typeface="Raleway"/>
                <a:ea typeface="Raleway"/>
                <a:cs typeface="Raleway"/>
                <a:sym typeface="Raleway"/>
              </a:rPr>
              <a:t>(2) git add 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(3) git commit -m “Paint and roof house”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3472" y="4370147"/>
            <a:ext cx="4525150" cy="623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20"/>
          <p:cNvCxnSpPr/>
          <p:nvPr/>
        </p:nvCxnSpPr>
        <p:spPr>
          <a:xfrm rot="10800000">
            <a:off x="7611550" y="4521200"/>
            <a:ext cx="0" cy="414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1446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3" y="1748056"/>
            <a:ext cx="1600325" cy="20525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6051175" y="726150"/>
            <a:ext cx="31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(Local Only)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42" name="Google Shape;142;p21"/>
          <p:cNvCxnSpPr/>
          <p:nvPr/>
        </p:nvCxnSpPr>
        <p:spPr>
          <a:xfrm>
            <a:off x="2059963" y="2828825"/>
            <a:ext cx="737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 txBox="1"/>
          <p:nvPr/>
        </p:nvSpPr>
        <p:spPr>
          <a:xfrm>
            <a:off x="1322200" y="1275088"/>
            <a:ext cx="2276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(1) Paint 2nd floor blue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(2) git add 2nd-floor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(3) git commit -m “Paint 2nd floor blue”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3325" y="1748073"/>
            <a:ext cx="1600301" cy="20524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21"/>
          <p:cNvCxnSpPr/>
          <p:nvPr/>
        </p:nvCxnSpPr>
        <p:spPr>
          <a:xfrm>
            <a:off x="4457463" y="2828825"/>
            <a:ext cx="737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1"/>
          <p:cNvSpPr txBox="1"/>
          <p:nvPr/>
        </p:nvSpPr>
        <p:spPr>
          <a:xfrm>
            <a:off x="3719700" y="1275088"/>
            <a:ext cx="2276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(1) Paint 1st floor green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(2) git add 1st-floor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(3) git commit -m “Paint 1st floor green”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47" name="Google Shape;147;p21"/>
          <p:cNvCxnSpPr/>
          <p:nvPr/>
        </p:nvCxnSpPr>
        <p:spPr>
          <a:xfrm>
            <a:off x="6812525" y="2828825"/>
            <a:ext cx="737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1"/>
          <p:cNvSpPr txBox="1"/>
          <p:nvPr/>
        </p:nvSpPr>
        <p:spPr>
          <a:xfrm>
            <a:off x="6074763" y="1275088"/>
            <a:ext cx="2276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(1) Add roof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(2) git add roof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(3) git commit -m “Add roof”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9613" y="1748060"/>
            <a:ext cx="1600301" cy="2052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9625" y="1748047"/>
            <a:ext cx="1600301" cy="2052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80525" y="3702224"/>
            <a:ext cx="4848550" cy="12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