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4"/>
  </p:normalViewPr>
  <p:slideViewPr>
    <p:cSldViewPr snapToGrid="0" snapToObjects="1">
      <p:cViewPr varScale="1">
        <p:scale>
          <a:sx n="121" d="100"/>
          <a:sy n="121" d="100"/>
        </p:scale>
        <p:origin x="1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BE34-4C45-E54F-8C43-D199CC4F7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4C35D-B114-2547-A79D-C7CF020B5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A8F7DB-F941-A14F-894E-ED5259AF3194}"/>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5" name="Footer Placeholder 4">
            <a:extLst>
              <a:ext uri="{FF2B5EF4-FFF2-40B4-BE49-F238E27FC236}">
                <a16:creationId xmlns:a16="http://schemas.microsoft.com/office/drawing/2014/main" id="{84CD4C72-C54B-3846-8D12-D42B31196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28038-DD4A-4C4F-906B-16FA63C1120D}"/>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27594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EE1C-5152-6844-83A9-928024695C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3B87D8-715D-4F4A-B3B6-C8B3CAD91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E2680-9F9B-9043-8C68-68E6D8F57AA4}"/>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5" name="Footer Placeholder 4">
            <a:extLst>
              <a:ext uri="{FF2B5EF4-FFF2-40B4-BE49-F238E27FC236}">
                <a16:creationId xmlns:a16="http://schemas.microsoft.com/office/drawing/2014/main" id="{49DA8B09-65BE-C143-85E3-ABA12936E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B1AF8-896B-CF4D-9B31-BB062B68A978}"/>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83481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CB8CD-40C2-244A-9B88-4C4641DBC4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44856-0119-0343-8FC2-07347A5B0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337E1-9D62-954B-B2F6-58C06F3F7FB7}"/>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5" name="Footer Placeholder 4">
            <a:extLst>
              <a:ext uri="{FF2B5EF4-FFF2-40B4-BE49-F238E27FC236}">
                <a16:creationId xmlns:a16="http://schemas.microsoft.com/office/drawing/2014/main" id="{3EA26CC3-3D71-A64C-9CFE-F732C35B6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0E681-194C-1647-B2FA-26EBD4AFDB68}"/>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84383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F08B-5A78-0A48-8F24-ADEE735F8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4EAFC-86F3-DD4D-992A-D22A17333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7A8D6-4804-BE45-8382-22462A9D9395}"/>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5" name="Footer Placeholder 4">
            <a:extLst>
              <a:ext uri="{FF2B5EF4-FFF2-40B4-BE49-F238E27FC236}">
                <a16:creationId xmlns:a16="http://schemas.microsoft.com/office/drawing/2014/main" id="{FC4BB196-ED72-1D4D-8059-1D5BC7A2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0B0B5-0B2D-BA41-8392-4412C0A69A88}"/>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440270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7CCB-BAD5-BA4F-AD4B-46912AD19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E474C-718A-114D-A72F-9C224594D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C7E8F8-0E8E-904B-8FDA-97FD109825AF}"/>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5" name="Footer Placeholder 4">
            <a:extLst>
              <a:ext uri="{FF2B5EF4-FFF2-40B4-BE49-F238E27FC236}">
                <a16:creationId xmlns:a16="http://schemas.microsoft.com/office/drawing/2014/main" id="{DA534C86-CCB3-D54B-9DCB-B9C6FDE1A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81193-F9F0-DA40-9272-4FAF0F71C984}"/>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44279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C6E1-CFB3-8440-9BAD-567D3DD2B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C8BC01-B7D5-7443-A40F-369016592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7FEA75-F242-4C4C-8B56-F66DCBA12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947ED1-D8D4-BE47-86D6-BA0FD6E6AE75}"/>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6" name="Footer Placeholder 5">
            <a:extLst>
              <a:ext uri="{FF2B5EF4-FFF2-40B4-BE49-F238E27FC236}">
                <a16:creationId xmlns:a16="http://schemas.microsoft.com/office/drawing/2014/main" id="{17D5DCE4-E57D-1A47-8E7E-C07CD74EC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330D7-E437-0E46-AF03-AF7B53CDDBAA}"/>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125443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BEC-9FE7-404F-8158-8F83C1A12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09CD6B-7472-8D46-922C-0C100FFC6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403264-421C-7945-93AE-1078ECE6D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DF457E-65FD-4E45-811E-7ED595F56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2C6BE-303D-B141-A3CD-9C1626042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1A3B2-E9D7-824C-A605-DED46784445D}"/>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8" name="Footer Placeholder 7">
            <a:extLst>
              <a:ext uri="{FF2B5EF4-FFF2-40B4-BE49-F238E27FC236}">
                <a16:creationId xmlns:a16="http://schemas.microsoft.com/office/drawing/2014/main" id="{2A50CF0E-4114-0842-A3AF-A7DD67D19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2BDDC-64A9-7C4B-B98C-1E52497030EC}"/>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55614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3A72-122C-F04F-B939-094B23128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D3D2DD-CCC0-4841-A6B6-9486B9B3F2F9}"/>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4" name="Footer Placeholder 3">
            <a:extLst>
              <a:ext uri="{FF2B5EF4-FFF2-40B4-BE49-F238E27FC236}">
                <a16:creationId xmlns:a16="http://schemas.microsoft.com/office/drawing/2014/main" id="{D86553F6-579B-DB45-AD63-C9D239B7D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BEDB81-EC21-7146-80C4-D957D08C32A9}"/>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370329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38B03-A4B5-784D-B56C-A18A3F26D777}"/>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3" name="Footer Placeholder 2">
            <a:extLst>
              <a:ext uri="{FF2B5EF4-FFF2-40B4-BE49-F238E27FC236}">
                <a16:creationId xmlns:a16="http://schemas.microsoft.com/office/drawing/2014/main" id="{F82F78D7-A710-934D-82CE-7ADFBF3F2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362591-77F9-864A-BED4-006A8E5832C7}"/>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115017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9612-685B-5644-B01E-B412DB179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2BAE2-8678-DE4B-BC34-839D3619C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1A089-7EF6-B94D-A237-64125CFB7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C23AE-FD30-8A4F-8E70-2E65DEB6AD30}"/>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6" name="Footer Placeholder 5">
            <a:extLst>
              <a:ext uri="{FF2B5EF4-FFF2-40B4-BE49-F238E27FC236}">
                <a16:creationId xmlns:a16="http://schemas.microsoft.com/office/drawing/2014/main" id="{7E30ACE0-C01D-2B46-AAAD-27E871674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F4987-A8AE-8D48-9B79-7F9B23A04BC0}"/>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99400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4036-FF57-8241-804A-46875434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73330-B516-1A4D-963C-557FAFB0F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A1BF9-D5E2-6D43-B6B8-7DBDDC6B1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7176E-1D35-ED4B-A17D-F7B0AF8E1AF3}"/>
              </a:ext>
            </a:extLst>
          </p:cNvPr>
          <p:cNvSpPr>
            <a:spLocks noGrp="1"/>
          </p:cNvSpPr>
          <p:nvPr>
            <p:ph type="dt" sz="half" idx="10"/>
          </p:nvPr>
        </p:nvSpPr>
        <p:spPr/>
        <p:txBody>
          <a:bodyPr/>
          <a:lstStyle/>
          <a:p>
            <a:fld id="{5CDBDA77-2BC1-8C48-8E6E-F2F2D0949FB9}" type="datetimeFigureOut">
              <a:rPr lang="en-US" smtClean="0"/>
              <a:t>4/15/21</a:t>
            </a:fld>
            <a:endParaRPr lang="en-US"/>
          </a:p>
        </p:txBody>
      </p:sp>
      <p:sp>
        <p:nvSpPr>
          <p:cNvPr id="6" name="Footer Placeholder 5">
            <a:extLst>
              <a:ext uri="{FF2B5EF4-FFF2-40B4-BE49-F238E27FC236}">
                <a16:creationId xmlns:a16="http://schemas.microsoft.com/office/drawing/2014/main" id="{60FB0EC1-4737-7945-A15C-35BFD2905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5F2EC-CB07-F841-B323-FE6D512608BF}"/>
              </a:ext>
            </a:extLst>
          </p:cNvPr>
          <p:cNvSpPr>
            <a:spLocks noGrp="1"/>
          </p:cNvSpPr>
          <p:nvPr>
            <p:ph type="sldNum" sz="quarter" idx="12"/>
          </p:nvPr>
        </p:nvSpPr>
        <p:spPr/>
        <p:txBody>
          <a:bodyPr/>
          <a:lstStyle/>
          <a:p>
            <a:fld id="{B3BED25C-3F7B-4349-B887-D355AEE00DD2}" type="slidenum">
              <a:rPr lang="en-US" smtClean="0"/>
              <a:t>‹#›</a:t>
            </a:fld>
            <a:endParaRPr lang="en-US"/>
          </a:p>
        </p:txBody>
      </p:sp>
    </p:spTree>
    <p:extLst>
      <p:ext uri="{BB962C8B-B14F-4D97-AF65-F5344CB8AC3E}">
        <p14:creationId xmlns:p14="http://schemas.microsoft.com/office/powerpoint/2010/main" val="294546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DB314-7BD3-3A4E-9653-D01DB3B96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BED440-1736-CA46-AE63-601ACCFBA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C862B-E066-A548-B07F-F91898563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BDA77-2BC1-8C48-8E6E-F2F2D0949FB9}" type="datetimeFigureOut">
              <a:rPr lang="en-US" smtClean="0"/>
              <a:t>4/15/21</a:t>
            </a:fld>
            <a:endParaRPr lang="en-US"/>
          </a:p>
        </p:txBody>
      </p:sp>
      <p:sp>
        <p:nvSpPr>
          <p:cNvPr id="5" name="Footer Placeholder 4">
            <a:extLst>
              <a:ext uri="{FF2B5EF4-FFF2-40B4-BE49-F238E27FC236}">
                <a16:creationId xmlns:a16="http://schemas.microsoft.com/office/drawing/2014/main" id="{8E41A123-7910-F648-AF1B-92991FC46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EC8711-3012-A945-9EDF-447F8EE1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ED25C-3F7B-4349-B887-D355AEE00DD2}" type="slidenum">
              <a:rPr lang="en-US" smtClean="0"/>
              <a:t>‹#›</a:t>
            </a:fld>
            <a:endParaRPr lang="en-US"/>
          </a:p>
        </p:txBody>
      </p:sp>
    </p:spTree>
    <p:extLst>
      <p:ext uri="{BB962C8B-B14F-4D97-AF65-F5344CB8AC3E}">
        <p14:creationId xmlns:p14="http://schemas.microsoft.com/office/powerpoint/2010/main" val="181198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 Id="rId5" Type="http://schemas.openxmlformats.org/officeDocument/2006/relationships/hyperlink" Target="bit.ly/Rladies-git" TargetMode="External"/><Relationship Id="rId4" Type="http://schemas.openxmlformats.org/officeDocument/2006/relationships/hyperlink" Target="https://carpentries.typeform.com/to/wi32rS?slug=2021-04-02-r-ladies-seattle-onlin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meetup.com/rladies-seattle/ev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ladies.org/code-of-conduct/" TargetMode="External"/><Relationship Id="rId2" Type="http://schemas.openxmlformats.org/officeDocument/2006/relationships/hyperlink" Target="mailto:reporting@rladie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bit.ly/Rladies-git"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E322-D3F7-6F48-894B-C626CA8B6135}"/>
              </a:ext>
            </a:extLst>
          </p:cNvPr>
          <p:cNvSpPr>
            <a:spLocks noGrp="1"/>
          </p:cNvSpPr>
          <p:nvPr>
            <p:ph type="ctrTitle"/>
          </p:nvPr>
        </p:nvSpPr>
        <p:spPr>
          <a:xfrm>
            <a:off x="1524000" y="289041"/>
            <a:ext cx="9144000" cy="1817797"/>
          </a:xfrm>
        </p:spPr>
        <p:txBody>
          <a:bodyPr>
            <a:normAutofit/>
          </a:bodyPr>
          <a:lstStyle/>
          <a:p>
            <a:r>
              <a:rPr lang="en-US" sz="5400" dirty="0"/>
              <a:t>git through April:</a:t>
            </a:r>
            <a:br>
              <a:rPr lang="en-US" sz="5400" dirty="0"/>
            </a:br>
            <a:r>
              <a:rPr lang="en-US" sz="5400" dirty="0"/>
              <a:t>Command line git</a:t>
            </a:r>
          </a:p>
        </p:txBody>
      </p:sp>
      <p:sp>
        <p:nvSpPr>
          <p:cNvPr id="3" name="Subtitle 2">
            <a:extLst>
              <a:ext uri="{FF2B5EF4-FFF2-40B4-BE49-F238E27FC236}">
                <a16:creationId xmlns:a16="http://schemas.microsoft.com/office/drawing/2014/main" id="{29AF2867-C378-4E45-AD82-3DFBCDF66CDD}"/>
              </a:ext>
            </a:extLst>
          </p:cNvPr>
          <p:cNvSpPr>
            <a:spLocks noGrp="1"/>
          </p:cNvSpPr>
          <p:nvPr>
            <p:ph type="subTitle" idx="1"/>
          </p:nvPr>
        </p:nvSpPr>
        <p:spPr>
          <a:xfrm>
            <a:off x="1524000" y="1921861"/>
            <a:ext cx="9144000" cy="1320579"/>
          </a:xfrm>
        </p:spPr>
        <p:txBody>
          <a:bodyPr>
            <a:normAutofit lnSpcReduction="10000"/>
          </a:bodyPr>
          <a:lstStyle/>
          <a:p>
            <a:endParaRPr lang="en-US" dirty="0"/>
          </a:p>
          <a:p>
            <a:r>
              <a:rPr lang="en-US" dirty="0"/>
              <a:t>Instructor: Kim Dill-McFarland (she/her) </a:t>
            </a:r>
          </a:p>
          <a:p>
            <a:r>
              <a:rPr lang="en-US" dirty="0"/>
              <a:t>Helpers: Katie Jolly (she/her) , Jenny Smith (she/her) </a:t>
            </a:r>
          </a:p>
        </p:txBody>
      </p:sp>
      <p:sp>
        <p:nvSpPr>
          <p:cNvPr id="4" name="Subtitle 2">
            <a:extLst>
              <a:ext uri="{FF2B5EF4-FFF2-40B4-BE49-F238E27FC236}">
                <a16:creationId xmlns:a16="http://schemas.microsoft.com/office/drawing/2014/main" id="{B3ED1E8F-4CD1-374E-94F5-8B5245097273}"/>
              </a:ext>
            </a:extLst>
          </p:cNvPr>
          <p:cNvSpPr txBox="1">
            <a:spLocks/>
          </p:cNvSpPr>
          <p:nvPr/>
        </p:nvSpPr>
        <p:spPr>
          <a:xfrm>
            <a:off x="1524000" y="3615560"/>
            <a:ext cx="9144000" cy="30059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Before we begin:</a:t>
            </a:r>
          </a:p>
          <a:p>
            <a:pPr marL="342900" indent="-342900" algn="l">
              <a:buFontTx/>
              <a:buChar char="-"/>
            </a:pPr>
            <a:r>
              <a:rPr lang="en-US" dirty="0"/>
              <a:t>Install git </a:t>
            </a:r>
            <a:r>
              <a:rPr lang="en-US" dirty="0">
                <a:hlinkClick r:id="rId2" tooltip="https://git-scm.com/downloads"/>
              </a:rPr>
              <a:t>git-scm.com/downloads</a:t>
            </a:r>
            <a:endParaRPr lang="en-US" dirty="0"/>
          </a:p>
          <a:p>
            <a:pPr marL="342900" indent="-342900" algn="l">
              <a:buFontTx/>
              <a:buChar char="-"/>
            </a:pPr>
            <a:r>
              <a:rPr lang="en-US" dirty="0"/>
              <a:t>Make a GitHub account </a:t>
            </a:r>
            <a:r>
              <a:rPr lang="en-US" dirty="0">
                <a:hlinkClick r:id="rId3" tooltip="https://github.com/"/>
              </a:rPr>
              <a:t>github.com</a:t>
            </a:r>
            <a:endParaRPr lang="en-US" dirty="0"/>
          </a:p>
          <a:p>
            <a:pPr marL="342900" indent="-342900" algn="l">
              <a:buFontTx/>
              <a:buChar char="-"/>
            </a:pPr>
            <a:r>
              <a:rPr lang="en-US" dirty="0"/>
              <a:t>Take the pre-survey (optional but much appreciated!) </a:t>
            </a:r>
            <a:r>
              <a:rPr lang="en-US" u="sng" dirty="0">
                <a:hlinkClick r:id="rId4"/>
              </a:rPr>
              <a:t>https://carpentries.typeform.com/to/wi32rS?slug=2021-04-02-r-ladies-seattle-online</a:t>
            </a:r>
            <a:endParaRPr lang="en-US" dirty="0"/>
          </a:p>
          <a:p>
            <a:pPr marL="342900" indent="-342900" algn="l">
              <a:buFontTx/>
              <a:buChar char="-"/>
            </a:pPr>
            <a:r>
              <a:rPr lang="en-US" dirty="0"/>
              <a:t>Find today’s notes </a:t>
            </a:r>
            <a:r>
              <a:rPr lang="en-US" dirty="0">
                <a:hlinkClick r:id="rId5"/>
              </a:rPr>
              <a:t>bit.ly/Rladies-git</a:t>
            </a:r>
            <a:endParaRPr lang="en-US" dirty="0"/>
          </a:p>
          <a:p>
            <a:pPr marL="342900" indent="-342900" algn="l">
              <a:buFontTx/>
              <a:buChar char="-"/>
            </a:pPr>
            <a:endParaRPr lang="en-US" dirty="0"/>
          </a:p>
        </p:txBody>
      </p:sp>
    </p:spTree>
    <p:extLst>
      <p:ext uri="{BB962C8B-B14F-4D97-AF65-F5344CB8AC3E}">
        <p14:creationId xmlns:p14="http://schemas.microsoft.com/office/powerpoint/2010/main" val="25949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30C3-D392-E14B-9C23-93033AA2F3A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B775954-9A9E-2042-B1BE-D4DC1004B81F}"/>
              </a:ext>
            </a:extLst>
          </p:cNvPr>
          <p:cNvSpPr>
            <a:spLocks noGrp="1"/>
          </p:cNvSpPr>
          <p:nvPr>
            <p:ph idx="1"/>
          </p:nvPr>
        </p:nvSpPr>
        <p:spPr/>
        <p:txBody>
          <a:bodyPr>
            <a:normAutofit/>
          </a:bodyPr>
          <a:lstStyle/>
          <a:p>
            <a:pPr marL="0" indent="0">
              <a:buNone/>
            </a:pPr>
            <a:r>
              <a:rPr lang="en-US" dirty="0"/>
              <a:t>Sign-up for each event separately at </a:t>
            </a:r>
          </a:p>
          <a:p>
            <a:pPr marL="0" indent="0">
              <a:buNone/>
            </a:pPr>
            <a:r>
              <a:rPr lang="en-US" dirty="0">
                <a:hlinkClick r:id="rId2"/>
              </a:rPr>
              <a:t>https://www.meetup.com/rladies-seattle/events/</a:t>
            </a:r>
            <a:endParaRPr lang="en-US" dirty="0"/>
          </a:p>
          <a:p>
            <a:pPr marL="0" indent="0">
              <a:buNone/>
            </a:pPr>
            <a:endParaRPr lang="en-US" dirty="0"/>
          </a:p>
          <a:p>
            <a:pPr marL="0" indent="0">
              <a:buNone/>
            </a:pPr>
            <a:r>
              <a:rPr lang="en-US" b="1" dirty="0"/>
              <a:t>02: Command line git</a:t>
            </a:r>
          </a:p>
          <a:p>
            <a:pPr marL="0" indent="0">
              <a:buNone/>
            </a:pPr>
            <a:r>
              <a:rPr lang="en-US" dirty="0"/>
              <a:t>09: GitHub</a:t>
            </a:r>
          </a:p>
          <a:p>
            <a:pPr marL="0" indent="0">
              <a:buNone/>
            </a:pPr>
            <a:r>
              <a:rPr lang="en-US" dirty="0"/>
              <a:t>16: GitHub GUI and RStudio</a:t>
            </a:r>
          </a:p>
          <a:p>
            <a:pPr marL="0" indent="0">
              <a:buNone/>
            </a:pPr>
            <a:r>
              <a:rPr lang="en-US" dirty="0"/>
              <a:t>23: Collaborating in GitHub</a:t>
            </a:r>
          </a:p>
        </p:txBody>
      </p:sp>
    </p:spTree>
    <p:extLst>
      <p:ext uri="{BB962C8B-B14F-4D97-AF65-F5344CB8AC3E}">
        <p14:creationId xmlns:p14="http://schemas.microsoft.com/office/powerpoint/2010/main" val="80494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242-97FF-914B-B6F4-15956C806391}"/>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572CF9C3-1373-4547-9556-9FE8C7DC66F7}"/>
              </a:ext>
            </a:extLst>
          </p:cNvPr>
          <p:cNvSpPr>
            <a:spLocks noGrp="1"/>
          </p:cNvSpPr>
          <p:nvPr>
            <p:ph idx="1"/>
          </p:nvPr>
        </p:nvSpPr>
        <p:spPr/>
        <p:txBody>
          <a:bodyPr>
            <a:normAutofit fontScale="77500" lnSpcReduction="20000"/>
          </a:bodyPr>
          <a:lstStyle/>
          <a:p>
            <a:pPr marL="0" indent="0" fontAlgn="base">
              <a:lnSpc>
                <a:spcPct val="120000"/>
              </a:lnSpc>
              <a:spcBef>
                <a:spcPts val="2200"/>
              </a:spcBef>
              <a:buNone/>
            </a:pPr>
            <a:r>
              <a:rPr lang="en-US" dirty="0"/>
              <a:t>R-Ladies is dedicated to providing a harassment-free experience for everyone. We do not tolerate harassment of participants in any form.</a:t>
            </a:r>
          </a:p>
          <a:p>
            <a:pPr marL="0" indent="0" fontAlgn="base">
              <a:lnSpc>
                <a:spcPct val="120000"/>
              </a:lnSpc>
              <a:spcBef>
                <a:spcPts val="2200"/>
              </a:spcBef>
              <a:buNone/>
            </a:pPr>
            <a:r>
              <a:rPr lang="en-US" dirty="0"/>
              <a:t>This code of conduct applies to all R-Ladies spaces, including meetups, Twitter, Slack, mailing lists, both online and offline. Anyone who violates this code of conduct may be sanctioned or expelled from these spaces at the discretion of the Global Leadership Team.</a:t>
            </a:r>
          </a:p>
          <a:p>
            <a:pPr marL="0" indent="0">
              <a:lnSpc>
                <a:spcPct val="120000"/>
              </a:lnSpc>
              <a:spcBef>
                <a:spcPts val="2200"/>
              </a:spcBef>
              <a:buNone/>
            </a:pPr>
            <a:r>
              <a:rPr lang="en-US" dirty="0"/>
              <a:t>If you are being harassed by a member/guest/participant of/at R-Ladies, notice that someone else is being harassed, or have any other concerns, please contact the Global Leadership Team via </a:t>
            </a:r>
            <a:r>
              <a:rPr lang="en-US" dirty="0">
                <a:hlinkClick r:id="rId2"/>
              </a:rPr>
              <a:t>reporting@rladies.org</a:t>
            </a:r>
            <a:r>
              <a:rPr lang="en-US" dirty="0"/>
              <a:t> </a:t>
            </a:r>
          </a:p>
          <a:p>
            <a:pPr>
              <a:lnSpc>
                <a:spcPct val="120000"/>
              </a:lnSpc>
            </a:pPr>
            <a:endParaRPr lang="en-US" dirty="0"/>
          </a:p>
          <a:p>
            <a:pPr marL="0" indent="0">
              <a:lnSpc>
                <a:spcPct val="120000"/>
              </a:lnSpc>
              <a:buNone/>
            </a:pPr>
            <a:r>
              <a:rPr lang="en-US" dirty="0"/>
              <a:t>For more information </a:t>
            </a:r>
            <a:r>
              <a:rPr lang="en-US" dirty="0">
                <a:hlinkClick r:id="rId3"/>
              </a:rPr>
              <a:t>https://rladies.org/code-of-conduct/</a:t>
            </a:r>
            <a:endParaRPr lang="en-US" dirty="0"/>
          </a:p>
          <a:p>
            <a:pPr marL="0" indent="0">
              <a:lnSpc>
                <a:spcPct val="120000"/>
              </a:lnSpc>
              <a:buNone/>
            </a:pPr>
            <a:endParaRPr lang="en-US" dirty="0"/>
          </a:p>
        </p:txBody>
      </p:sp>
    </p:spTree>
    <p:extLst>
      <p:ext uri="{BB962C8B-B14F-4D97-AF65-F5344CB8AC3E}">
        <p14:creationId xmlns:p14="http://schemas.microsoft.com/office/powerpoint/2010/main" val="220132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CD4D-5583-894E-BA40-2BE40D31450F}"/>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3A09CF08-DC57-2E4C-8B2C-156ACCFB43C8}"/>
              </a:ext>
            </a:extLst>
          </p:cNvPr>
          <p:cNvSpPr>
            <a:spLocks noGrp="1"/>
          </p:cNvSpPr>
          <p:nvPr>
            <p:ph idx="1"/>
          </p:nvPr>
        </p:nvSpPr>
        <p:spPr>
          <a:xfrm>
            <a:off x="838200" y="1471447"/>
            <a:ext cx="10515600" cy="5139559"/>
          </a:xfrm>
        </p:spPr>
        <p:txBody>
          <a:bodyPr>
            <a:normAutofit lnSpcReduction="10000"/>
          </a:bodyPr>
          <a:lstStyle/>
          <a:p>
            <a:r>
              <a:rPr lang="en-US" dirty="0"/>
              <a:t>Notes and slides</a:t>
            </a:r>
          </a:p>
          <a:p>
            <a:pPr lvl="1"/>
            <a:r>
              <a:rPr lang="en-US" dirty="0">
                <a:hlinkClick r:id="rId2"/>
              </a:rPr>
              <a:t>bit.ly/Rladies-git</a:t>
            </a:r>
            <a:endParaRPr lang="en-US" dirty="0"/>
          </a:p>
          <a:p>
            <a:pPr lvl="1"/>
            <a:r>
              <a:rPr lang="en-US" dirty="0">
                <a:latin typeface="Courier New" panose="02070309020205020404" pitchFamily="49" charset="0"/>
                <a:cs typeface="Courier New" panose="02070309020205020404" pitchFamily="49" charset="0"/>
              </a:rPr>
              <a:t>.md </a:t>
            </a:r>
            <a:r>
              <a:rPr lang="en-US" dirty="0"/>
              <a:t>and </a:t>
            </a:r>
            <a:r>
              <a:rPr lang="en-US" dirty="0">
                <a:latin typeface="Courier New" panose="02070309020205020404" pitchFamily="49" charset="0"/>
                <a:cs typeface="Courier New" panose="02070309020205020404" pitchFamily="49" charset="0"/>
              </a:rPr>
              <a:t>.pdf</a:t>
            </a:r>
            <a:r>
              <a:rPr lang="en-US" dirty="0">
                <a:latin typeface="Calibri" panose="020F0502020204030204" pitchFamily="34" charset="0"/>
                <a:cs typeface="Calibri" panose="020F0502020204030204" pitchFamily="34" charset="0"/>
              </a:rPr>
              <a:t> </a:t>
            </a:r>
            <a:r>
              <a:rPr lang="en-US" dirty="0"/>
              <a:t>render in your browser, no need to download</a:t>
            </a:r>
          </a:p>
          <a:p>
            <a:endParaRPr lang="en-US" dirty="0"/>
          </a:p>
          <a:p>
            <a:r>
              <a:rPr lang="en-US" dirty="0"/>
              <a:t>Questions</a:t>
            </a:r>
          </a:p>
          <a:p>
            <a:pPr lvl="1"/>
            <a:r>
              <a:rPr lang="en-US" dirty="0"/>
              <a:t>Raise Hand       Once an instructor/helper calls on you, </a:t>
            </a:r>
            <a:r>
              <a:rPr lang="en-US"/>
              <a:t>you can use </a:t>
            </a:r>
            <a:r>
              <a:rPr lang="en-US" dirty="0"/>
              <a:t>voice and/or video to ask a question</a:t>
            </a:r>
          </a:p>
          <a:p>
            <a:pPr lvl="1"/>
            <a:r>
              <a:rPr lang="en-US" dirty="0"/>
              <a:t>Or type it in the chat at any time</a:t>
            </a:r>
          </a:p>
          <a:p>
            <a:endParaRPr lang="en-US" dirty="0"/>
          </a:p>
          <a:p>
            <a:r>
              <a:rPr lang="en-US" dirty="0"/>
              <a:t>You are welcome to have your video on or off as you are comfortable</a:t>
            </a:r>
          </a:p>
          <a:p>
            <a:r>
              <a:rPr lang="en-US" dirty="0"/>
              <a:t>If we are hacked, the session will end, and you will be emailed a new Zoom link shortly</a:t>
            </a:r>
          </a:p>
          <a:p>
            <a:pPr lvl="1"/>
            <a:endParaRPr lang="en-US" dirty="0"/>
          </a:p>
        </p:txBody>
      </p:sp>
      <p:pic>
        <p:nvPicPr>
          <p:cNvPr id="5" name="Graphic 4" descr="Raised hand with solid fill">
            <a:extLst>
              <a:ext uri="{FF2B5EF4-FFF2-40B4-BE49-F238E27FC236}">
                <a16:creationId xmlns:a16="http://schemas.microsoft.com/office/drawing/2014/main" id="{942D25E0-5199-974C-A7B6-2A314446BD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8173" y="3429000"/>
            <a:ext cx="433754" cy="433754"/>
          </a:xfrm>
          <a:prstGeom prst="rect">
            <a:avLst/>
          </a:prstGeom>
        </p:spPr>
      </p:pic>
    </p:spTree>
    <p:extLst>
      <p:ext uri="{BB962C8B-B14F-4D97-AF65-F5344CB8AC3E}">
        <p14:creationId xmlns:p14="http://schemas.microsoft.com/office/powerpoint/2010/main" val="213474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99C1-8832-0F4D-806E-7EB7386CCF2A}"/>
              </a:ext>
            </a:extLst>
          </p:cNvPr>
          <p:cNvSpPr>
            <a:spLocks noGrp="1"/>
          </p:cNvSpPr>
          <p:nvPr>
            <p:ph type="title"/>
          </p:nvPr>
        </p:nvSpPr>
        <p:spPr/>
        <p:txBody>
          <a:bodyPr/>
          <a:lstStyle/>
          <a:p>
            <a:r>
              <a:rPr lang="en-US" dirty="0"/>
              <a:t>Instructors / helpers</a:t>
            </a:r>
          </a:p>
        </p:txBody>
      </p:sp>
      <p:sp>
        <p:nvSpPr>
          <p:cNvPr id="3" name="Content Placeholder 2">
            <a:extLst>
              <a:ext uri="{FF2B5EF4-FFF2-40B4-BE49-F238E27FC236}">
                <a16:creationId xmlns:a16="http://schemas.microsoft.com/office/drawing/2014/main" id="{38D82A3F-2A1B-D640-BD97-2A3F2643C476}"/>
              </a:ext>
            </a:extLst>
          </p:cNvPr>
          <p:cNvSpPr>
            <a:spLocks noGrp="1"/>
          </p:cNvSpPr>
          <p:nvPr>
            <p:ph idx="1"/>
          </p:nvPr>
        </p:nvSpPr>
        <p:spPr/>
        <p:txBody>
          <a:bodyPr/>
          <a:lstStyle/>
          <a:p>
            <a:r>
              <a:rPr lang="en-US" dirty="0"/>
              <a:t>Add your role and pronouns to your Zoom name</a:t>
            </a:r>
          </a:p>
          <a:p>
            <a:endParaRPr lang="en-US" dirty="0"/>
          </a:p>
          <a:p>
            <a:r>
              <a:rPr lang="en-US" dirty="0"/>
              <a:t>Feel free to interrupt instructor with questions from raised hands or chat</a:t>
            </a:r>
          </a:p>
          <a:p>
            <a:r>
              <a:rPr lang="en-US" dirty="0"/>
              <a:t>Also let instructor know if there are too many questions to keep up with and we need to pause</a:t>
            </a:r>
          </a:p>
          <a:p>
            <a:endParaRPr lang="en-US" dirty="0"/>
          </a:p>
          <a:p>
            <a:r>
              <a:rPr lang="en-US" dirty="0"/>
              <a:t>If using breakout rooms, try to pre-assign attendees at the beginning to avoid a delay later on</a:t>
            </a:r>
          </a:p>
          <a:p>
            <a:pPr marL="0" indent="0">
              <a:buNone/>
            </a:pPr>
            <a:endParaRPr lang="en-US" dirty="0"/>
          </a:p>
        </p:txBody>
      </p:sp>
    </p:spTree>
    <p:extLst>
      <p:ext uri="{BB962C8B-B14F-4D97-AF65-F5344CB8AC3E}">
        <p14:creationId xmlns:p14="http://schemas.microsoft.com/office/powerpoint/2010/main" val="544003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401</Words>
  <Application>Microsoft Macintosh PowerPoint</Application>
  <PresentationFormat>Widescreen</PresentationFormat>
  <Paragraphs>41</Paragraphs>
  <Slides>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git through April: Command line git</vt:lpstr>
      <vt:lpstr>Overview</vt:lpstr>
      <vt:lpstr>Code of conduct</vt:lpstr>
      <vt:lpstr>Attendees</vt:lpstr>
      <vt:lpstr>Instructors / helpers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through April: Command line git</dc:title>
  <dc:creator>Kim Dill-McFarland</dc:creator>
  <cp:lastModifiedBy>Kim Dill-McFarland</cp:lastModifiedBy>
  <cp:revision>29</cp:revision>
  <dcterms:created xsi:type="dcterms:W3CDTF">2021-03-30T16:50:05Z</dcterms:created>
  <dcterms:modified xsi:type="dcterms:W3CDTF">2021-04-15T16:46:31Z</dcterms:modified>
</cp:coreProperties>
</file>