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62" r:id="rId4"/>
    <p:sldId id="271" r:id="rId5"/>
    <p:sldId id="263" r:id="rId6"/>
    <p:sldId id="264" r:id="rId7"/>
    <p:sldId id="273" r:id="rId8"/>
    <p:sldId id="274" r:id="rId9"/>
    <p:sldId id="272" r:id="rId10"/>
    <p:sldId id="275" r:id="rId11"/>
    <p:sldId id="276" r:id="rId12"/>
    <p:sldId id="277" r:id="rId13"/>
    <p:sldId id="279" r:id="rId14"/>
    <p:sldId id="280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7" d="100"/>
          <a:sy n="107" d="100"/>
        </p:scale>
        <p:origin x="162" y="3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2019年5月23日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4136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42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767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2019年5月23日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期中專題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EEIT10701</a:t>
            </a:r>
            <a:r>
              <a:rPr lang="zh-TW" altLang="en-US" dirty="0"/>
              <a:t> 吳紹銘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" name="群組 4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7" name="群組 6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0" name="橢圓 9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1" name="群組 10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橢圓 14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8" name="橢圓 7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117388" y="812511"/>
            <a:ext cx="11698093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br>
              <a:rPr lang="zh-TW" altLang="en-US" dirty="0"/>
            </a:br>
            <a:r>
              <a:rPr lang="en-US" altLang="zh-TW" dirty="0"/>
              <a:t>5-1 </a:t>
            </a:r>
            <a:r>
              <a:rPr lang="zh-TW" altLang="zh-TW" dirty="0"/>
              <a:t>新增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436848" y="1421237"/>
            <a:ext cx="3851061" cy="3911628"/>
            <a:chOff x="436848" y="1421237"/>
            <a:chExt cx="3851061" cy="3911628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848" y="1421237"/>
              <a:ext cx="3851061" cy="3911628"/>
            </a:xfrm>
            <a:prstGeom prst="rect">
              <a:avLst/>
            </a:prstGeom>
          </p:spPr>
        </p:pic>
        <p:sp>
          <p:nvSpPr>
            <p:cNvPr id="25" name="橢圓 24"/>
            <p:cNvSpPr/>
            <p:nvPr/>
          </p:nvSpPr>
          <p:spPr>
            <a:xfrm>
              <a:off x="1554114" y="4330699"/>
              <a:ext cx="501402" cy="371928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-180550" y="199639"/>
            <a:ext cx="8077200" cy="4712423"/>
            <a:chOff x="4009770" y="161717"/>
            <a:chExt cx="8077200" cy="4712423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9770" y="161717"/>
              <a:ext cx="8077200" cy="257175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2619" y="817957"/>
              <a:ext cx="5667375" cy="1685925"/>
            </a:xfrm>
            <a:prstGeom prst="rect">
              <a:avLst/>
            </a:prstGeom>
          </p:spPr>
        </p:pic>
        <p:sp>
          <p:nvSpPr>
            <p:cNvPr id="28" name="向下箭號 27"/>
            <p:cNvSpPr/>
            <p:nvPr/>
          </p:nvSpPr>
          <p:spPr>
            <a:xfrm>
              <a:off x="7444219" y="500440"/>
              <a:ext cx="322730" cy="2751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下箭號 28"/>
            <p:cNvSpPr/>
            <p:nvPr/>
          </p:nvSpPr>
          <p:spPr>
            <a:xfrm>
              <a:off x="7411913" y="2552997"/>
              <a:ext cx="322730" cy="2751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0914" y="2921131"/>
              <a:ext cx="6212070" cy="1953009"/>
            </a:xfrm>
            <a:prstGeom prst="rect">
              <a:avLst/>
            </a:prstGeom>
          </p:spPr>
        </p:pic>
      </p:grpSp>
      <p:grpSp>
        <p:nvGrpSpPr>
          <p:cNvPr id="36" name="群組 35"/>
          <p:cNvGrpSpPr/>
          <p:nvPr/>
        </p:nvGrpSpPr>
        <p:grpSpPr>
          <a:xfrm>
            <a:off x="3423842" y="1619448"/>
            <a:ext cx="8654825" cy="4411778"/>
            <a:chOff x="3423842" y="1619448"/>
            <a:chExt cx="8654825" cy="4411778"/>
          </a:xfrm>
        </p:grpSpPr>
        <p:sp>
          <p:nvSpPr>
            <p:cNvPr id="34" name="向下箭號 33"/>
            <p:cNvSpPr/>
            <p:nvPr/>
          </p:nvSpPr>
          <p:spPr>
            <a:xfrm rot="18190424">
              <a:off x="4063201" y="3597818"/>
              <a:ext cx="322730" cy="16014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2911" y="1619448"/>
              <a:ext cx="7145756" cy="4411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34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" name="群組 4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7" name="群組 6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0" name="橢圓 9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1" name="群組 10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橢圓 14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8" name="橢圓 7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117388" y="812511"/>
            <a:ext cx="11698093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br>
              <a:rPr lang="zh-TW" altLang="en-US" dirty="0"/>
            </a:br>
            <a:r>
              <a:rPr lang="en-US" altLang="zh-TW" dirty="0"/>
              <a:t>5-1 </a:t>
            </a:r>
            <a:r>
              <a:rPr lang="zh-TW" altLang="zh-TW" dirty="0"/>
              <a:t>新增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19187"/>
            <a:ext cx="111918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8" name="群組 7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10" name="群組 9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3" name="橢圓 12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橢圓 21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橢圓 22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橢圓 23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11" name="橢圓 10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直角三角形 11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橢圓 8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117388" y="812511"/>
            <a:ext cx="11698093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br>
              <a:rPr lang="zh-TW" altLang="en-US" dirty="0"/>
            </a:br>
            <a:r>
              <a:rPr lang="en-US" altLang="zh-TW" dirty="0"/>
              <a:t>5-1 </a:t>
            </a:r>
            <a:r>
              <a:rPr lang="zh-TW" altLang="en-US" dirty="0"/>
              <a:t>查詢並修改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184578" y="426842"/>
            <a:ext cx="11928643" cy="3099742"/>
            <a:chOff x="184578" y="426842"/>
            <a:chExt cx="11928643" cy="3099742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523" y="450404"/>
              <a:ext cx="5166286" cy="1474356"/>
            </a:xfrm>
            <a:prstGeom prst="rect">
              <a:avLst/>
            </a:prstGeom>
          </p:spPr>
        </p:pic>
        <p:sp>
          <p:nvSpPr>
            <p:cNvPr id="30" name="向下箭號 29"/>
            <p:cNvSpPr/>
            <p:nvPr/>
          </p:nvSpPr>
          <p:spPr>
            <a:xfrm>
              <a:off x="1831856" y="1764051"/>
              <a:ext cx="161365" cy="4291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578" y="2221659"/>
              <a:ext cx="4676775" cy="1304925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7318" y="426842"/>
              <a:ext cx="5985903" cy="3020243"/>
            </a:xfrm>
            <a:prstGeom prst="rect">
              <a:avLst/>
            </a:prstGeom>
          </p:spPr>
        </p:pic>
        <p:sp>
          <p:nvSpPr>
            <p:cNvPr id="35" name="向下箭號 34"/>
            <p:cNvSpPr/>
            <p:nvPr/>
          </p:nvSpPr>
          <p:spPr>
            <a:xfrm rot="14821502">
              <a:off x="5149959" y="899653"/>
              <a:ext cx="278031" cy="24447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6" name="圖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370" y="3797123"/>
            <a:ext cx="3000375" cy="2419350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6"/>
          <a:srcRect l="3293" t="18255" r="55016" b="56516"/>
          <a:stretch/>
        </p:blipFill>
        <p:spPr>
          <a:xfrm>
            <a:off x="9017844" y="3775043"/>
            <a:ext cx="2797637" cy="173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群組 49"/>
          <p:cNvGrpSpPr/>
          <p:nvPr/>
        </p:nvGrpSpPr>
        <p:grpSpPr>
          <a:xfrm>
            <a:off x="117388" y="3174414"/>
            <a:ext cx="6261974" cy="3183819"/>
            <a:chOff x="130272" y="3180521"/>
            <a:chExt cx="6261974" cy="3183819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034" y="5824642"/>
              <a:ext cx="5198560" cy="539698"/>
            </a:xfrm>
            <a:prstGeom prst="rect">
              <a:avLst/>
            </a:prstGeom>
          </p:spPr>
        </p:pic>
        <p:sp>
          <p:nvSpPr>
            <p:cNvPr id="46" name="向下箭號 45"/>
            <p:cNvSpPr/>
            <p:nvPr/>
          </p:nvSpPr>
          <p:spPr>
            <a:xfrm rot="5214959">
              <a:off x="5427249" y="2607608"/>
              <a:ext cx="387435" cy="154255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72" y="4218117"/>
              <a:ext cx="5166286" cy="1474356"/>
            </a:xfrm>
            <a:prstGeom prst="rect">
              <a:avLst/>
            </a:prstGeom>
          </p:spPr>
        </p:pic>
        <p:sp>
          <p:nvSpPr>
            <p:cNvPr id="48" name="向下箭號 47"/>
            <p:cNvSpPr/>
            <p:nvPr/>
          </p:nvSpPr>
          <p:spPr>
            <a:xfrm rot="19272784">
              <a:off x="2355137" y="3180521"/>
              <a:ext cx="387139" cy="154007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向下箭號 48"/>
            <p:cNvSpPr/>
            <p:nvPr/>
          </p:nvSpPr>
          <p:spPr>
            <a:xfrm rot="18967967">
              <a:off x="2659425" y="4585482"/>
              <a:ext cx="387139" cy="1540078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8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8" name="群組 7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10" name="群組 9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3" name="橢圓 12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4" name="群組 13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橢圓 21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橢圓 22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橢圓 23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11" name="橢圓 10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直角三角形 11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橢圓 8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117388" y="812511"/>
            <a:ext cx="11698093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br>
              <a:rPr lang="zh-TW" altLang="en-US" dirty="0"/>
            </a:br>
            <a:r>
              <a:rPr lang="en-US" altLang="zh-TW" dirty="0"/>
              <a:t>5-1 </a:t>
            </a:r>
            <a:r>
              <a:rPr lang="zh-TW" altLang="en-US" dirty="0"/>
              <a:t>查詢並修改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4" y="2123334"/>
            <a:ext cx="5291660" cy="13609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6" y="3808305"/>
            <a:ext cx="6127310" cy="22944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3382" t="13202" r="56398" b="25490"/>
          <a:stretch/>
        </p:blipFill>
        <p:spPr>
          <a:xfrm>
            <a:off x="6772339" y="375319"/>
            <a:ext cx="4903695" cy="5380961"/>
          </a:xfrm>
          <a:prstGeom prst="rect">
            <a:avLst/>
          </a:prstGeom>
        </p:spPr>
      </p:pic>
      <p:sp>
        <p:nvSpPr>
          <p:cNvPr id="40" name="向下箭號 39"/>
          <p:cNvSpPr/>
          <p:nvPr/>
        </p:nvSpPr>
        <p:spPr>
          <a:xfrm>
            <a:off x="4732425" y="3129532"/>
            <a:ext cx="234978" cy="701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14" y="853997"/>
            <a:ext cx="4821924" cy="5380961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149442" y="465440"/>
            <a:ext cx="5743569" cy="5758487"/>
            <a:chOff x="557205" y="402171"/>
            <a:chExt cx="5743569" cy="575848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7205" y="402171"/>
              <a:ext cx="5743569" cy="5758487"/>
            </a:xfrm>
            <a:prstGeom prst="rect">
              <a:avLst/>
            </a:prstGeom>
          </p:spPr>
        </p:pic>
        <p:sp>
          <p:nvSpPr>
            <p:cNvPr id="28" name="橢圓 27"/>
            <p:cNvSpPr/>
            <p:nvPr/>
          </p:nvSpPr>
          <p:spPr>
            <a:xfrm>
              <a:off x="2885364" y="4719459"/>
              <a:ext cx="677442" cy="521745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8" name="圖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454" y="179308"/>
            <a:ext cx="5667375" cy="1933575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010" y="3901655"/>
            <a:ext cx="5233819" cy="2942666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2347" y="-206686"/>
            <a:ext cx="7439297" cy="3437186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090" y="1114994"/>
            <a:ext cx="11144250" cy="4029075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0870" y="2641046"/>
            <a:ext cx="6045846" cy="107579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1A364EB7-F91A-4373-B1D8-C6FCB4D440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2425" y="1235031"/>
            <a:ext cx="6227364" cy="39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17388" y="812511"/>
            <a:ext cx="11698093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br>
              <a:rPr lang="zh-TW" altLang="en-US" dirty="0"/>
            </a:br>
            <a:r>
              <a:rPr lang="en-US" altLang="zh-TW" dirty="0"/>
              <a:t>5-1 </a:t>
            </a:r>
            <a:r>
              <a:rPr lang="zh-TW" altLang="en-US" dirty="0"/>
              <a:t>刪除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60430" y="366829"/>
            <a:ext cx="5743569" cy="5758487"/>
            <a:chOff x="557205" y="402171"/>
            <a:chExt cx="5743569" cy="575848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05" y="402171"/>
              <a:ext cx="5743569" cy="5758487"/>
            </a:xfrm>
            <a:prstGeom prst="rect">
              <a:avLst/>
            </a:prstGeom>
          </p:spPr>
        </p:pic>
        <p:sp>
          <p:nvSpPr>
            <p:cNvPr id="8" name="橢圓 7"/>
            <p:cNvSpPr/>
            <p:nvPr/>
          </p:nvSpPr>
          <p:spPr>
            <a:xfrm>
              <a:off x="5623332" y="4674636"/>
              <a:ext cx="677442" cy="521745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946904" y="1607630"/>
            <a:ext cx="8000273" cy="5250370"/>
            <a:chOff x="2809561" y="1092830"/>
            <a:chExt cx="8000273" cy="525037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108" y="1092830"/>
              <a:ext cx="5425726" cy="30110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108" y="4181002"/>
              <a:ext cx="5289057" cy="2159889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9561" y="1155267"/>
              <a:ext cx="1863446" cy="5187933"/>
            </a:xfrm>
            <a:prstGeom prst="rect">
              <a:avLst/>
            </a:prstGeom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877" y="81025"/>
            <a:ext cx="6784041" cy="14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22" name="群組 21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19" name="群組 18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4" name="橢圓 3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8" name="群組 17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7" name="矩形 16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" name="橢圓 5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" name="橢圓 6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" name="橢圓 7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" name="橢圓 8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" name="橢圓 9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" name="橢圓 10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橢圓 12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0" name="橢圓 19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橢圓 22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034" y="499524"/>
            <a:ext cx="11733398" cy="575319"/>
          </a:xfrm>
        </p:spPr>
        <p:txBody>
          <a:bodyPr rtlCol="0">
            <a:normAutofit fontScale="90000"/>
          </a:bodyPr>
          <a:lstStyle/>
          <a:p>
            <a:r>
              <a:rPr lang="zh-TW" altLang="zh-TW" dirty="0"/>
              <a:t>撰寫</a:t>
            </a:r>
            <a:r>
              <a:rPr lang="en-US" altLang="zh-TW" dirty="0"/>
              <a:t>JDBC</a:t>
            </a:r>
            <a:r>
              <a:rPr lang="zh-TW" altLang="zh-TW" dirty="0"/>
              <a:t>程式對資料庫</a:t>
            </a:r>
            <a:r>
              <a:rPr lang="en-US" altLang="zh-TW" dirty="0"/>
              <a:t>table</a:t>
            </a:r>
            <a:r>
              <a:rPr lang="zh-TW" altLang="zh-TW" dirty="0"/>
              <a:t>執行新增、修改、刪除、查詢等功能，注意使用期中專題</a:t>
            </a:r>
            <a:r>
              <a:rPr lang="en-US" altLang="zh-TW" dirty="0"/>
              <a:t>1</a:t>
            </a:r>
            <a:r>
              <a:rPr lang="zh-TW" altLang="zh-TW" dirty="0"/>
              <a:t>相同的</a:t>
            </a:r>
            <a:r>
              <a:rPr lang="en-US" altLang="zh-TW" dirty="0"/>
              <a:t>table </a:t>
            </a:r>
            <a:r>
              <a:rPr lang="zh-TW" altLang="zh-TW" dirty="0"/>
              <a:t>存取資料的</a:t>
            </a:r>
            <a:r>
              <a:rPr lang="en-US" altLang="zh-TW" dirty="0"/>
              <a:t>DAO (JDBC</a:t>
            </a:r>
            <a:r>
              <a:rPr lang="zh-TW" altLang="zh-TW" dirty="0"/>
              <a:t>程式</a:t>
            </a:r>
            <a:r>
              <a:rPr lang="en-US" altLang="zh-TW" dirty="0"/>
              <a:t>)</a:t>
            </a:r>
            <a:r>
              <a:rPr lang="zh-TW" altLang="zh-TW" dirty="0"/>
              <a:t>等各個部分</a:t>
            </a:r>
            <a:endParaRPr lang="zh-TW" altLang="en-US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35" y="1808994"/>
            <a:ext cx="10048875" cy="340995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990" y="2461456"/>
            <a:ext cx="3705225" cy="2105025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16" y="1617097"/>
            <a:ext cx="11385176" cy="43634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399" y="1152181"/>
            <a:ext cx="6084689" cy="460029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077" y="2354396"/>
            <a:ext cx="9163050" cy="330517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641" y="1076245"/>
            <a:ext cx="93821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" name="群組 4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8" name="群組 7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1" name="橢圓 10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2" name="群組 11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橢圓 21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9" name="橢圓 8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橢圓 6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326328" y="203328"/>
            <a:ext cx="11733398" cy="575319"/>
          </a:xfrm>
        </p:spPr>
        <p:txBody>
          <a:bodyPr rtlCol="0">
            <a:normAutofit/>
          </a:bodyPr>
          <a:lstStyle/>
          <a:p>
            <a:r>
              <a:rPr lang="zh-TW" altLang="zh-TW" dirty="0"/>
              <a:t>程式碼切割成代表資料的</a:t>
            </a:r>
            <a:r>
              <a:rPr lang="en-US" altLang="zh-TW" dirty="0"/>
              <a:t>Value Object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6" y="822583"/>
            <a:ext cx="11296650" cy="32766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02" y="4277005"/>
            <a:ext cx="3676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" name="群組 4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7" name="群組 6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0" name="橢圓 9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1" name="群組 10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橢圓 14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8" name="橢圓 7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30771" y="1666487"/>
            <a:ext cx="11829570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產生</a:t>
            </a:r>
            <a:r>
              <a:rPr lang="en-US" altLang="zh-TW" dirty="0"/>
              <a:t>Web</a:t>
            </a:r>
            <a:r>
              <a:rPr lang="zh-TW" altLang="en-US" dirty="0"/>
              <a:t>應用程式、並且撰寫</a:t>
            </a:r>
            <a:r>
              <a:rPr lang="en-US" altLang="zh-TW" dirty="0"/>
              <a:t>2</a:t>
            </a:r>
            <a:r>
              <a:rPr lang="zh-TW" altLang="en-US" dirty="0"/>
              <a:t>個網頁</a:t>
            </a:r>
            <a:r>
              <a:rPr lang="en-US" altLang="zh-TW" dirty="0"/>
              <a:t>(View)</a:t>
            </a:r>
            <a:br>
              <a:rPr lang="en-US" altLang="zh-TW" dirty="0"/>
            </a:br>
            <a:r>
              <a:rPr lang="zh-TW" altLang="en-US" dirty="0"/>
              <a:t>網頁</a:t>
            </a:r>
            <a:r>
              <a:rPr lang="en-US" altLang="zh-TW" dirty="0"/>
              <a:t>1</a:t>
            </a:r>
            <a:r>
              <a:rPr lang="zh-TW" altLang="en-US" dirty="0"/>
              <a:t>：顯示</a:t>
            </a:r>
            <a:r>
              <a:rPr lang="en-US" altLang="zh-TW" dirty="0"/>
              <a:t>HTML &lt;form&gt;</a:t>
            </a:r>
            <a:r>
              <a:rPr lang="zh-TW" altLang="en-US" dirty="0"/>
              <a:t>介面收集使用者輸入的資料，並且包含新增、修改、刪除、查詢按鈕</a:t>
            </a:r>
            <a:br>
              <a:rPr lang="zh-TW" altLang="en-US" dirty="0"/>
            </a:br>
            <a:r>
              <a:rPr lang="zh-TW" altLang="en-US" dirty="0"/>
              <a:t>網頁</a:t>
            </a:r>
            <a:r>
              <a:rPr lang="en-US" altLang="zh-TW" dirty="0"/>
              <a:t>2</a:t>
            </a:r>
            <a:r>
              <a:rPr lang="zh-TW" altLang="en-US" dirty="0"/>
              <a:t>：顯示網頁</a:t>
            </a:r>
            <a:r>
              <a:rPr lang="en-US" altLang="zh-TW" dirty="0"/>
              <a:t>1</a:t>
            </a:r>
            <a:r>
              <a:rPr lang="zh-TW" altLang="en-US" dirty="0"/>
              <a:t>新增、修改、刪除、查詢功能的執行結果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8" y="357469"/>
            <a:ext cx="12192000" cy="619943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" y="539660"/>
            <a:ext cx="12192000" cy="57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9" name="群組 8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11" name="群組 10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4" name="橢圓 13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5" name="群組 14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橢圓 21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橢圓 22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橢圓 23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12" name="橢圓 11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橢圓 9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75053" y="520185"/>
            <a:ext cx="11900405" cy="575319"/>
          </a:xfrm>
        </p:spPr>
        <p:txBody>
          <a:bodyPr rtlCol="0">
            <a:normAutofit fontScale="90000"/>
          </a:bodyPr>
          <a:lstStyle/>
          <a:p>
            <a:r>
              <a:rPr lang="zh-TW" altLang="zh-TW" dirty="0"/>
              <a:t>設定資料庫連線的</a:t>
            </a:r>
            <a:r>
              <a:rPr lang="en-US" altLang="zh-TW" dirty="0" err="1"/>
              <a:t>javax.sql.DataSource</a:t>
            </a:r>
            <a:r>
              <a:rPr lang="zh-TW" altLang="zh-TW" dirty="0"/>
              <a:t>物件，並且修改</a:t>
            </a:r>
            <a:r>
              <a:rPr lang="en-US" altLang="zh-TW" dirty="0"/>
              <a:t>JDBC</a:t>
            </a:r>
            <a:r>
              <a:rPr lang="zh-TW" altLang="zh-TW" dirty="0"/>
              <a:t>程式使用</a:t>
            </a:r>
            <a:r>
              <a:rPr lang="en-US" altLang="zh-TW" dirty="0" err="1"/>
              <a:t>DataSource</a:t>
            </a:r>
            <a:r>
              <a:rPr lang="zh-TW" altLang="zh-TW" dirty="0"/>
              <a:t>取得資料庫連線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84" y="1496202"/>
            <a:ext cx="9725025" cy="2600325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859" y="4205882"/>
            <a:ext cx="7562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7" name="群組 6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9" name="群組 8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2" name="橢圓 11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" name="群組 12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橢圓 21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橢圓 22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10" name="橢圓 9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橢圓 7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標題 1"/>
          <p:cNvSpPr>
            <a:spLocks noGrp="1"/>
          </p:cNvSpPr>
          <p:nvPr>
            <p:ph type="title"/>
          </p:nvPr>
        </p:nvSpPr>
        <p:spPr>
          <a:xfrm>
            <a:off x="175054" y="435475"/>
            <a:ext cx="9601200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接收網頁</a:t>
            </a:r>
            <a:r>
              <a:rPr lang="en-US" altLang="zh-TW" dirty="0"/>
              <a:t>1</a:t>
            </a:r>
            <a:r>
              <a:rPr lang="zh-TW" altLang="en-US" dirty="0"/>
              <a:t>傳來、使用者輸入的資料</a:t>
            </a: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8" y="1010794"/>
            <a:ext cx="6178122" cy="5537902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3566984" y="1069161"/>
            <a:ext cx="7738127" cy="5441375"/>
            <a:chOff x="3691886" y="1279116"/>
            <a:chExt cx="7738127" cy="5441375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1886" y="1279116"/>
              <a:ext cx="7738127" cy="306997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5654" y="1698639"/>
              <a:ext cx="5819775" cy="1743075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97810" y="3554240"/>
              <a:ext cx="5959588" cy="3166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34673A2E-04BD-4624-A9D8-F008B24DBACA}"/>
              </a:ext>
            </a:extLst>
          </p:cNvPr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xmlns="" id="{9C644294-97A7-4B79-B620-53383FD7DF17}"/>
                </a:ext>
              </a:extLst>
            </p:cNvPr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xmlns="" id="{F135B531-D5B1-478B-87A3-E3DC307A7F97}"/>
                  </a:ext>
                </a:extLst>
              </p:cNvPr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xmlns="" id="{0F1308C9-168B-465C-B859-68E306B17EAF}"/>
                    </a:ext>
                  </a:extLst>
                </p:cNvPr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xmlns="" id="{93C07242-3F50-4B14-A2B5-821CEAA93A0F}"/>
                    </a:ext>
                  </a:extLst>
                </p:cNvPr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xmlns="" id="{682F994C-D8AB-4925-9220-B8FC9E95C093}"/>
                      </a:ext>
                    </a:extLst>
                  </p:cNvPr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xmlns="" id="{D77FB7CE-1286-4628-9724-41C0A30D6A30}"/>
                      </a:ext>
                    </a:extLst>
                  </p:cNvPr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xmlns="" id="{DE990523-FA62-4CE0-A44E-E197E2D1F4C2}"/>
                      </a:ext>
                    </a:extLst>
                  </p:cNvPr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橢圓 14">
                    <a:extLst>
                      <a:ext uri="{FF2B5EF4-FFF2-40B4-BE49-F238E27FC236}">
                        <a16:creationId xmlns:a16="http://schemas.microsoft.com/office/drawing/2014/main" xmlns="" id="{83CA1D41-9A30-41C3-92CB-DC716E369DBF}"/>
                      </a:ext>
                    </a:extLst>
                  </p:cNvPr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>
                    <a:extLst>
                      <a:ext uri="{FF2B5EF4-FFF2-40B4-BE49-F238E27FC236}">
                        <a16:creationId xmlns:a16="http://schemas.microsoft.com/office/drawing/2014/main" xmlns="" id="{FEACEABE-D37A-433E-8960-F4D6D50F65B6}"/>
                      </a:ext>
                    </a:extLst>
                  </p:cNvPr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>
                    <a:extLst>
                      <a:ext uri="{FF2B5EF4-FFF2-40B4-BE49-F238E27FC236}">
                        <a16:creationId xmlns:a16="http://schemas.microsoft.com/office/drawing/2014/main" xmlns="" id="{3A5C9D48-6C9C-4D8D-905F-7D7FE80E6524}"/>
                      </a:ext>
                    </a:extLst>
                  </p:cNvPr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>
                    <a:extLst>
                      <a:ext uri="{FF2B5EF4-FFF2-40B4-BE49-F238E27FC236}">
                        <a16:creationId xmlns:a16="http://schemas.microsoft.com/office/drawing/2014/main" xmlns="" id="{71DF2E13-3B18-49A8-9C49-886D48DF835E}"/>
                      </a:ext>
                    </a:extLst>
                  </p:cNvPr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>
                    <a:extLst>
                      <a:ext uri="{FF2B5EF4-FFF2-40B4-BE49-F238E27FC236}">
                        <a16:creationId xmlns:a16="http://schemas.microsoft.com/office/drawing/2014/main" xmlns="" id="{3C442EAC-0F10-46A3-AEFB-304568DDBD08}"/>
                      </a:ext>
                    </a:extLst>
                  </p:cNvPr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>
                    <a:extLst>
                      <a:ext uri="{FF2B5EF4-FFF2-40B4-BE49-F238E27FC236}">
                        <a16:creationId xmlns:a16="http://schemas.microsoft.com/office/drawing/2014/main" xmlns="" id="{66C753ED-780E-466B-8388-3A2CFD20C2FC}"/>
                      </a:ext>
                    </a:extLst>
                  </p:cNvPr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>
                    <a:extLst>
                      <a:ext uri="{FF2B5EF4-FFF2-40B4-BE49-F238E27FC236}">
                        <a16:creationId xmlns:a16="http://schemas.microsoft.com/office/drawing/2014/main" xmlns="" id="{A82F25BC-6DEA-4EE3-B2C4-825581A0270F}"/>
                      </a:ext>
                    </a:extLst>
                  </p:cNvPr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xmlns="" id="{01AFD279-80DE-4A64-B107-3034B4439B1E}"/>
                      </a:ext>
                    </a:extLst>
                  </p:cNvPr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xmlns="" id="{E70C2199-D630-476F-A6BA-EEA2E18B204B}"/>
                  </a:ext>
                </a:extLst>
              </p:cNvPr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xmlns="" id="{AAA03A4A-9104-479D-B73C-F02110D65448}"/>
                  </a:ext>
                </a:extLst>
              </p:cNvPr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橢圓 5">
              <a:extLst>
                <a:ext uri="{FF2B5EF4-FFF2-40B4-BE49-F238E27FC236}">
                  <a16:creationId xmlns:a16="http://schemas.microsoft.com/office/drawing/2014/main" xmlns="" id="{D46B808D-F833-4214-8F53-C9825DD54F6E}"/>
                </a:ext>
              </a:extLst>
            </p:cNvPr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標題 1">
            <a:extLst>
              <a:ext uri="{FF2B5EF4-FFF2-40B4-BE49-F238E27FC236}">
                <a16:creationId xmlns:a16="http://schemas.microsoft.com/office/drawing/2014/main" xmlns="" id="{481CD584-D2AC-4737-9AC7-8F23CE2E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8" y="465304"/>
            <a:ext cx="9601200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驗證使用者輸入資料的格式正確</a:t>
            </a:r>
          </a:p>
        </p:txBody>
      </p:sp>
      <p:grpSp>
        <p:nvGrpSpPr>
          <p:cNvPr id="35" name="群組 34"/>
          <p:cNvGrpSpPr/>
          <p:nvPr/>
        </p:nvGrpSpPr>
        <p:grpSpPr>
          <a:xfrm>
            <a:off x="-150367" y="1294078"/>
            <a:ext cx="8877300" cy="5087855"/>
            <a:chOff x="465438" y="1129457"/>
            <a:chExt cx="8877300" cy="508785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438" y="1129457"/>
              <a:ext cx="8877300" cy="1352550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952" y="2578762"/>
              <a:ext cx="8515350" cy="3638550"/>
            </a:xfrm>
            <a:prstGeom prst="rect">
              <a:avLst/>
            </a:prstGeom>
          </p:spPr>
        </p:pic>
      </p:grpSp>
      <p:pic>
        <p:nvPicPr>
          <p:cNvPr id="41" name="圖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756" y="2115012"/>
            <a:ext cx="8686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34673A2E-04BD-4624-A9D8-F008B24DBACA}"/>
              </a:ext>
            </a:extLst>
          </p:cNvPr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xmlns="" id="{9C644294-97A7-4B79-B620-53383FD7DF17}"/>
                </a:ext>
              </a:extLst>
            </p:cNvPr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xmlns="" id="{F135B531-D5B1-478B-87A3-E3DC307A7F97}"/>
                  </a:ext>
                </a:extLst>
              </p:cNvPr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xmlns="" id="{0F1308C9-168B-465C-B859-68E306B17EAF}"/>
                    </a:ext>
                  </a:extLst>
                </p:cNvPr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xmlns="" id="{93C07242-3F50-4B14-A2B5-821CEAA93A0F}"/>
                    </a:ext>
                  </a:extLst>
                </p:cNvPr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xmlns="" id="{682F994C-D8AB-4925-9220-B8FC9E95C093}"/>
                      </a:ext>
                    </a:extLst>
                  </p:cNvPr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xmlns="" id="{D77FB7CE-1286-4628-9724-41C0A30D6A30}"/>
                      </a:ext>
                    </a:extLst>
                  </p:cNvPr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xmlns="" id="{DE990523-FA62-4CE0-A44E-E197E2D1F4C2}"/>
                      </a:ext>
                    </a:extLst>
                  </p:cNvPr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橢圓 14">
                    <a:extLst>
                      <a:ext uri="{FF2B5EF4-FFF2-40B4-BE49-F238E27FC236}">
                        <a16:creationId xmlns:a16="http://schemas.microsoft.com/office/drawing/2014/main" xmlns="" id="{83CA1D41-9A30-41C3-92CB-DC716E369DBF}"/>
                      </a:ext>
                    </a:extLst>
                  </p:cNvPr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>
                    <a:extLst>
                      <a:ext uri="{FF2B5EF4-FFF2-40B4-BE49-F238E27FC236}">
                        <a16:creationId xmlns:a16="http://schemas.microsoft.com/office/drawing/2014/main" xmlns="" id="{FEACEABE-D37A-433E-8960-F4D6D50F65B6}"/>
                      </a:ext>
                    </a:extLst>
                  </p:cNvPr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>
                    <a:extLst>
                      <a:ext uri="{FF2B5EF4-FFF2-40B4-BE49-F238E27FC236}">
                        <a16:creationId xmlns:a16="http://schemas.microsoft.com/office/drawing/2014/main" xmlns="" id="{3A5C9D48-6C9C-4D8D-905F-7D7FE80E6524}"/>
                      </a:ext>
                    </a:extLst>
                  </p:cNvPr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>
                    <a:extLst>
                      <a:ext uri="{FF2B5EF4-FFF2-40B4-BE49-F238E27FC236}">
                        <a16:creationId xmlns:a16="http://schemas.microsoft.com/office/drawing/2014/main" xmlns="" id="{71DF2E13-3B18-49A8-9C49-886D48DF835E}"/>
                      </a:ext>
                    </a:extLst>
                  </p:cNvPr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>
                    <a:extLst>
                      <a:ext uri="{FF2B5EF4-FFF2-40B4-BE49-F238E27FC236}">
                        <a16:creationId xmlns:a16="http://schemas.microsoft.com/office/drawing/2014/main" xmlns="" id="{3C442EAC-0F10-46A3-AEFB-304568DDBD08}"/>
                      </a:ext>
                    </a:extLst>
                  </p:cNvPr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>
                    <a:extLst>
                      <a:ext uri="{FF2B5EF4-FFF2-40B4-BE49-F238E27FC236}">
                        <a16:creationId xmlns:a16="http://schemas.microsoft.com/office/drawing/2014/main" xmlns="" id="{66C753ED-780E-466B-8388-3A2CFD20C2FC}"/>
                      </a:ext>
                    </a:extLst>
                  </p:cNvPr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>
                    <a:extLst>
                      <a:ext uri="{FF2B5EF4-FFF2-40B4-BE49-F238E27FC236}">
                        <a16:creationId xmlns:a16="http://schemas.microsoft.com/office/drawing/2014/main" xmlns="" id="{A82F25BC-6DEA-4EE3-B2C4-825581A0270F}"/>
                      </a:ext>
                    </a:extLst>
                  </p:cNvPr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xmlns="" id="{01AFD279-80DE-4A64-B107-3034B4439B1E}"/>
                      </a:ext>
                    </a:extLst>
                  </p:cNvPr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xmlns="" id="{E70C2199-D630-476F-A6BA-EEA2E18B204B}"/>
                  </a:ext>
                </a:extLst>
              </p:cNvPr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xmlns="" id="{AAA03A4A-9104-479D-B73C-F02110D65448}"/>
                  </a:ext>
                </a:extLst>
              </p:cNvPr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橢圓 5">
              <a:extLst>
                <a:ext uri="{FF2B5EF4-FFF2-40B4-BE49-F238E27FC236}">
                  <a16:creationId xmlns:a16="http://schemas.microsoft.com/office/drawing/2014/main" xmlns="" id="{D46B808D-F833-4214-8F53-C9825DD54F6E}"/>
                </a:ext>
              </a:extLst>
            </p:cNvPr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標題 1">
            <a:extLst>
              <a:ext uri="{FF2B5EF4-FFF2-40B4-BE49-F238E27FC236}">
                <a16:creationId xmlns:a16="http://schemas.microsoft.com/office/drawing/2014/main" xmlns="" id="{481CD584-D2AC-4737-9AC7-8F23CE2E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333"/>
            <a:ext cx="9601200" cy="1142385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3.	</a:t>
            </a:r>
            <a:r>
              <a:rPr lang="zh-TW" altLang="en-US" dirty="0"/>
              <a:t>將使用者輸入資料轉換成適當的</a:t>
            </a:r>
            <a:r>
              <a:rPr lang="en-US" altLang="zh-TW" dirty="0"/>
              <a:t>Java</a:t>
            </a:r>
            <a:r>
              <a:rPr lang="zh-TW" altLang="en-US" dirty="0"/>
              <a:t>型別</a:t>
            </a: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7" y="128595"/>
            <a:ext cx="10405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6082" y="-2208"/>
            <a:ext cx="3868899" cy="6860208"/>
            <a:chOff x="-6082" y="-2208"/>
            <a:chExt cx="3868899" cy="6860208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5" name="群組 4"/>
            <p:cNvGrpSpPr/>
            <p:nvPr/>
          </p:nvGrpSpPr>
          <p:grpSpPr>
            <a:xfrm>
              <a:off x="-6082" y="-2208"/>
              <a:ext cx="3868899" cy="6860208"/>
              <a:chOff x="-6082" y="-2208"/>
              <a:chExt cx="3868899" cy="6860208"/>
            </a:xfrm>
            <a:grpFill/>
          </p:grpSpPr>
          <p:grpSp>
            <p:nvGrpSpPr>
              <p:cNvPr id="7" name="群組 6"/>
              <p:cNvGrpSpPr/>
              <p:nvPr/>
            </p:nvGrpSpPr>
            <p:grpSpPr>
              <a:xfrm>
                <a:off x="-6082" y="-2208"/>
                <a:ext cx="3868899" cy="6234010"/>
                <a:chOff x="-6082" y="-2208"/>
                <a:chExt cx="3868899" cy="6234010"/>
              </a:xfrm>
              <a:grpFill/>
            </p:grpSpPr>
            <p:sp>
              <p:nvSpPr>
                <p:cNvPr id="10" name="橢圓 9"/>
                <p:cNvSpPr/>
                <p:nvPr/>
              </p:nvSpPr>
              <p:spPr>
                <a:xfrm rot="9119945">
                  <a:off x="1214991" y="193621"/>
                  <a:ext cx="2647826" cy="12862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1" name="群組 10"/>
                <p:cNvGrpSpPr/>
                <p:nvPr/>
              </p:nvGrpSpPr>
              <p:grpSpPr>
                <a:xfrm>
                  <a:off x="-6082" y="-2208"/>
                  <a:ext cx="3573066" cy="6234010"/>
                  <a:chOff x="-6082" y="-2208"/>
                  <a:chExt cx="3573066" cy="6234010"/>
                </a:xfrm>
                <a:grpFill/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1718689" y="-705"/>
                    <a:ext cx="1521077" cy="258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129356" y="-313"/>
                    <a:ext cx="1842148" cy="8543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-6082" y="1146096"/>
                    <a:ext cx="652656" cy="5032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橢圓 14"/>
                  <p:cNvSpPr/>
                  <p:nvPr/>
                </p:nvSpPr>
                <p:spPr>
                  <a:xfrm>
                    <a:off x="856735" y="56362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/>
                  <p:cNvSpPr/>
                  <p:nvPr/>
                </p:nvSpPr>
                <p:spPr>
                  <a:xfrm>
                    <a:off x="560173" y="1045807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/>
                  <p:cNvSpPr/>
                  <p:nvPr/>
                </p:nvSpPr>
                <p:spPr>
                  <a:xfrm>
                    <a:off x="465438" y="1511907"/>
                    <a:ext cx="2710249" cy="156080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橢圓 17"/>
                  <p:cNvSpPr/>
                  <p:nvPr/>
                </p:nvSpPr>
                <p:spPr>
                  <a:xfrm>
                    <a:off x="243016" y="2645075"/>
                    <a:ext cx="2710249" cy="98030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橢圓 18"/>
                  <p:cNvSpPr/>
                  <p:nvPr/>
                </p:nvSpPr>
                <p:spPr>
                  <a:xfrm rot="2404546">
                    <a:off x="1419986" y="2985554"/>
                    <a:ext cx="1192427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橢圓 19"/>
                  <p:cNvSpPr/>
                  <p:nvPr/>
                </p:nvSpPr>
                <p:spPr>
                  <a:xfrm rot="3012880">
                    <a:off x="625230" y="4154346"/>
                    <a:ext cx="817710" cy="170490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橢圓 20"/>
                  <p:cNvSpPr/>
                  <p:nvPr/>
                </p:nvSpPr>
                <p:spPr>
                  <a:xfrm rot="1618395">
                    <a:off x="141311" y="4778661"/>
                    <a:ext cx="696367" cy="145314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-4537" y="-2208"/>
                    <a:ext cx="1436726" cy="502934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8" name="橢圓 7"/>
              <p:cNvSpPr/>
              <p:nvPr/>
            </p:nvSpPr>
            <p:spPr>
              <a:xfrm>
                <a:off x="335034" y="6016173"/>
                <a:ext cx="308919" cy="297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5400000">
                <a:off x="-32904" y="6181144"/>
                <a:ext cx="709759" cy="64395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240971" y="3452327"/>
              <a:ext cx="357169" cy="3856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117388" y="812511"/>
            <a:ext cx="11698093" cy="575319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撰寫</a:t>
            </a:r>
            <a:r>
              <a:rPr lang="en-US" altLang="zh-TW" dirty="0"/>
              <a:t>Controller</a:t>
            </a:r>
            <a:r>
              <a:rPr lang="zh-TW" altLang="en-US" dirty="0"/>
              <a:t>元件負責下列工作</a:t>
            </a:r>
            <a:br>
              <a:rPr lang="zh-TW" altLang="en-US" dirty="0"/>
            </a:br>
            <a:r>
              <a:rPr lang="en-US" altLang="zh-TW" dirty="0"/>
              <a:t>4.</a:t>
            </a:r>
            <a:r>
              <a:rPr lang="zh-TW" altLang="en-US" dirty="0"/>
              <a:t>呼叫網頁</a:t>
            </a:r>
            <a:r>
              <a:rPr lang="en-US" altLang="zh-TW" dirty="0"/>
              <a:t>1</a:t>
            </a:r>
            <a:r>
              <a:rPr lang="zh-TW" altLang="en-US" dirty="0"/>
              <a:t>顯示驗證、轉換的錯誤訊息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98" y="-55337"/>
            <a:ext cx="5716564" cy="661956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231" y="128595"/>
            <a:ext cx="5708521" cy="6481933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289" y="110666"/>
            <a:ext cx="7917366" cy="6858000"/>
          </a:xfrm>
          <a:prstGeom prst="rect">
            <a:avLst/>
          </a:prstGeom>
        </p:spPr>
      </p:pic>
      <p:grpSp>
        <p:nvGrpSpPr>
          <p:cNvPr id="35" name="群組 34"/>
          <p:cNvGrpSpPr/>
          <p:nvPr/>
        </p:nvGrpSpPr>
        <p:grpSpPr>
          <a:xfrm>
            <a:off x="699895" y="339130"/>
            <a:ext cx="10819844" cy="5972837"/>
            <a:chOff x="107648" y="92140"/>
            <a:chExt cx="12402399" cy="6860041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648" y="92140"/>
              <a:ext cx="6050715" cy="6858000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93731" y="94181"/>
              <a:ext cx="6216316" cy="685800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>
            <a:xfrm>
              <a:off x="1961974" y="4723605"/>
              <a:ext cx="428367" cy="400752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向右箭號 33"/>
            <p:cNvSpPr/>
            <p:nvPr/>
          </p:nvSpPr>
          <p:spPr>
            <a:xfrm>
              <a:off x="5520336" y="3334087"/>
              <a:ext cx="1276054" cy="62215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3616</TotalTime>
  <Words>136</Words>
  <Application>Microsoft Office PowerPoint</Application>
  <PresentationFormat>寬螢幕</PresentationFormat>
  <Paragraphs>20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Microsoft JhengHei UI</vt:lpstr>
      <vt:lpstr>微軟正黑體</vt:lpstr>
      <vt:lpstr>Arial</vt:lpstr>
      <vt:lpstr>菱格線條 16x9</vt:lpstr>
      <vt:lpstr>期中專題2</vt:lpstr>
      <vt:lpstr>撰寫JDBC程式對資料庫table執行新增、修改、刪除、查詢等功能，注意使用期中專題1相同的table 存取資料的DAO (JDBC程式)等各個部分</vt:lpstr>
      <vt:lpstr>程式碼切割成代表資料的Value Object</vt:lpstr>
      <vt:lpstr>產生Web應用程式、並且撰寫2個網頁(View) 網頁1：顯示HTML &lt;form&gt;介面收集使用者輸入的資料，並且包含新增、修改、刪除、查詢按鈕 網頁2：顯示網頁1新增、修改、刪除、查詢功能的執行結果 </vt:lpstr>
      <vt:lpstr>設定資料庫連線的javax.sql.DataSource物件，並且修改JDBC程式使用DataSource取得資料庫連線</vt:lpstr>
      <vt:lpstr>撰寫Controller元件負責下列工作 1.接收網頁1傳來、使用者輸入的資料</vt:lpstr>
      <vt:lpstr>撰寫Controller元件負責下列工作 2.驗證使用者輸入資料的格式正確</vt:lpstr>
      <vt:lpstr>撰寫Controller元件負責下列工作 3. 將使用者輸入資料轉換成適當的Java型別</vt:lpstr>
      <vt:lpstr>撰寫Controller元件負責下列工作 4.呼叫網頁1顯示驗證、轉換的錯誤訊息 </vt:lpstr>
      <vt:lpstr>撰寫Controller元件負責下列工作 5-1 新增 </vt:lpstr>
      <vt:lpstr>撰寫Controller元件負責下列工作 5-1 新增 </vt:lpstr>
      <vt:lpstr>撰寫Controller元件負責下列工作 5-1 查詢並修改  </vt:lpstr>
      <vt:lpstr>撰寫Controller元件負責下列工作 5-1 查詢並修改  </vt:lpstr>
      <vt:lpstr>撰寫Controller元件負責下列工作 5-1 刪除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Windows 使用者</dc:creator>
  <cp:lastModifiedBy>Windows 使用者</cp:lastModifiedBy>
  <cp:revision>60</cp:revision>
  <dcterms:created xsi:type="dcterms:W3CDTF">2019-04-11T02:00:13Z</dcterms:created>
  <dcterms:modified xsi:type="dcterms:W3CDTF">2019-05-23T05:16:49Z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