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7" r:id="rId9"/>
    <p:sldId id="278" r:id="rId10"/>
    <p:sldId id="273" r:id="rId11"/>
    <p:sldId id="280" r:id="rId12"/>
    <p:sldId id="281" r:id="rId13"/>
    <p:sldId id="263" r:id="rId14"/>
    <p:sldId id="264" r:id="rId15"/>
    <p:sldId id="265" r:id="rId16"/>
    <p:sldId id="266" r:id="rId17"/>
    <p:sldId id="267" r:id="rId18"/>
    <p:sldId id="270" r:id="rId19"/>
    <p:sldId id="268" r:id="rId20"/>
    <p:sldId id="271" r:id="rId21"/>
    <p:sldId id="272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BC0BEF-739E-6262-480D-6E6937150902}" v="50" dt="2025-04-20T14:15:00.254"/>
    <p1510:client id="{BD2C2016-839F-153E-A91F-3B1BAF69CDB5}" v="356" dt="2025-04-20T16:13:15.8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CCE480-AF89-45DC-A640-5BB6D1EE58C6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682FFE7-53A4-40AD-A138-12BB9C2165E2}">
      <dgm:prSet/>
      <dgm:spPr/>
      <dgm:t>
        <a:bodyPr/>
        <a:lstStyle/>
        <a:p>
          <a:r>
            <a:rPr lang="en-US"/>
            <a:t>Allocate resources to tune advanced models like DistilBERT for potentially higher accuracy and better handling of class imbalance.</a:t>
          </a:r>
        </a:p>
      </dgm:t>
    </dgm:pt>
    <dgm:pt modelId="{75CD709E-26E9-4994-B580-6EFE3467F676}" type="parTrans" cxnId="{574DB10B-D94B-4903-9EA4-94373DA31859}">
      <dgm:prSet/>
      <dgm:spPr/>
      <dgm:t>
        <a:bodyPr/>
        <a:lstStyle/>
        <a:p>
          <a:endParaRPr lang="en-US"/>
        </a:p>
      </dgm:t>
    </dgm:pt>
    <dgm:pt modelId="{C60A1742-86F0-4CF8-812C-11D4607B38C3}" type="sibTrans" cxnId="{574DB10B-D94B-4903-9EA4-94373DA31859}">
      <dgm:prSet/>
      <dgm:spPr/>
      <dgm:t>
        <a:bodyPr/>
        <a:lstStyle/>
        <a:p>
          <a:endParaRPr lang="en-US"/>
        </a:p>
      </dgm:t>
    </dgm:pt>
    <dgm:pt modelId="{257F3853-3E66-4610-8F73-D59FF611C0AE}">
      <dgm:prSet/>
      <dgm:spPr/>
      <dgm:t>
        <a:bodyPr/>
        <a:lstStyle/>
        <a:p>
          <a:r>
            <a:rPr lang="en-US"/>
            <a:t>By implementing these recommendations, Amazon can leverage sentiment analysis to make data-driven decisions, improve customer satisfaction, and maintain a competitive edge in the market</a:t>
          </a:r>
        </a:p>
      </dgm:t>
    </dgm:pt>
    <dgm:pt modelId="{6A7CEEDA-729F-4254-93F0-392C5DA68E71}" type="parTrans" cxnId="{5E201204-F364-4E0B-B073-102864AAB044}">
      <dgm:prSet/>
      <dgm:spPr/>
      <dgm:t>
        <a:bodyPr/>
        <a:lstStyle/>
        <a:p>
          <a:endParaRPr lang="en-US"/>
        </a:p>
      </dgm:t>
    </dgm:pt>
    <dgm:pt modelId="{122DA256-5B36-40DC-917A-CDF5D9AD4FA5}" type="sibTrans" cxnId="{5E201204-F364-4E0B-B073-102864AAB044}">
      <dgm:prSet/>
      <dgm:spPr/>
      <dgm:t>
        <a:bodyPr/>
        <a:lstStyle/>
        <a:p>
          <a:endParaRPr lang="en-US"/>
        </a:p>
      </dgm:t>
    </dgm:pt>
    <dgm:pt modelId="{DFA8F6CE-593A-4BF9-B969-AFD42FBB394E}" type="pres">
      <dgm:prSet presAssocID="{1DCCE480-AF89-45DC-A640-5BB6D1EE58C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6372F36-3106-4F9C-8844-EEFA12DB9162}" type="pres">
      <dgm:prSet presAssocID="{7682FFE7-53A4-40AD-A138-12BB9C2165E2}" presName="hierRoot1" presStyleCnt="0"/>
      <dgm:spPr/>
    </dgm:pt>
    <dgm:pt modelId="{85C3F314-8CB7-4384-9A76-6184AC69B1B8}" type="pres">
      <dgm:prSet presAssocID="{7682FFE7-53A4-40AD-A138-12BB9C2165E2}" presName="composite" presStyleCnt="0"/>
      <dgm:spPr/>
    </dgm:pt>
    <dgm:pt modelId="{7B34E616-99B7-468D-AE3A-2C72E6310643}" type="pres">
      <dgm:prSet presAssocID="{7682FFE7-53A4-40AD-A138-12BB9C2165E2}" presName="background" presStyleLbl="node0" presStyleIdx="0" presStyleCnt="2"/>
      <dgm:spPr/>
    </dgm:pt>
    <dgm:pt modelId="{C7ADF6F7-4E9D-4067-ABBA-9E1E1AC078B8}" type="pres">
      <dgm:prSet presAssocID="{7682FFE7-53A4-40AD-A138-12BB9C2165E2}" presName="text" presStyleLbl="fgAcc0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ED7B09-2D19-4C2C-98D1-430582E1F061}" type="pres">
      <dgm:prSet presAssocID="{7682FFE7-53A4-40AD-A138-12BB9C2165E2}" presName="hierChild2" presStyleCnt="0"/>
      <dgm:spPr/>
    </dgm:pt>
    <dgm:pt modelId="{E9F25128-178C-4CF1-8EF6-A53902878A11}" type="pres">
      <dgm:prSet presAssocID="{257F3853-3E66-4610-8F73-D59FF611C0AE}" presName="hierRoot1" presStyleCnt="0"/>
      <dgm:spPr/>
    </dgm:pt>
    <dgm:pt modelId="{434127E8-769D-4295-8DCE-DC3424E595CA}" type="pres">
      <dgm:prSet presAssocID="{257F3853-3E66-4610-8F73-D59FF611C0AE}" presName="composite" presStyleCnt="0"/>
      <dgm:spPr/>
    </dgm:pt>
    <dgm:pt modelId="{B57E20E5-9EF0-435C-B36B-84F3914E24CB}" type="pres">
      <dgm:prSet presAssocID="{257F3853-3E66-4610-8F73-D59FF611C0AE}" presName="background" presStyleLbl="node0" presStyleIdx="1" presStyleCnt="2"/>
      <dgm:spPr/>
    </dgm:pt>
    <dgm:pt modelId="{5AA1734A-26E9-4B77-A3AB-1CCD6DECE0E2}" type="pres">
      <dgm:prSet presAssocID="{257F3853-3E66-4610-8F73-D59FF611C0AE}" presName="text" presStyleLbl="fgAcc0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0588E3-8F7C-4D63-91A9-D21FC01240BA}" type="pres">
      <dgm:prSet presAssocID="{257F3853-3E66-4610-8F73-D59FF611C0AE}" presName="hierChild2" presStyleCnt="0"/>
      <dgm:spPr/>
    </dgm:pt>
  </dgm:ptLst>
  <dgm:cxnLst>
    <dgm:cxn modelId="{574DB10B-D94B-4903-9EA4-94373DA31859}" srcId="{1DCCE480-AF89-45DC-A640-5BB6D1EE58C6}" destId="{7682FFE7-53A4-40AD-A138-12BB9C2165E2}" srcOrd="0" destOrd="0" parTransId="{75CD709E-26E9-4994-B580-6EFE3467F676}" sibTransId="{C60A1742-86F0-4CF8-812C-11D4607B38C3}"/>
    <dgm:cxn modelId="{5E201204-F364-4E0B-B073-102864AAB044}" srcId="{1DCCE480-AF89-45DC-A640-5BB6D1EE58C6}" destId="{257F3853-3E66-4610-8F73-D59FF611C0AE}" srcOrd="1" destOrd="0" parTransId="{6A7CEEDA-729F-4254-93F0-392C5DA68E71}" sibTransId="{122DA256-5B36-40DC-917A-CDF5D9AD4FA5}"/>
    <dgm:cxn modelId="{F3B7BF3D-F4A8-4BF4-9012-7803366F3B5F}" type="presOf" srcId="{257F3853-3E66-4610-8F73-D59FF611C0AE}" destId="{5AA1734A-26E9-4B77-A3AB-1CCD6DECE0E2}" srcOrd="0" destOrd="0" presId="urn:microsoft.com/office/officeart/2005/8/layout/hierarchy1"/>
    <dgm:cxn modelId="{DF6CEEE9-2F43-42BA-AB39-684ED708D600}" type="presOf" srcId="{1DCCE480-AF89-45DC-A640-5BB6D1EE58C6}" destId="{DFA8F6CE-593A-4BF9-B969-AFD42FBB394E}" srcOrd="0" destOrd="0" presId="urn:microsoft.com/office/officeart/2005/8/layout/hierarchy1"/>
    <dgm:cxn modelId="{343204FB-30FA-4BAF-8404-4A51F0CA3A88}" type="presOf" srcId="{7682FFE7-53A4-40AD-A138-12BB9C2165E2}" destId="{C7ADF6F7-4E9D-4067-ABBA-9E1E1AC078B8}" srcOrd="0" destOrd="0" presId="urn:microsoft.com/office/officeart/2005/8/layout/hierarchy1"/>
    <dgm:cxn modelId="{EA349BDD-9CD5-45D8-898E-F26524BF7689}" type="presParOf" srcId="{DFA8F6CE-593A-4BF9-B969-AFD42FBB394E}" destId="{F6372F36-3106-4F9C-8844-EEFA12DB9162}" srcOrd="0" destOrd="0" presId="urn:microsoft.com/office/officeart/2005/8/layout/hierarchy1"/>
    <dgm:cxn modelId="{C32B76E3-47BA-4DDE-ADD9-2C533E66F8F5}" type="presParOf" srcId="{F6372F36-3106-4F9C-8844-EEFA12DB9162}" destId="{85C3F314-8CB7-4384-9A76-6184AC69B1B8}" srcOrd="0" destOrd="0" presId="urn:microsoft.com/office/officeart/2005/8/layout/hierarchy1"/>
    <dgm:cxn modelId="{9492434A-68C5-4856-8B33-059301858DC0}" type="presParOf" srcId="{85C3F314-8CB7-4384-9A76-6184AC69B1B8}" destId="{7B34E616-99B7-468D-AE3A-2C72E6310643}" srcOrd="0" destOrd="0" presId="urn:microsoft.com/office/officeart/2005/8/layout/hierarchy1"/>
    <dgm:cxn modelId="{034847FB-6E8A-47AB-801F-2291423B908A}" type="presParOf" srcId="{85C3F314-8CB7-4384-9A76-6184AC69B1B8}" destId="{C7ADF6F7-4E9D-4067-ABBA-9E1E1AC078B8}" srcOrd="1" destOrd="0" presId="urn:microsoft.com/office/officeart/2005/8/layout/hierarchy1"/>
    <dgm:cxn modelId="{81756409-1D48-418A-B68E-8B2FCA3569C1}" type="presParOf" srcId="{F6372F36-3106-4F9C-8844-EEFA12DB9162}" destId="{FBED7B09-2D19-4C2C-98D1-430582E1F061}" srcOrd="1" destOrd="0" presId="urn:microsoft.com/office/officeart/2005/8/layout/hierarchy1"/>
    <dgm:cxn modelId="{39489EC5-FCCE-477F-A378-B8B9E66FC98F}" type="presParOf" srcId="{DFA8F6CE-593A-4BF9-B969-AFD42FBB394E}" destId="{E9F25128-178C-4CF1-8EF6-A53902878A11}" srcOrd="1" destOrd="0" presId="urn:microsoft.com/office/officeart/2005/8/layout/hierarchy1"/>
    <dgm:cxn modelId="{3E92C7CD-7798-454E-8DA8-C5EAEC7018EE}" type="presParOf" srcId="{E9F25128-178C-4CF1-8EF6-A53902878A11}" destId="{434127E8-769D-4295-8DCE-DC3424E595CA}" srcOrd="0" destOrd="0" presId="urn:microsoft.com/office/officeart/2005/8/layout/hierarchy1"/>
    <dgm:cxn modelId="{23EF383C-A9A5-4B45-BFD7-EDEDA6B3770D}" type="presParOf" srcId="{434127E8-769D-4295-8DCE-DC3424E595CA}" destId="{B57E20E5-9EF0-435C-B36B-84F3914E24CB}" srcOrd="0" destOrd="0" presId="urn:microsoft.com/office/officeart/2005/8/layout/hierarchy1"/>
    <dgm:cxn modelId="{9230C4E1-68C3-4AB4-8278-3C48574E69A9}" type="presParOf" srcId="{434127E8-769D-4295-8DCE-DC3424E595CA}" destId="{5AA1734A-26E9-4B77-A3AB-1CCD6DECE0E2}" srcOrd="1" destOrd="0" presId="urn:microsoft.com/office/officeart/2005/8/layout/hierarchy1"/>
    <dgm:cxn modelId="{BC9583DA-91C2-4F8C-A38E-55814146FB48}" type="presParOf" srcId="{E9F25128-178C-4CF1-8EF6-A53902878A11}" destId="{610588E3-8F7C-4D63-91A9-D21FC01240B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34E616-99B7-468D-AE3A-2C72E6310643}">
      <dsp:nvSpPr>
        <dsp:cNvPr id="0" name=""/>
        <dsp:cNvSpPr/>
      </dsp:nvSpPr>
      <dsp:spPr>
        <a:xfrm>
          <a:off x="1305" y="173800"/>
          <a:ext cx="4581086" cy="29089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ADF6F7-4E9D-4067-ABBA-9E1E1AC078B8}">
      <dsp:nvSpPr>
        <dsp:cNvPr id="0" name=""/>
        <dsp:cNvSpPr/>
      </dsp:nvSpPr>
      <dsp:spPr>
        <a:xfrm>
          <a:off x="510314" y="657359"/>
          <a:ext cx="4581086" cy="29089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Allocate resources to tune advanced models like DistilBERT for potentially higher accuracy and better handling of class imbalance.</a:t>
          </a:r>
        </a:p>
      </dsp:txBody>
      <dsp:txXfrm>
        <a:off x="595515" y="742560"/>
        <a:ext cx="4410684" cy="2738587"/>
      </dsp:txXfrm>
    </dsp:sp>
    <dsp:sp modelId="{B57E20E5-9EF0-435C-B36B-84F3914E24CB}">
      <dsp:nvSpPr>
        <dsp:cNvPr id="0" name=""/>
        <dsp:cNvSpPr/>
      </dsp:nvSpPr>
      <dsp:spPr>
        <a:xfrm>
          <a:off x="5600410" y="173800"/>
          <a:ext cx="4581086" cy="29089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A1734A-26E9-4B77-A3AB-1CCD6DECE0E2}">
      <dsp:nvSpPr>
        <dsp:cNvPr id="0" name=""/>
        <dsp:cNvSpPr/>
      </dsp:nvSpPr>
      <dsp:spPr>
        <a:xfrm>
          <a:off x="6109420" y="657359"/>
          <a:ext cx="4581086" cy="29089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By implementing these recommendations, Amazon can leverage sentiment analysis to make data-driven decisions, improve customer satisfaction, and maintain a competitive edge in the market</a:t>
          </a:r>
        </a:p>
      </dsp:txBody>
      <dsp:txXfrm>
        <a:off x="6194621" y="742560"/>
        <a:ext cx="4410684" cy="27385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789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127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45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927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45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620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4/20/2025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065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4/20/2025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173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4/20/2025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46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12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59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snap/amazon-fine-food-reviews?resource=download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5D67320-FCFD-4931-AAF7-C6C853329C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96B31E-8D27-84BD-68F8-CB2C8B777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908651"/>
            <a:ext cx="3620882" cy="3640345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Sentiment Analysis of Amazon Fine Food Reviews</a:t>
            </a:r>
            <a:br>
              <a:rPr lang="en-US" sz="40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9F8D0C-ECD3-E241-6AF9-349CA2A35E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3400" y="4945712"/>
            <a:ext cx="3380437" cy="850392"/>
          </a:xfrm>
        </p:spPr>
        <p:txBody>
          <a:bodyPr anchor="b">
            <a:normAutofit/>
          </a:bodyPr>
          <a:lstStyle/>
          <a:p>
            <a:r>
              <a:rPr lang="en-US" sz="1800"/>
              <a:t>GROUP 9 PHASE 4 PROJECT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ssorted vegetables and fruits">
            <a:extLst>
              <a:ext uri="{FF2B5EF4-FFF2-40B4-BE49-F238E27FC236}">
                <a16:creationId xmlns:a16="http://schemas.microsoft.com/office/drawing/2014/main" id="{2975B552-113E-F409-EE4B-A19BF696708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538" r="8255" b="-1"/>
          <a:stretch/>
        </p:blipFill>
        <p:spPr>
          <a:xfrm>
            <a:off x="4876158" y="10"/>
            <a:ext cx="731584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9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B87A54-5366-E4D4-CAFF-4C7FE83BE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5195889" cy="1316736"/>
          </a:xfrm>
        </p:spPr>
        <p:txBody>
          <a:bodyPr>
            <a:normAutofit/>
          </a:bodyPr>
          <a:lstStyle/>
          <a:p>
            <a:r>
              <a:rPr lang="en-US"/>
              <a:t>Model Evaluation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2B951FD-94F7-E138-3EC2-A66A551D91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594D9-A825-78AA-E548-A860A7C60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231136"/>
            <a:ext cx="5195889" cy="39319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ambria"/>
                <a:cs typeface="Helvetica"/>
              </a:rPr>
              <a:t/>
            </a:r>
            <a:br>
              <a:rPr lang="en-US" sz="1600" dirty="0">
                <a:latin typeface="Cambria"/>
                <a:cs typeface="Helvetica"/>
              </a:rPr>
            </a:br>
            <a:r>
              <a:rPr lang="en-US" sz="1600" dirty="0" smtClean="0">
                <a:latin typeface="Cambria"/>
                <a:cs typeface="Helvetica"/>
              </a:rPr>
              <a:t>We used the following models to </a:t>
            </a:r>
            <a:r>
              <a:rPr lang="en-US" sz="1600" dirty="0" err="1" smtClean="0">
                <a:latin typeface="Cambria"/>
                <a:cs typeface="Helvetica"/>
              </a:rPr>
              <a:t>analyse</a:t>
            </a:r>
            <a:r>
              <a:rPr lang="en-US" sz="1600" dirty="0" smtClean="0">
                <a:latin typeface="Cambria"/>
                <a:cs typeface="Helvetica"/>
              </a:rPr>
              <a:t> the data and have ranked them b</a:t>
            </a:r>
            <a:r>
              <a:rPr lang="en-US" sz="1600" dirty="0" smtClean="0">
                <a:latin typeface="Cambria"/>
                <a:ea typeface="Cambria"/>
                <a:cs typeface="Helvetica"/>
              </a:rPr>
              <a:t>ased </a:t>
            </a:r>
            <a:r>
              <a:rPr lang="en-US" sz="1600" dirty="0">
                <a:latin typeface="Cambria"/>
                <a:ea typeface="Cambria"/>
                <a:cs typeface="Helvetica"/>
              </a:rPr>
              <a:t>on accuracy of each model, below is the ranking of each model:</a:t>
            </a:r>
            <a:r>
              <a:rPr lang="en-US" sz="1600" dirty="0">
                <a:latin typeface="Cambria"/>
                <a:cs typeface="Helvetica"/>
              </a:rPr>
              <a:t/>
            </a:r>
            <a:br>
              <a:rPr lang="en-US" sz="1600" dirty="0">
                <a:latin typeface="Cambria"/>
                <a:cs typeface="Helvetica"/>
              </a:rPr>
            </a:br>
            <a:r>
              <a:rPr lang="en-US" sz="1600" dirty="0">
                <a:latin typeface="Cambria"/>
                <a:ea typeface="Cambria"/>
                <a:cs typeface="Helvetica"/>
              </a:rPr>
              <a:t> </a:t>
            </a:r>
            <a:r>
              <a:rPr lang="en-US" sz="1600" dirty="0">
                <a:latin typeface="Cambria"/>
                <a:cs typeface="Helvetica"/>
              </a:rPr>
              <a:t/>
            </a:r>
            <a:br>
              <a:rPr lang="en-US" sz="1600" dirty="0">
                <a:latin typeface="Cambria"/>
                <a:cs typeface="Helvetica"/>
              </a:rPr>
            </a:br>
            <a:r>
              <a:rPr lang="en-US" sz="1600" dirty="0">
                <a:latin typeface="Cambria"/>
                <a:ea typeface="Cambria"/>
                <a:cs typeface="Helvetica"/>
              </a:rPr>
              <a:t>1. </a:t>
            </a:r>
            <a:r>
              <a:rPr lang="en-US" sz="1600" dirty="0" err="1">
                <a:latin typeface="Cambria"/>
                <a:ea typeface="Cambria"/>
                <a:cs typeface="Helvetica"/>
              </a:rPr>
              <a:t>DistilBert</a:t>
            </a:r>
            <a:r>
              <a:rPr lang="en-US" sz="1600" dirty="0">
                <a:latin typeface="Cambria"/>
                <a:ea typeface="Cambria"/>
                <a:cs typeface="Helvetica"/>
              </a:rPr>
              <a:t> Model - 85%</a:t>
            </a:r>
            <a:r>
              <a:rPr lang="en-US" sz="1600" dirty="0">
                <a:latin typeface="Cambria"/>
                <a:cs typeface="Helvetica"/>
              </a:rPr>
              <a:t/>
            </a:r>
            <a:br>
              <a:rPr lang="en-US" sz="1600" dirty="0">
                <a:latin typeface="Cambria"/>
                <a:cs typeface="Helvetica"/>
              </a:rPr>
            </a:br>
            <a:r>
              <a:rPr lang="en-US" sz="1600" dirty="0">
                <a:latin typeface="Cambria"/>
                <a:ea typeface="Cambria"/>
                <a:cs typeface="Helvetica"/>
              </a:rPr>
              <a:t> 2. Logistic Regression- 79%</a:t>
            </a:r>
            <a:r>
              <a:rPr lang="en-US" sz="1600" dirty="0">
                <a:latin typeface="Cambria"/>
                <a:cs typeface="Helvetica"/>
              </a:rPr>
              <a:t/>
            </a:r>
            <a:br>
              <a:rPr lang="en-US" sz="1600" dirty="0">
                <a:latin typeface="Cambria"/>
                <a:cs typeface="Helvetica"/>
              </a:rPr>
            </a:br>
            <a:r>
              <a:rPr lang="en-US" sz="1600" dirty="0">
                <a:latin typeface="Cambria"/>
                <a:ea typeface="Cambria"/>
                <a:cs typeface="Helvetica"/>
              </a:rPr>
              <a:t> 3. XG Boost - 79%</a:t>
            </a:r>
            <a:r>
              <a:rPr lang="en-US" sz="1600" dirty="0">
                <a:latin typeface="Cambria"/>
                <a:cs typeface="Helvetica"/>
              </a:rPr>
              <a:t/>
            </a:r>
            <a:br>
              <a:rPr lang="en-US" sz="1600" dirty="0">
                <a:latin typeface="Cambria"/>
                <a:cs typeface="Helvetica"/>
              </a:rPr>
            </a:br>
            <a:r>
              <a:rPr lang="en-US" sz="1600" dirty="0">
                <a:latin typeface="Cambria"/>
                <a:ea typeface="Cambria"/>
                <a:cs typeface="Helvetica"/>
              </a:rPr>
              <a:t> 4. Text CNN - 78%</a:t>
            </a:r>
            <a:r>
              <a:rPr lang="en-US" sz="1600" dirty="0">
                <a:latin typeface="Cambria"/>
                <a:cs typeface="Helvetica"/>
              </a:rPr>
              <a:t/>
            </a:r>
            <a:br>
              <a:rPr lang="en-US" sz="1600" dirty="0">
                <a:latin typeface="Cambria"/>
                <a:cs typeface="Helvetica"/>
              </a:rPr>
            </a:br>
            <a:r>
              <a:rPr lang="en-US" sz="1600" dirty="0">
                <a:latin typeface="Cambria"/>
                <a:ea typeface="Cambria"/>
                <a:cs typeface="Helvetica"/>
              </a:rPr>
              <a:t> 5. Naive Bayes - 77%</a:t>
            </a:r>
            <a:r>
              <a:rPr lang="en-US" sz="1600" dirty="0">
                <a:latin typeface="Cambria"/>
                <a:cs typeface="Helvetica"/>
              </a:rPr>
              <a:t/>
            </a:r>
            <a:br>
              <a:rPr lang="en-US" sz="1600" dirty="0">
                <a:latin typeface="Cambria"/>
                <a:cs typeface="Helvetica"/>
              </a:rPr>
            </a:br>
            <a:r>
              <a:rPr lang="en-US" sz="1600" dirty="0">
                <a:latin typeface="Cambria"/>
                <a:ea typeface="Cambria"/>
                <a:cs typeface="Helvetica"/>
              </a:rPr>
              <a:t> 6. Random forest - 76%</a:t>
            </a:r>
            <a:r>
              <a:rPr lang="en-US" sz="1600" dirty="0">
                <a:latin typeface="Cambria"/>
                <a:cs typeface="Helvetica"/>
              </a:rPr>
              <a:t/>
            </a:r>
            <a:br>
              <a:rPr lang="en-US" sz="1600" dirty="0">
                <a:latin typeface="Cambria"/>
                <a:cs typeface="Helvetica"/>
              </a:rPr>
            </a:br>
            <a:r>
              <a:rPr lang="en-US" sz="1600" dirty="0">
                <a:latin typeface="Cambria"/>
                <a:ea typeface="Cambria"/>
                <a:cs typeface="Helvetica"/>
              </a:rPr>
              <a:t> </a:t>
            </a:r>
            <a:endParaRPr lang="en-US" sz="1600" dirty="0">
              <a:latin typeface="Cambria"/>
              <a:ea typeface="Cambri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060" y="0"/>
            <a:ext cx="66869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179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B87A54-5366-E4D4-CAFF-4C7FE83BE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5195889" cy="131673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Words that </a:t>
            </a:r>
            <a:br>
              <a:rPr lang="en-US" dirty="0" smtClean="0"/>
            </a:br>
            <a:r>
              <a:rPr lang="en-US" dirty="0" smtClean="0"/>
              <a:t>guided model performance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2B951FD-94F7-E138-3EC2-A66A551D91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594D9-A825-78AA-E548-A860A7C60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771192"/>
            <a:ext cx="5195889" cy="33918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ambria"/>
                <a:cs typeface="Helvetica"/>
              </a:rPr>
              <a:t/>
            </a:r>
            <a:br>
              <a:rPr lang="en-US" sz="1600" dirty="0">
                <a:latin typeface="Cambria"/>
                <a:cs typeface="Helvetica"/>
              </a:rPr>
            </a:br>
            <a:r>
              <a:rPr lang="en-US" sz="1600" dirty="0" smtClean="0">
                <a:latin typeface="Cambria"/>
                <a:cs typeface="Helvetica"/>
              </a:rPr>
              <a:t>The words across in the graph here are what helped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 smtClean="0">
                <a:latin typeface="Cambria"/>
                <a:cs typeface="Helvetica"/>
              </a:rPr>
              <a:t>guide the model and have been ranked by magnitude.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 smtClean="0">
                <a:latin typeface="Cambria"/>
                <a:ea typeface="Cambria"/>
                <a:cs typeface="Helvetica"/>
              </a:rPr>
              <a:t>They assisted the Logistic Regression model.</a:t>
            </a:r>
            <a:r>
              <a:rPr lang="en-US" sz="1600" dirty="0" smtClean="0">
                <a:latin typeface="Cambria"/>
                <a:ea typeface="Cambria"/>
                <a:cs typeface="Helvetica"/>
              </a:rPr>
              <a:t> </a:t>
            </a:r>
            <a:endParaRPr lang="en-US" sz="1600" dirty="0">
              <a:latin typeface="Cambria"/>
              <a:ea typeface="Cambri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8327" y="0"/>
            <a:ext cx="6453673" cy="674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28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B87A54-5366-E4D4-CAFF-4C7FE83BE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5195889" cy="131673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Words that </a:t>
            </a:r>
            <a:br>
              <a:rPr lang="en-US" dirty="0" smtClean="0"/>
            </a:br>
            <a:r>
              <a:rPr lang="en-US" dirty="0" smtClean="0"/>
              <a:t>guided model performance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2B951FD-94F7-E138-3EC2-A66A551D91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594D9-A825-78AA-E548-A860A7C60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771192"/>
            <a:ext cx="5195889" cy="33918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ambria"/>
                <a:cs typeface="Helvetica"/>
              </a:rPr>
              <a:t/>
            </a:r>
            <a:br>
              <a:rPr lang="en-US" sz="1600" dirty="0">
                <a:latin typeface="Cambria"/>
                <a:cs typeface="Helvetica"/>
              </a:rPr>
            </a:br>
            <a:r>
              <a:rPr lang="en-US" sz="1600" dirty="0" smtClean="0">
                <a:latin typeface="Cambria"/>
                <a:cs typeface="Helvetica"/>
              </a:rPr>
              <a:t>The words across in the graph here are what helped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 smtClean="0">
                <a:latin typeface="Cambria"/>
                <a:cs typeface="Helvetica"/>
              </a:rPr>
              <a:t>guide the model and have been ranked by magnitude.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 smtClean="0">
                <a:latin typeface="Cambria"/>
                <a:ea typeface="Cambria"/>
                <a:cs typeface="Helvetica"/>
              </a:rPr>
              <a:t>They assisted the Random Forest model.</a:t>
            </a:r>
            <a:r>
              <a:rPr lang="en-US" sz="1600" dirty="0" smtClean="0">
                <a:latin typeface="Cambria"/>
                <a:ea typeface="Cambria"/>
                <a:cs typeface="Helvetica"/>
              </a:rPr>
              <a:t> </a:t>
            </a:r>
            <a:endParaRPr lang="en-US" sz="1600" dirty="0">
              <a:latin typeface="Cambria"/>
              <a:ea typeface="Cambri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722" y="0"/>
            <a:ext cx="66682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94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etallic 3D bubbles">
            <a:extLst>
              <a:ext uri="{FF2B5EF4-FFF2-40B4-BE49-F238E27FC236}">
                <a16:creationId xmlns:a16="http://schemas.microsoft.com/office/drawing/2014/main" id="{E2D181A7-4027-83D6-B949-D4A85C79B2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732" b="1362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12349FF-7742-42ED-ADF3-238B5DDD17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4237318"/>
            <a:ext cx="12188952" cy="2620682"/>
          </a:xfrm>
          <a:prstGeom prst="rect">
            <a:avLst/>
          </a:prstGeom>
          <a:gradFill>
            <a:gsLst>
              <a:gs pos="42000">
                <a:srgbClr val="000000">
                  <a:alpha val="14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4417A7-C6FA-8BFC-EE1E-F2A97BEA0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158" y="5528235"/>
            <a:ext cx="10696574" cy="7709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  <a:effectLst/>
              </a:rPr>
              <a:t> </a:t>
            </a:r>
            <a:r>
              <a:rPr lang="en-US">
                <a:solidFill>
                  <a:srgbClr val="FFFFFF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7796118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FBB919-FD02-C860-B9CE-682D4AE89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5195889" cy="1316736"/>
          </a:xfrm>
        </p:spPr>
        <p:txBody>
          <a:bodyPr>
            <a:normAutofit/>
          </a:bodyPr>
          <a:lstStyle/>
          <a:p>
            <a:r>
              <a:rPr lang="en-US"/>
              <a:t>Model </a:t>
            </a:r>
            <a:r>
              <a:rPr lang="en-US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Performance</a:t>
            </a:r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B951FD-94F7-E138-3EC2-A66A551D91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61044-440E-A574-CC27-1AB8C2385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231136"/>
            <a:ext cx="5195889" cy="393192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err="1">
                <a:latin typeface="Calisto MT"/>
                <a:ea typeface="MS Mincho"/>
                <a:cs typeface="Times New Roman"/>
              </a:rPr>
              <a:t>DistilBERT</a:t>
            </a:r>
            <a:r>
              <a:rPr lang="en-US">
                <a:latin typeface="Calisto MT"/>
                <a:ea typeface="MS Mincho"/>
                <a:cs typeface="Times New Roman"/>
              </a:rPr>
              <a:t> achieved the highest accuracy at 87%, outperforming other models, while Logistic Regression offered a strong, resource-efficient alternative at 82%, and </a:t>
            </a:r>
            <a:r>
              <a:rPr lang="en-US" err="1">
                <a:latin typeface="Calisto MT"/>
                <a:ea typeface="MS Mincho"/>
                <a:cs typeface="Times New Roman"/>
              </a:rPr>
              <a:t>TextCNN</a:t>
            </a:r>
            <a:r>
              <a:rPr lang="en-US">
                <a:latin typeface="Calisto MT"/>
                <a:ea typeface="MS Mincho"/>
                <a:cs typeface="Times New Roman"/>
              </a:rPr>
              <a:t> showed potential but lagged behind despite tuning.</a:t>
            </a:r>
          </a:p>
          <a:p>
            <a:pPr>
              <a:lnSpc>
                <a:spcPct val="100000"/>
              </a:lnSpc>
            </a:pPr>
            <a:endParaRPr lang="en-US" sz="1700">
              <a:latin typeface="Cambria"/>
              <a:ea typeface="MS Mincho"/>
              <a:cs typeface="Times New Roman"/>
            </a:endParaRPr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87E8D154-DC68-B4A3-EFB9-B0E72157ED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069" r="29335"/>
          <a:stretch/>
        </p:blipFill>
        <p:spPr>
          <a:xfrm>
            <a:off x="6420752" y="-1"/>
            <a:ext cx="577124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998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D2DCEF-948F-A437-DFAA-369102B73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4749" y="909638"/>
            <a:ext cx="5201121" cy="1318062"/>
          </a:xfrm>
        </p:spPr>
        <p:txBody>
          <a:bodyPr>
            <a:normAutofit/>
          </a:bodyPr>
          <a:lstStyle/>
          <a:p>
            <a:r>
              <a:rPr lang="en-US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Class Imbalance</a:t>
            </a:r>
            <a:endParaRPr lang="en-US"/>
          </a:p>
        </p:txBody>
      </p:sp>
      <p:pic>
        <p:nvPicPr>
          <p:cNvPr id="5" name="Picture 4" descr="A digital balance scale using circles">
            <a:extLst>
              <a:ext uri="{FF2B5EF4-FFF2-40B4-BE49-F238E27FC236}">
                <a16:creationId xmlns:a16="http://schemas.microsoft.com/office/drawing/2014/main" id="{9DC7E3CC-37F8-D64D-7B95-19D322BF847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225" r="23608" b="1"/>
          <a:stretch/>
        </p:blipFill>
        <p:spPr>
          <a:xfrm>
            <a:off x="20" y="10"/>
            <a:ext cx="5686740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22739" y="722376"/>
            <a:ext cx="16002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B40BB-C969-2A12-49E2-6D53BC586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0838" y="2236843"/>
            <a:ext cx="5201121" cy="3931920"/>
          </a:xfrm>
        </p:spPr>
        <p:txBody>
          <a:bodyPr>
            <a:normAutofit/>
          </a:bodyPr>
          <a:lstStyle/>
          <a:p>
            <a:r>
              <a:rPr lang="en-US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 dataset exhibited a significant class imbalance, with the majority of reviews being positive. This imbalance negatively impacted the performance of all models, particularly for the Neutral and Negative classes.</a:t>
            </a:r>
            <a:br>
              <a:rPr lang="en-US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30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7EC10D-79A2-6F58-A646-B45525E97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5195889" cy="1316736"/>
          </a:xfrm>
        </p:spPr>
        <p:txBody>
          <a:bodyPr>
            <a:normAutofit/>
          </a:bodyPr>
          <a:lstStyle/>
          <a:p>
            <a:r>
              <a:rPr lang="en-US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Feature Importance</a:t>
            </a:r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B951FD-94F7-E138-3EC2-A66A551D91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0493B-FFA1-56A5-F82D-15E5BF283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231136"/>
            <a:ext cx="5195889" cy="3931920"/>
          </a:xfrm>
        </p:spPr>
        <p:txBody>
          <a:bodyPr>
            <a:normAutofit/>
          </a:bodyPr>
          <a:lstStyle/>
          <a:p>
            <a:r>
              <a:rPr lang="en-US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Logistic Regression and Random Forest models highlighted key features (words) that were most influential in determining sentiment. These insights can be valuable for understanding customer feedback.</a:t>
            </a:r>
            <a:endParaRPr lang="en-US"/>
          </a:p>
        </p:txBody>
      </p:sp>
      <p:pic>
        <p:nvPicPr>
          <p:cNvPr id="5" name="Picture 4" descr="Vibrant green forest">
            <a:extLst>
              <a:ext uri="{FF2B5EF4-FFF2-40B4-BE49-F238E27FC236}">
                <a16:creationId xmlns:a16="http://schemas.microsoft.com/office/drawing/2014/main" id="{8B817833-F254-33D5-DDF0-29719BF95D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412" r="24414" b="-2"/>
          <a:stretch/>
        </p:blipFill>
        <p:spPr>
          <a:xfrm>
            <a:off x="6420752" y="-1"/>
            <a:ext cx="577124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654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C0DD13-82A4-E1EA-DD92-06346B53C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6186" y="909637"/>
            <a:ext cx="4800600" cy="13075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Computational Constraints</a:t>
            </a:r>
            <a:endParaRPr lang="en-US"/>
          </a:p>
        </p:txBody>
      </p:sp>
      <p:pic>
        <p:nvPicPr>
          <p:cNvPr id="15" name="Picture 14" descr="Phoropter">
            <a:extLst>
              <a:ext uri="{FF2B5EF4-FFF2-40B4-BE49-F238E27FC236}">
                <a16:creationId xmlns:a16="http://schemas.microsoft.com/office/drawing/2014/main" id="{02387C89-5A83-5D6A-03D6-48A90D341D8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012" r="20159" b="-1"/>
          <a:stretch/>
        </p:blipFill>
        <p:spPr>
          <a:xfrm>
            <a:off x="20" y="10"/>
            <a:ext cx="6044164" cy="685799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11FC409-B3C2-4F68-865C-C5333D6F27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81300" y="723900"/>
            <a:ext cx="4610075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ABAB4-F678-6E2F-DB81-0FEA80F74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6186" y="2221992"/>
            <a:ext cx="4800600" cy="3739896"/>
          </a:xfrm>
        </p:spPr>
        <p:txBody>
          <a:bodyPr>
            <a:normAutofit/>
          </a:bodyPr>
          <a:lstStyle/>
          <a:p>
            <a:r>
              <a:rPr lang="en-US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Advanced models like </a:t>
            </a:r>
            <a:r>
              <a:rPr lang="en-US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DistilBERT</a:t>
            </a:r>
            <a:r>
              <a:rPr lang="en-US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and </a:t>
            </a:r>
            <a:r>
              <a:rPr lang="en-US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TextCNN</a:t>
            </a:r>
            <a:r>
              <a:rPr lang="en-US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require substantial computational resources for training and tuning. This limitation impacted the ability to fully optimize these models.</a:t>
            </a:r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810270D-76A7-44B3-9746-7EDF578860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81300" y="6142781"/>
            <a:ext cx="46100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488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8EE69D-58B4-30FA-96C0-95E33C82E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770" y="5852162"/>
            <a:ext cx="5965190" cy="7468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ffectLst/>
              </a:rPr>
              <a:t>Recommendations</a:t>
            </a:r>
            <a:endParaRPr lang="en-US"/>
          </a:p>
        </p:txBody>
      </p:sp>
      <p:pic>
        <p:nvPicPr>
          <p:cNvPr id="6" name="Graphic 5" descr="Lightbulb">
            <a:extLst>
              <a:ext uri="{FF2B5EF4-FFF2-40B4-BE49-F238E27FC236}">
                <a16:creationId xmlns:a16="http://schemas.microsoft.com/office/drawing/2014/main" id="{7A52A3A6-6CCC-7C9E-BE8F-E9774F9465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497763" y="406400"/>
            <a:ext cx="5196474" cy="5196474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69770" y="5719083"/>
            <a:ext cx="8229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97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9FAC93-30C6-A061-0A6A-927BB3001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6239599" cy="1307590"/>
          </a:xfrm>
        </p:spPr>
        <p:txBody>
          <a:bodyPr>
            <a:normAutofit/>
          </a:bodyPr>
          <a:lstStyle/>
          <a:p>
            <a:r>
              <a:rPr lang="en-US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Model Deployment</a:t>
            </a:r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15BE95-1337-20E2-B2EF-5DA486F72F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985A0-383A-3D8B-1C63-EC3F959D1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221992"/>
            <a:ext cx="6239599" cy="39410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ffectLst/>
                <a:latin typeface="Cambria"/>
                <a:ea typeface="MS Mincho"/>
                <a:cs typeface="Times New Roman"/>
              </a:rPr>
              <a:t>For organizations with sufficient computational resources, the </a:t>
            </a:r>
            <a:r>
              <a:rPr lang="en-US" err="1">
                <a:effectLst/>
                <a:latin typeface="Cambria"/>
                <a:ea typeface="MS Mincho"/>
                <a:cs typeface="Times New Roman"/>
              </a:rPr>
              <a:t>DistilBERT</a:t>
            </a:r>
            <a:r>
              <a:rPr lang="en-US">
                <a:effectLst/>
                <a:latin typeface="Cambria"/>
                <a:ea typeface="MS Mincho"/>
                <a:cs typeface="Times New Roman"/>
              </a:rPr>
              <a:t> model is recommended for deployment due to its superior performance and ability to generalize well across classes.</a:t>
            </a:r>
            <a:endParaRPr lang="en-US">
              <a:latin typeface="Calisto MT"/>
              <a:ea typeface="MS Mincho"/>
              <a:cs typeface="Times New Roman"/>
            </a:endParaRPr>
          </a:p>
          <a:p>
            <a:r>
              <a:rPr lang="en-US">
                <a:effectLst/>
                <a:latin typeface="Cambria"/>
                <a:ea typeface="MS Mincho"/>
                <a:cs typeface="Times New Roman"/>
              </a:rPr>
              <a:t>The tuned Logistic Regression model is a practical choice, offering a good balance between performance and computational efficiency.</a:t>
            </a:r>
            <a:r>
              <a:rPr lang="en-US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/>
            </a:r>
            <a:br>
              <a:rPr lang="en-US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endParaRPr lang="en-US"/>
          </a:p>
        </p:txBody>
      </p:sp>
      <p:pic>
        <p:nvPicPr>
          <p:cNvPr id="5" name="Picture 4" descr="Cardboard boxes on conveyor belt">
            <a:extLst>
              <a:ext uri="{FF2B5EF4-FFF2-40B4-BE49-F238E27FC236}">
                <a16:creationId xmlns:a16="http://schemas.microsoft.com/office/drawing/2014/main" id="{A9F9306C-D3B3-1298-15F3-128F53C5004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646" r="22498" b="-1"/>
          <a:stretch/>
        </p:blipFill>
        <p:spPr>
          <a:xfrm>
            <a:off x="7583424" y="10"/>
            <a:ext cx="460857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492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6AB574-3A85-731E-A48A-600AAFB69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5195889" cy="13167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Business Understanding</a:t>
            </a:r>
            <a:br>
              <a:rPr lang="en-US" sz="28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endParaRPr lang="en-US" sz="28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B951FD-94F7-E138-3EC2-A66A551D91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63268-2EB6-E421-78D9-31FD479BC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231136"/>
            <a:ext cx="5195889" cy="393192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>
                <a:effectLst/>
                <a:latin typeface="Cambria"/>
                <a:ea typeface="MS Mincho"/>
                <a:cs typeface="Times New Roman"/>
              </a:rPr>
              <a:t>The rapid growth of e-marketplaces like Amazon has led to an enormous amount of customer-generated data,</a:t>
            </a:r>
            <a:r>
              <a:rPr lang="en-US" sz="1700">
                <a:latin typeface="Cambria"/>
                <a:ea typeface="MS Mincho"/>
                <a:cs typeface="Times New Roman"/>
              </a:rPr>
              <a:t> </a:t>
            </a:r>
            <a:r>
              <a:rPr lang="en-US" sz="1700">
                <a:effectLst/>
                <a:latin typeface="Cambria"/>
                <a:ea typeface="MS Mincho"/>
                <a:cs typeface="Times New Roman"/>
              </a:rPr>
              <a:t>such as product reviews, ratings, and feedback. 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 sz="1700">
                <a:effectLst/>
                <a:latin typeface="Cambria"/>
                <a:ea typeface="MS Mincho"/>
                <a:cs typeface="Times New Roman"/>
              </a:rPr>
              <a:t>This data contains important information regarding customer feedback, that can directly affect business decisions like product improvements, marketing campaigns, and customer reach programs.</a:t>
            </a:r>
            <a:endParaRPr lang="en-US">
              <a:latin typeface="Calisto MT"/>
              <a:ea typeface="MS Mincho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lang="en-US" sz="1700">
                <a:effectLst/>
                <a:latin typeface="Cambria"/>
                <a:ea typeface="MS Mincho"/>
                <a:cs typeface="Times New Roman"/>
              </a:rPr>
              <a:t>For food business firms, understanding customer sentiment regarding their products is critical to product quality, improvement and customer satisfaction.</a:t>
            </a:r>
            <a:endParaRPr lang="en-US"/>
          </a:p>
          <a:p>
            <a:pPr>
              <a:lnSpc>
                <a:spcPct val="100000"/>
              </a:lnSpc>
            </a:pPr>
            <a:endParaRPr lang="en-US" sz="1700"/>
          </a:p>
        </p:txBody>
      </p:sp>
      <p:pic>
        <p:nvPicPr>
          <p:cNvPr id="5" name="Picture 4" descr="Fruits and vegetables in bags">
            <a:extLst>
              <a:ext uri="{FF2B5EF4-FFF2-40B4-BE49-F238E27FC236}">
                <a16:creationId xmlns:a16="http://schemas.microsoft.com/office/drawing/2014/main" id="{A3CC0A9C-35BB-821A-9805-BB6D8E2237C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851" r="7976" b="-2"/>
          <a:stretch/>
        </p:blipFill>
        <p:spPr>
          <a:xfrm>
            <a:off x="6420752" y="-1"/>
            <a:ext cx="577124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3708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A4F20F-16FE-6A10-589E-7F2E1A94D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6239599" cy="1307590"/>
          </a:xfrm>
        </p:spPr>
        <p:txBody>
          <a:bodyPr>
            <a:normAutofit/>
          </a:bodyPr>
          <a:lstStyle/>
          <a:p>
            <a:r>
              <a:rPr lang="en-US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Regular Monitoring</a:t>
            </a:r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15BE95-1337-20E2-B2EF-5DA486F72F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089F7-552F-B8C8-959A-7C8044B01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221992"/>
            <a:ext cx="6239599" cy="39410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ffectLst/>
                <a:latin typeface="Cambria"/>
                <a:ea typeface="MS Mincho"/>
                <a:cs typeface="Times New Roman"/>
              </a:rPr>
              <a:t>Continuously monitor model performance post-deployment to ensure it remains effective as new data becomes available. </a:t>
            </a:r>
            <a:endParaRPr lang="en-US">
              <a:latin typeface="Cambria"/>
              <a:ea typeface="MS Mincho"/>
              <a:cs typeface="Times New Roman"/>
            </a:endParaRPr>
          </a:p>
          <a:p>
            <a:r>
              <a:rPr lang="en-US">
                <a:effectLst/>
                <a:latin typeface="Cambria"/>
                <a:ea typeface="MS Mincho"/>
                <a:cs typeface="Times New Roman"/>
              </a:rPr>
              <a:t>Retrain the model periodically to adapt to changing customer sentiment trends. </a:t>
            </a:r>
            <a:endParaRPr lang="en-US">
              <a:latin typeface="Cambria"/>
              <a:ea typeface="MS Mincho"/>
              <a:cs typeface="Times New Roman"/>
            </a:endParaRPr>
          </a:p>
          <a:p>
            <a:r>
              <a:rPr lang="en-US">
                <a:effectLst/>
                <a:latin typeface="Cambria"/>
                <a:ea typeface="MS Mincho"/>
                <a:cs typeface="Times New Roman"/>
              </a:rPr>
              <a:t>The </a:t>
            </a:r>
            <a:r>
              <a:rPr lang="en-US" err="1">
                <a:effectLst/>
                <a:latin typeface="Cambria"/>
                <a:ea typeface="MS Mincho"/>
                <a:cs typeface="Times New Roman"/>
              </a:rPr>
              <a:t>TextCNN</a:t>
            </a:r>
            <a:r>
              <a:rPr lang="en-US">
                <a:effectLst/>
                <a:latin typeface="Cambria"/>
                <a:ea typeface="MS Mincho"/>
                <a:cs typeface="Times New Roman"/>
              </a:rPr>
              <a:t> began to overfit and this is risky if the model is not regularly monitored</a:t>
            </a:r>
            <a:endParaRPr lang="en-US">
              <a:latin typeface="Cambria"/>
              <a:ea typeface="MS Mincho"/>
              <a:cs typeface="Times New 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D6EF03-072C-8640-8291-F6881C1D8A0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2032" b="-445"/>
          <a:stretch/>
        </p:blipFill>
        <p:spPr>
          <a:xfrm>
            <a:off x="7583424" y="10"/>
            <a:ext cx="460857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0457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9F3148-FF56-1F61-6763-5A285CA4D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en-US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Future Work</a:t>
            </a:r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372CC5D4-A8EE-12D0-0718-083495ACAF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0463114"/>
              </p:ext>
            </p:extLst>
          </p:nvPr>
        </p:nvGraphicFramePr>
        <p:xfrm>
          <a:off x="700088" y="2222500"/>
          <a:ext cx="10691812" cy="3740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32443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054918-3F96-C898-2D04-A880D4CC1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871758"/>
            <a:ext cx="10283452" cy="38711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600"/>
              <a:t>THANK YOU!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8D91C2B-BDB9-49BE-9C44-E0CFE597AB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825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FBC4DB-289F-3E28-B77C-869DCA530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5195889" cy="1316736"/>
          </a:xfrm>
        </p:spPr>
        <p:txBody>
          <a:bodyPr>
            <a:normAutofit/>
          </a:bodyPr>
          <a:lstStyle/>
          <a:p>
            <a:pPr marL="0" marR="0">
              <a:spcAft>
                <a:spcPts val="1000"/>
              </a:spcAft>
            </a:pPr>
            <a:r>
              <a:rPr lang="en-US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Business Impact</a:t>
            </a:r>
            <a:br>
              <a:rPr lang="en-US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B951FD-94F7-E138-3EC2-A66A551D91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99E41-F836-4608-2767-C93C42127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231136"/>
            <a:ext cx="5195889" cy="393192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1900">
                <a:effectLst/>
                <a:latin typeface="Cambria"/>
                <a:ea typeface="MS Mincho"/>
                <a:cs typeface="Times New Roman"/>
              </a:rPr>
              <a:t>The models used here-in can help in;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 sz="1900">
                <a:latin typeface="Cambria"/>
                <a:ea typeface="MS Mincho"/>
                <a:cs typeface="Times New Roman"/>
              </a:rPr>
              <a:t>Improved</a:t>
            </a:r>
            <a:r>
              <a:rPr lang="en-US" sz="1900">
                <a:effectLst/>
                <a:latin typeface="Cambria"/>
                <a:ea typeface="MS Mincho"/>
                <a:cs typeface="Times New Roman"/>
              </a:rPr>
              <a:t> Product Quality: Finding negative comments informs restaurant owners of repeated problems in their products.</a:t>
            </a:r>
            <a:endParaRPr lang="en-US">
              <a:latin typeface="Calisto MT"/>
              <a:ea typeface="MS Mincho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lang="en-US" sz="1900">
                <a:latin typeface="Cambria"/>
                <a:ea typeface="MS Mincho"/>
                <a:cs typeface="Times New Roman"/>
              </a:rPr>
              <a:t>Improved</a:t>
            </a:r>
            <a:r>
              <a:rPr lang="en-US" sz="1900">
                <a:effectLst/>
                <a:latin typeface="Cambria"/>
                <a:ea typeface="MS Mincho"/>
                <a:cs typeface="Times New Roman"/>
              </a:rPr>
              <a:t> Customer Experience: Through customer sentiment analysis, organizations are able to customize services as per customer </a:t>
            </a:r>
            <a:r>
              <a:rPr lang="en-US" sz="1900">
                <a:latin typeface="Cambria"/>
                <a:ea typeface="MS Mincho"/>
                <a:cs typeface="Times New Roman"/>
              </a:rPr>
              <a:t>requirements.</a:t>
            </a:r>
            <a:endParaRPr lang="en-US">
              <a:latin typeface="Calisto MT"/>
              <a:ea typeface="MS Mincho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lang="en-US" sz="1900">
                <a:latin typeface="Cambria"/>
                <a:ea typeface="MS Mincho"/>
                <a:cs typeface="Times New Roman"/>
              </a:rPr>
              <a:t>Data-Driven</a:t>
            </a:r>
            <a:r>
              <a:rPr lang="en-US" sz="1900">
                <a:effectLst/>
                <a:latin typeface="Cambria"/>
                <a:ea typeface="MS Mincho"/>
                <a:cs typeface="Times New Roman"/>
              </a:rPr>
              <a:t> Decision Making: Sentiment analysis generates quantitative data for measuring customer satisfaction that enables more strategic decisions.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1EDC85-AA44-FDBA-CB92-19BBC1F5E5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352" r="37311"/>
          <a:stretch/>
        </p:blipFill>
        <p:spPr>
          <a:xfrm>
            <a:off x="6420752" y="-1"/>
            <a:ext cx="577124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618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3EF246-800A-9F22-C3E6-C9E83744C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5195889" cy="1316736"/>
          </a:xfrm>
        </p:spPr>
        <p:txBody>
          <a:bodyPr>
            <a:normAutofit/>
          </a:bodyPr>
          <a:lstStyle/>
          <a:p>
            <a:r>
              <a:rPr lang="en-US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Objectives</a:t>
            </a:r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B951FD-94F7-E138-3EC2-A66A551D91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93567-1021-BB5D-6073-7CF1A613E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231136"/>
            <a:ext cx="5195889" cy="393192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latin typeface="Cambria"/>
                <a:ea typeface="MS Mincho"/>
                <a:cs typeface="Times New Roman"/>
              </a:rPr>
              <a:t>Create</a:t>
            </a:r>
            <a:r>
              <a:rPr lang="en-US">
                <a:effectLst/>
                <a:latin typeface="Cambria"/>
                <a:ea typeface="MS Mincho"/>
                <a:cs typeface="Times New Roman"/>
              </a:rPr>
              <a:t> a robust sentiment analysis model using advanced Natural Language Processing (NLP) techniques for classifying customer reviews as positive or negative.</a:t>
            </a:r>
            <a:endParaRPr lang="en-US"/>
          </a:p>
          <a:p>
            <a:r>
              <a:rPr lang="en-US">
                <a:latin typeface="Cambria"/>
                <a:ea typeface="MS Mincho"/>
                <a:cs typeface="Times New Roman"/>
              </a:rPr>
              <a:t>Examine</a:t>
            </a:r>
            <a:r>
              <a:rPr lang="en-US">
                <a:effectLst/>
                <a:latin typeface="Cambria"/>
                <a:ea typeface="MS Mincho"/>
                <a:cs typeface="Times New Roman"/>
              </a:rPr>
              <a:t> the performance of traditional ML (Logistic Regression, Random Forest, Naive Bayes and </a:t>
            </a:r>
            <a:r>
              <a:rPr lang="en-US" err="1">
                <a:effectLst/>
                <a:latin typeface="Cambria"/>
                <a:ea typeface="MS Mincho"/>
                <a:cs typeface="Times New Roman"/>
              </a:rPr>
              <a:t>XGboost</a:t>
            </a:r>
            <a:r>
              <a:rPr lang="en-US">
                <a:effectLst/>
                <a:latin typeface="Cambria"/>
                <a:ea typeface="MS Mincho"/>
                <a:cs typeface="Times New Roman"/>
              </a:rPr>
              <a:t>) and deep learning models (</a:t>
            </a:r>
            <a:r>
              <a:rPr lang="en-US" err="1">
                <a:effectLst/>
                <a:latin typeface="Cambria"/>
                <a:ea typeface="MS Mincho"/>
                <a:cs typeface="Times New Roman"/>
              </a:rPr>
              <a:t>TextCNN</a:t>
            </a:r>
            <a:r>
              <a:rPr lang="en-US">
                <a:effectLst/>
                <a:latin typeface="Cambria"/>
                <a:ea typeface="MS Mincho"/>
                <a:cs typeface="Times New Roman"/>
              </a:rPr>
              <a:t>, </a:t>
            </a:r>
            <a:r>
              <a:rPr lang="en-US" err="1">
                <a:effectLst/>
                <a:latin typeface="Cambria"/>
                <a:ea typeface="MS Mincho"/>
                <a:cs typeface="Times New Roman"/>
              </a:rPr>
              <a:t>DistilBERT</a:t>
            </a:r>
            <a:r>
              <a:rPr lang="en-US">
                <a:effectLst/>
                <a:latin typeface="Cambria"/>
                <a:ea typeface="MS Mincho"/>
                <a:cs typeface="Times New Roman"/>
              </a:rPr>
              <a:t>).</a:t>
            </a:r>
            <a:endParaRPr lang="en-US">
              <a:latin typeface="Calisto MT"/>
              <a:ea typeface="MS Mincho"/>
              <a:cs typeface="Times New Roman"/>
            </a:endParaRPr>
          </a:p>
          <a:p>
            <a:r>
              <a:rPr lang="en-US">
                <a:latin typeface="Cambria"/>
                <a:ea typeface="MS Mincho"/>
                <a:cs typeface="Times New Roman"/>
              </a:rPr>
              <a:t>Provide</a:t>
            </a:r>
            <a:r>
              <a:rPr lang="en-US">
                <a:effectLst/>
                <a:latin typeface="Cambria"/>
                <a:ea typeface="MS Mincho"/>
                <a:cs typeface="Times New Roman"/>
              </a:rPr>
              <a:t> actionable recommendations to businesses based on examining patterns in customer feedback.</a:t>
            </a:r>
            <a:endParaRPr lang="en-US"/>
          </a:p>
          <a:p>
            <a:endParaRPr lang="en-US"/>
          </a:p>
        </p:txBody>
      </p:sp>
      <p:pic>
        <p:nvPicPr>
          <p:cNvPr id="5" name="Picture 4" descr="Hand holding fern">
            <a:extLst>
              <a:ext uri="{FF2B5EF4-FFF2-40B4-BE49-F238E27FC236}">
                <a16:creationId xmlns:a16="http://schemas.microsoft.com/office/drawing/2014/main" id="{75FF9391-E588-BF86-92FE-082AA376D82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836" r="22991" b="-2"/>
          <a:stretch/>
        </p:blipFill>
        <p:spPr>
          <a:xfrm>
            <a:off x="6420752" y="-1"/>
            <a:ext cx="577124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639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4B9A8-1AB8-5B31-1D65-2AF9BD56B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5195889" cy="13167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>
                <a:latin typeface="Cambria"/>
                <a:ea typeface="MS Mincho"/>
                <a:cs typeface="Times New Roman"/>
              </a:rPr>
              <a:t>Expected</a:t>
            </a:r>
            <a:r>
              <a:rPr lang="en-US" sz="3400">
                <a:effectLst/>
                <a:latin typeface="Cambria"/>
                <a:ea typeface="MS Mincho"/>
                <a:cs typeface="Times New Roman"/>
              </a:rPr>
              <a:t> Outcomes</a:t>
            </a:r>
            <a:r>
              <a:rPr lang="en-US" sz="34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/>
            </a:r>
            <a:br>
              <a:rPr lang="en-US" sz="34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endParaRPr lang="en-US" sz="34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B951FD-94F7-E138-3EC2-A66A551D91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9EA00-4C68-5EB2-39A6-94B5430CE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231136"/>
            <a:ext cx="5195889" cy="39319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Cambria"/>
                <a:ea typeface="MS Mincho"/>
                <a:cs typeface="Times New Roman"/>
              </a:rPr>
              <a:t>A</a:t>
            </a:r>
            <a:r>
              <a:rPr lang="en-US">
                <a:effectLst/>
                <a:latin typeface="Cambria"/>
                <a:ea typeface="MS Mincho"/>
                <a:cs typeface="Times New Roman"/>
              </a:rPr>
              <a:t> sentiment analysis model with high predictive accuracy and generalizability.</a:t>
            </a:r>
            <a:endParaRPr lang="en-US">
              <a:latin typeface="Calisto MT"/>
              <a:ea typeface="MS Mincho"/>
              <a:cs typeface="Times New Roman"/>
            </a:endParaRPr>
          </a:p>
          <a:p>
            <a:r>
              <a:rPr lang="en-US">
                <a:latin typeface="Cambria"/>
                <a:ea typeface="MS Mincho"/>
                <a:cs typeface="Times New Roman"/>
              </a:rPr>
              <a:t>Insights</a:t>
            </a:r>
            <a:r>
              <a:rPr lang="en-US">
                <a:effectLst/>
                <a:latin typeface="Cambria"/>
                <a:ea typeface="MS Mincho"/>
                <a:cs typeface="Times New Roman"/>
              </a:rPr>
              <a:t> into customer sentiment trends that can inform business </a:t>
            </a:r>
            <a:r>
              <a:rPr lang="en-US">
                <a:latin typeface="Cambria"/>
                <a:ea typeface="MS Mincho"/>
                <a:cs typeface="Times New Roman"/>
              </a:rPr>
              <a:t>decisions.</a:t>
            </a:r>
            <a:endParaRPr lang="en-US">
              <a:latin typeface="Calisto MT"/>
              <a:ea typeface="MS Mincho"/>
              <a:cs typeface="Times New Roman"/>
            </a:endParaRPr>
          </a:p>
          <a:p>
            <a:r>
              <a:rPr lang="en-US">
                <a:latin typeface="Cambria"/>
                <a:ea typeface="MS Mincho"/>
                <a:cs typeface="Times New Roman"/>
              </a:rPr>
              <a:t>Recommendations</a:t>
            </a:r>
            <a:r>
              <a:rPr lang="en-US">
                <a:effectLst/>
                <a:latin typeface="Cambria"/>
                <a:ea typeface="MS Mincho"/>
                <a:cs typeface="Times New Roman"/>
              </a:rPr>
              <a:t> for deploying the models based on performance.</a:t>
            </a:r>
            <a:endParaRPr lang="en-US"/>
          </a:p>
          <a:p>
            <a:endParaRPr lang="en-US"/>
          </a:p>
        </p:txBody>
      </p:sp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58C9C9EB-7AB0-2D5C-E17C-B8ED3F3009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403" r="13481"/>
          <a:stretch/>
        </p:blipFill>
        <p:spPr>
          <a:xfrm>
            <a:off x="6420752" y="-1"/>
            <a:ext cx="577124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01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A86CE8-756A-5928-D1FB-4BED60185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5195889" cy="1316736"/>
          </a:xfrm>
        </p:spPr>
        <p:txBody>
          <a:bodyPr>
            <a:normAutofit/>
          </a:bodyPr>
          <a:lstStyle/>
          <a:p>
            <a:r>
              <a:rPr lang="en-US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Limitations</a:t>
            </a:r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B951FD-94F7-E138-3EC2-A66A551D91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3638F-9165-649E-BA9B-F388232C3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231136"/>
            <a:ext cx="5195889" cy="393192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1700">
                <a:latin typeface="Cambria"/>
                <a:ea typeface="MS Mincho"/>
                <a:cs typeface="Times New Roman"/>
              </a:rPr>
              <a:t>Sentiment</a:t>
            </a:r>
            <a:r>
              <a:rPr lang="en-US" sz="1700">
                <a:effectLst/>
                <a:latin typeface="Cambria"/>
                <a:ea typeface="MS Mincho"/>
                <a:cs typeface="Times New Roman"/>
              </a:rPr>
              <a:t> Classification: Automatically classifying reviews as "positive", "negative" or "neutral" from text content and matching ratings.</a:t>
            </a:r>
            <a:endParaRPr lang="en-US" sz="1700">
              <a:latin typeface="Calisto MT"/>
              <a:ea typeface="MS Mincho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lang="en-US" sz="1700">
                <a:latin typeface="Cambria"/>
                <a:ea typeface="MS Mincho"/>
                <a:cs typeface="Times New Roman"/>
              </a:rPr>
              <a:t>Class</a:t>
            </a:r>
            <a:r>
              <a:rPr lang="en-US" sz="1700">
                <a:effectLst/>
                <a:latin typeface="Cambria"/>
                <a:ea typeface="MS Mincho"/>
                <a:cs typeface="Times New Roman"/>
              </a:rPr>
              <a:t> Imbalance: The dataset exhibits a skewed distribution of ratings, with a majority of positive reviews (70% of ratings are 4-5 stars), which may lead to better model performance on positive reviews.</a:t>
            </a:r>
            <a:endParaRPr lang="en-US" sz="1700">
              <a:latin typeface="Calisto MT"/>
              <a:ea typeface="MS Mincho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lang="en-US" sz="1700">
                <a:effectLst/>
                <a:latin typeface="Cambria"/>
                <a:ea typeface="MS Mincho"/>
                <a:cs typeface="Times New Roman"/>
              </a:rPr>
              <a:t>High Dimensionality: Text data is inherently high-dimensional, and preprocessing and feature engineering must be effective processes transforming it into a state suitable for machine learning models.</a:t>
            </a:r>
            <a:r>
              <a:rPr lang="en-US" sz="17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/>
            </a:r>
            <a:br>
              <a:rPr lang="en-US" sz="17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endParaRPr lang="en-US" sz="1700"/>
          </a:p>
        </p:txBody>
      </p:sp>
      <p:pic>
        <p:nvPicPr>
          <p:cNvPr id="5" name="Picture 4" descr="One glowing star standing among other dim stars on green pastel color background">
            <a:extLst>
              <a:ext uri="{FF2B5EF4-FFF2-40B4-BE49-F238E27FC236}">
                <a16:creationId xmlns:a16="http://schemas.microsoft.com/office/drawing/2014/main" id="{16BF81F2-1E9A-6492-F578-0C24609C8DC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463" r="16422"/>
          <a:stretch/>
        </p:blipFill>
        <p:spPr>
          <a:xfrm>
            <a:off x="6420752" y="-1"/>
            <a:ext cx="577124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395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34BF66-5EDE-D10D-0282-36A4F9AD9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4749" y="909638"/>
            <a:ext cx="5201121" cy="1318062"/>
          </a:xfrm>
        </p:spPr>
        <p:txBody>
          <a:bodyPr>
            <a:normAutofit/>
          </a:bodyPr>
          <a:lstStyle/>
          <a:p>
            <a:r>
              <a:rPr lang="en-US"/>
              <a:t>DATA UNDERSTANDING</a:t>
            </a:r>
          </a:p>
        </p:txBody>
      </p:sp>
      <p:pic>
        <p:nvPicPr>
          <p:cNvPr id="5" name="Picture 4" descr="Person pointing on a map">
            <a:extLst>
              <a:ext uri="{FF2B5EF4-FFF2-40B4-BE49-F238E27FC236}">
                <a16:creationId xmlns:a16="http://schemas.microsoft.com/office/drawing/2014/main" id="{5A9507B1-D662-2FC6-0B3C-9158C21A3C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519" r="28130" b="-1"/>
          <a:stretch/>
        </p:blipFill>
        <p:spPr>
          <a:xfrm>
            <a:off x="20" y="10"/>
            <a:ext cx="5686740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22739" y="722376"/>
            <a:ext cx="16002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BC9D7-DA56-8E74-1D06-CD5EC2B1E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0838" y="2236843"/>
            <a:ext cx="5201121" cy="39319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>
              <a:spcAft>
                <a:spcPts val="1000"/>
              </a:spcAft>
            </a:pPr>
            <a:r>
              <a:rPr lang="en-US" sz="1700" dirty="0">
                <a:latin typeface="Cambria"/>
                <a:ea typeface="MS Mincho"/>
                <a:cs typeface="Times New Roman"/>
              </a:rPr>
              <a:t>The data set was sourced from </a:t>
            </a:r>
            <a:r>
              <a:rPr lang="en-US" sz="1700" dirty="0" err="1">
                <a:latin typeface="Cambria"/>
                <a:ea typeface="MS Mincho"/>
                <a:cs typeface="Times New Roman"/>
              </a:rPr>
              <a:t>kaggle</a:t>
            </a:r>
            <a:r>
              <a:rPr lang="en-US" sz="1700" dirty="0">
                <a:latin typeface="Cambria"/>
                <a:ea typeface="MS Mincho"/>
                <a:cs typeface="Times New Roman"/>
              </a:rPr>
              <a:t> </a:t>
            </a:r>
            <a:r>
              <a:rPr lang="en-US" sz="1700" dirty="0">
                <a:latin typeface="Cambria"/>
                <a:ea typeface="MS Mincho"/>
                <a:cs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</a:t>
            </a:r>
            <a:r>
              <a:rPr lang="en-US" sz="1700" dirty="0">
                <a:effectLst/>
                <a:latin typeface="Cambria"/>
                <a:ea typeface="MS Mincho"/>
                <a:cs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://www.kaggle.com/datasets/snap/amazon-fine-food-reviews?resource=</a:t>
            </a:r>
            <a:r>
              <a:rPr lang="en-US" sz="1700" dirty="0">
                <a:latin typeface="Cambria"/>
                <a:ea typeface="MS Mincho"/>
                <a:cs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download</a:t>
            </a:r>
            <a:endParaRPr lang="en-US" sz="1700" dirty="0">
              <a:latin typeface="Cambria"/>
              <a:ea typeface="MS Mincho"/>
              <a:cs typeface="Times New Roman"/>
            </a:endParaRPr>
          </a:p>
          <a:p>
            <a:pPr marL="0">
              <a:spcAft>
                <a:spcPts val="1000"/>
              </a:spcAft>
            </a:pPr>
            <a:r>
              <a:rPr lang="en-US" sz="1700" dirty="0">
                <a:latin typeface="Cambria"/>
                <a:ea typeface="MS Mincho"/>
                <a:cs typeface="Helvetica"/>
              </a:rPr>
              <a:t>Given the large size of the Amazon Food Reviews dataset, which contains over 500,000 entries, the group performed random sampling using excel(we generated random numbers in a new column and sorted them which sorted the whole data and picked the first 7,658 cells) to select a subset of 7,658 reviews for analysis in order to make the data more manageable and efficient to work with.</a:t>
            </a:r>
            <a:endParaRPr lang="en-US" sz="1700" dirty="0">
              <a:latin typeface="Cambria"/>
              <a:ea typeface="MS Mincho"/>
            </a:endParaRP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 marL="0">
              <a:spcAft>
                <a:spcPts val="1000"/>
              </a:spcAft>
              <a:buNone/>
            </a:pPr>
            <a:endParaRPr lang="en-US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557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scores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4306" y="2221992"/>
            <a:ext cx="5021497" cy="37401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23731" y="1866122"/>
            <a:ext cx="52811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From the slide, we can tell that the food has received mostly good reviews (4stars and above), which would mean that the service is more than meeting expectations. </a:t>
            </a:r>
          </a:p>
          <a:p>
            <a:r>
              <a:rPr lang="en-US" dirty="0" smtClean="0"/>
              <a:t>However, due to different tastes and preferences, and lapses in service delivery, we have few poor ratings.</a:t>
            </a:r>
          </a:p>
          <a:p>
            <a:endParaRPr lang="en-US" dirty="0"/>
          </a:p>
          <a:p>
            <a:r>
              <a:rPr lang="en-US" dirty="0" smtClean="0"/>
              <a:t>The models we are working with will lump the ratings into sentiments as follows;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Positive – 4,5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Neutral – 3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Negative – 1,2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522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sentiments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0636" y="2221992"/>
            <a:ext cx="4655136" cy="3739896"/>
          </a:xfrm>
        </p:spPr>
        <p:txBody>
          <a:bodyPr/>
          <a:lstStyle/>
          <a:p>
            <a:r>
              <a:rPr lang="en-US" dirty="0" smtClean="0"/>
              <a:t>As mention previously, we can now see the distribution of sentiments is more on the positive side. We can confidently say more than 70% of customers received the food well and truly enjoyed it and the service thereof.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1735493"/>
            <a:ext cx="6324599" cy="446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415450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2568</TotalTime>
  <Words>842</Words>
  <Application>Microsoft Office PowerPoint</Application>
  <PresentationFormat>Widescreen</PresentationFormat>
  <Paragraphs>68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Calisto MT</vt:lpstr>
      <vt:lpstr>Cambria</vt:lpstr>
      <vt:lpstr>Helvetica</vt:lpstr>
      <vt:lpstr>MS Mincho</vt:lpstr>
      <vt:lpstr>Times New Roman</vt:lpstr>
      <vt:lpstr>Univers Condensed</vt:lpstr>
      <vt:lpstr>ChronicleVTI</vt:lpstr>
      <vt:lpstr>Sentiment Analysis of Amazon Fine Food Reviews </vt:lpstr>
      <vt:lpstr> Business Understanding </vt:lpstr>
      <vt:lpstr>Business Impact </vt:lpstr>
      <vt:lpstr> Objectives</vt:lpstr>
      <vt:lpstr>Expected Outcomes </vt:lpstr>
      <vt:lpstr> Limitations</vt:lpstr>
      <vt:lpstr>DATA UNDERSTANDING</vt:lpstr>
      <vt:lpstr>Distribution of scores</vt:lpstr>
      <vt:lpstr>Distribution of sentiments</vt:lpstr>
      <vt:lpstr>Model Evaluation</vt:lpstr>
      <vt:lpstr>Words that  guided model performance</vt:lpstr>
      <vt:lpstr>Words that  guided model performance</vt:lpstr>
      <vt:lpstr> conclusion</vt:lpstr>
      <vt:lpstr>Model Performance</vt:lpstr>
      <vt:lpstr>Class Imbalance</vt:lpstr>
      <vt:lpstr>Feature Importance</vt:lpstr>
      <vt:lpstr>Computational Constraints</vt:lpstr>
      <vt:lpstr>Recommendations</vt:lpstr>
      <vt:lpstr>Model Deployment</vt:lpstr>
      <vt:lpstr>Regular Monitoring</vt:lpstr>
      <vt:lpstr>Future Work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of Amazon Fine Food Reviews </dc:title>
  <dc:creator>Anguista Kupeka</dc:creator>
  <cp:lastModifiedBy>Daniel Katete Ogando</cp:lastModifiedBy>
  <cp:revision>10</cp:revision>
  <dcterms:created xsi:type="dcterms:W3CDTF">2025-04-20T11:41:19Z</dcterms:created>
  <dcterms:modified xsi:type="dcterms:W3CDTF">2025-04-22T12:07:12Z</dcterms:modified>
</cp:coreProperties>
</file>