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5"/>
  </p:notesMasterIdLst>
  <p:handoutMasterIdLst>
    <p:handoutMasterId r:id="rId26"/>
  </p:handoutMasterIdLst>
  <p:sldIdLst>
    <p:sldId id="256" r:id="rId5"/>
    <p:sldId id="257" r:id="rId6"/>
    <p:sldId id="282" r:id="rId7"/>
    <p:sldId id="284" r:id="rId8"/>
    <p:sldId id="258" r:id="rId9"/>
    <p:sldId id="299" r:id="rId10"/>
    <p:sldId id="288" r:id="rId11"/>
    <p:sldId id="285" r:id="rId12"/>
    <p:sldId id="286" r:id="rId13"/>
    <p:sldId id="289" r:id="rId14"/>
    <p:sldId id="287" r:id="rId15"/>
    <p:sldId id="291" r:id="rId16"/>
    <p:sldId id="292" r:id="rId17"/>
    <p:sldId id="293" r:id="rId18"/>
    <p:sldId id="295" r:id="rId19"/>
    <p:sldId id="297" r:id="rId20"/>
    <p:sldId id="298" r:id="rId21"/>
    <p:sldId id="290" r:id="rId22"/>
    <p:sldId id="296" r:id="rId23"/>
    <p:sldId id="27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2" autoAdjust="0"/>
    <p:restoredTop sz="90655" autoAdjust="0"/>
  </p:normalViewPr>
  <p:slideViewPr>
    <p:cSldViewPr snapToGrid="0">
      <p:cViewPr varScale="1">
        <p:scale>
          <a:sx n="87" d="100"/>
          <a:sy n="87" d="100"/>
        </p:scale>
        <p:origin x="192" y="52"/>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9/19/2024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9/19/2024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1216897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3348086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2959520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2669714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804442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32308329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16</a:t>
            </a:fld>
            <a:endParaRPr lang="en-US" dirty="0"/>
          </a:p>
        </p:txBody>
      </p:sp>
    </p:spTree>
    <p:extLst>
      <p:ext uri="{BB962C8B-B14F-4D97-AF65-F5344CB8AC3E}">
        <p14:creationId xmlns:p14="http://schemas.microsoft.com/office/powerpoint/2010/main" val="2334579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19255667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4288940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19</a:t>
            </a:fld>
            <a:endParaRPr lang="en-US" dirty="0"/>
          </a:p>
        </p:txBody>
      </p:sp>
    </p:spTree>
    <p:extLst>
      <p:ext uri="{BB962C8B-B14F-4D97-AF65-F5344CB8AC3E}">
        <p14:creationId xmlns:p14="http://schemas.microsoft.com/office/powerpoint/2010/main" val="2889702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20</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575465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3910749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3643855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591375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11329433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41918" y="3329790"/>
            <a:ext cx="4941771" cy="3200400"/>
          </a:xfrm>
        </p:spPr>
        <p:txBody>
          <a:bodyPr anchor="ctr"/>
          <a:lstStyle/>
          <a:p>
            <a:r>
              <a:rPr lang="en-US" dirty="0"/>
              <a:t>Sessions 8&amp;9 TASKS</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35">
            <a:extLst>
              <a:ext uri="{FF2B5EF4-FFF2-40B4-BE49-F238E27FC236}">
                <a16:creationId xmlns:a16="http://schemas.microsoft.com/office/drawing/2014/main" id="{E71298F0-74F1-FECA-0F02-495F9A2EBA7B}"/>
              </a:ext>
            </a:extLst>
          </p:cNvPr>
          <p:cNvSpPr>
            <a:spLocks noGrp="1"/>
          </p:cNvSpPr>
          <p:nvPr>
            <p:ph sz="half" idx="15"/>
          </p:nvPr>
        </p:nvSpPr>
        <p:spPr>
          <a:xfrm>
            <a:off x="321869" y="885141"/>
            <a:ext cx="11206886" cy="4915813"/>
          </a:xfrm>
        </p:spPr>
        <p:txBody>
          <a:bodyPr>
            <a:normAutofit/>
          </a:bodyPr>
          <a:lstStyle/>
          <a:p>
            <a:pPr marL="0" indent="0" algn="l">
              <a:buNone/>
            </a:pPr>
            <a:r>
              <a:rPr lang="en-US" sz="2400" b="1" i="0" dirty="0">
                <a:solidFill>
                  <a:srgbClr val="000000"/>
                </a:solidFill>
                <a:effectLst/>
                <a:latin typeface="Lato" panose="020F0502020204030203" pitchFamily="34" charset="0"/>
              </a:rPr>
              <a:t>Continuous Distribution Types</a:t>
            </a:r>
          </a:p>
          <a:p>
            <a:pPr algn="l">
              <a:buFont typeface="Arial" panose="020B0604020202020204" pitchFamily="34" charset="0"/>
              <a:buChar char="•"/>
            </a:pPr>
            <a:r>
              <a:rPr lang="en-US" sz="2000" b="0" i="0" dirty="0">
                <a:solidFill>
                  <a:srgbClr val="000000"/>
                </a:solidFill>
                <a:effectLst/>
                <a:latin typeface="Lato" panose="020F0502020204030203" pitchFamily="34" charset="0"/>
              </a:rPr>
              <a:t> </a:t>
            </a:r>
            <a:r>
              <a:rPr lang="en-US" sz="2000" b="1" i="0" dirty="0">
                <a:solidFill>
                  <a:srgbClr val="000000"/>
                </a:solidFill>
                <a:effectLst/>
                <a:latin typeface="Lato" panose="020F0502020204030203" pitchFamily="34" charset="0"/>
              </a:rPr>
              <a:t>Normal Distribution.</a:t>
            </a:r>
            <a:endParaRPr lang="en-US" sz="2000" b="0" i="0" dirty="0">
              <a:solidFill>
                <a:srgbClr val="000000"/>
              </a:solidFill>
              <a:effectLst/>
              <a:latin typeface="Lato" panose="020F0502020204030203" pitchFamily="34" charset="0"/>
            </a:endParaRPr>
          </a:p>
          <a:p>
            <a:pPr marL="571500" indent="-571500" algn="l">
              <a:buFont typeface="Arial" panose="020B0604020202020204" pitchFamily="34" charset="0"/>
              <a:buChar char="•"/>
            </a:pPr>
            <a:r>
              <a:rPr lang="en-US" sz="2000" b="1" i="0" dirty="0">
                <a:solidFill>
                  <a:srgbClr val="000000"/>
                </a:solidFill>
                <a:effectLst/>
                <a:latin typeface="Lato" panose="020F0502020204030203" pitchFamily="34" charset="0"/>
              </a:rPr>
              <a:t>Lognormal distributions :</a:t>
            </a:r>
            <a:r>
              <a:rPr lang="en-US" sz="2000" i="0" dirty="0">
                <a:solidFill>
                  <a:srgbClr val="000000"/>
                </a:solidFill>
                <a:effectLst/>
                <a:latin typeface="Lato" panose="020F0502020204030203" pitchFamily="34" charset="0"/>
              </a:rPr>
              <a:t> these </a:t>
            </a:r>
            <a:r>
              <a:rPr lang="en-US" sz="2000" b="0" i="0" dirty="0">
                <a:solidFill>
                  <a:srgbClr val="000000"/>
                </a:solidFill>
                <a:effectLst/>
                <a:latin typeface="Lato" panose="020F0502020204030203" pitchFamily="34" charset="0"/>
              </a:rPr>
              <a:t>measure data points in a curve shaped like a sigmoid function – a curved line beginning at zero and then increasing sharply to a peak and slowly decreasing. </a:t>
            </a:r>
          </a:p>
          <a:p>
            <a:pPr marL="571500" indent="-571500" algn="l">
              <a:buFont typeface="Arial" panose="020B0604020202020204" pitchFamily="34" charset="0"/>
              <a:buChar char="•"/>
            </a:pPr>
            <a:r>
              <a:rPr lang="en-US" sz="2000" b="1" i="0" dirty="0">
                <a:solidFill>
                  <a:srgbClr val="000000"/>
                </a:solidFill>
                <a:effectLst/>
                <a:latin typeface="Lato" panose="020F0502020204030203" pitchFamily="34" charset="0"/>
              </a:rPr>
              <a:t>Chi-Square Distributions : </a:t>
            </a:r>
            <a:r>
              <a:rPr lang="en-US" sz="2000" b="0" i="0" dirty="0">
                <a:solidFill>
                  <a:srgbClr val="000000"/>
                </a:solidFill>
                <a:effectLst/>
                <a:latin typeface="Lato" panose="020F0502020204030203" pitchFamily="34" charset="0"/>
              </a:rPr>
              <a:t>measure the difference between observed data and expected results. This data distribution can be used to identify significant differences between two data sets and help us understand which factors may be influencing our results.</a:t>
            </a:r>
          </a:p>
          <a:p>
            <a:pPr marL="571500" indent="-571500" algn="l">
              <a:buFont typeface="Arial" panose="020B0604020202020204" pitchFamily="34" charset="0"/>
              <a:buChar char="•"/>
            </a:pPr>
            <a:r>
              <a:rPr lang="en-US" sz="2000" b="1" i="0" dirty="0">
                <a:effectLst/>
                <a:latin typeface="Lato" panose="020F0502020204030203" pitchFamily="34" charset="0"/>
              </a:rPr>
              <a:t>Exponential Distribution :</a:t>
            </a:r>
          </a:p>
          <a:p>
            <a:pPr marL="0" indent="0" algn="l">
              <a:buNone/>
            </a:pPr>
            <a:r>
              <a:rPr lang="en-US" sz="2000" b="0" i="0" dirty="0">
                <a:solidFill>
                  <a:srgbClr val="000000"/>
                </a:solidFill>
                <a:effectLst/>
                <a:latin typeface="Lato" panose="020F0502020204030203" pitchFamily="34" charset="0"/>
              </a:rPr>
              <a:t>measure data points with an exponential curve – a curve beginning at zero and gradually increasing in value. This data distribution is often used when data points are expected to increase over time, such as population data or customer data in a given market.</a:t>
            </a:r>
          </a:p>
          <a:p>
            <a:pPr marL="0" indent="0" algn="l">
              <a:buNone/>
            </a:pPr>
            <a:endParaRPr lang="en-US" sz="2000" b="0" i="0" dirty="0">
              <a:solidFill>
                <a:srgbClr val="000000"/>
              </a:solidFill>
              <a:effectLst/>
              <a:latin typeface="Lato" panose="020F0502020204030203" pitchFamily="34" charset="0"/>
            </a:endParaRP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297990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252985" y="219455"/>
            <a:ext cx="8605724" cy="1215833"/>
          </a:xfrm>
        </p:spPr>
        <p:txBody>
          <a:bodyPr anchor="b">
            <a:normAutofit fontScale="90000"/>
          </a:bodyPr>
          <a:lstStyle/>
          <a:p>
            <a:r>
              <a:rPr lang="en-US" sz="2800" dirty="0"/>
              <a:t>How to convert non-normal distribution</a:t>
            </a:r>
            <a:br>
              <a:rPr lang="en-US" sz="2800" dirty="0"/>
            </a:br>
            <a:r>
              <a:rPr lang="en-US" sz="2800" dirty="0"/>
              <a:t> into  a normal distribution?</a:t>
            </a:r>
            <a:br>
              <a:rPr lang="en-US" sz="2800" dirty="0"/>
            </a:br>
            <a:endParaRPr lang="en-US" dirty="0"/>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52985" y="1594714"/>
            <a:ext cx="11275770" cy="4945075"/>
          </a:xfrm>
        </p:spPr>
        <p:txBody>
          <a:bodyPr>
            <a:noAutofit/>
          </a:bodyPr>
          <a:lstStyle/>
          <a:p>
            <a:r>
              <a:rPr lang="en-US" sz="2000" dirty="0"/>
              <a:t>If your data is not normally distributed and you want to transform it to approximate a normal distribution, you can use several techniques. Here are common methods:</a:t>
            </a:r>
          </a:p>
          <a:p>
            <a:pPr>
              <a:buFont typeface="+mj-lt"/>
              <a:buAutoNum type="arabicPeriod"/>
            </a:pPr>
            <a:r>
              <a:rPr lang="en-US" sz="2000" b="1" dirty="0"/>
              <a:t>Data Transformation</a:t>
            </a:r>
            <a:r>
              <a:rPr lang="en-US" sz="2000" dirty="0"/>
              <a:t>:</a:t>
            </a:r>
          </a:p>
          <a:p>
            <a:pPr marL="742950" lvl="1" indent="-285750">
              <a:buFont typeface="+mj-lt"/>
              <a:buAutoNum type="arabicPeriod"/>
            </a:pPr>
            <a:r>
              <a:rPr lang="en-US" sz="2000" b="1" dirty="0"/>
              <a:t>Log Transformation</a:t>
            </a:r>
            <a:r>
              <a:rPr lang="en-US" sz="2000" dirty="0"/>
              <a:t>: Useful for data with a skewed distribution (e.g., exponential or multiplicative processes). Apply the natural logarithm (log) to the data. </a:t>
            </a:r>
          </a:p>
          <a:p>
            <a:pPr marL="742950" lvl="1" indent="-285750">
              <a:buFont typeface="+mj-lt"/>
              <a:buAutoNum type="arabicPeriod"/>
            </a:pPr>
            <a:r>
              <a:rPr lang="en-US" sz="2000" b="1" dirty="0"/>
              <a:t>Square Root Transformation</a:t>
            </a:r>
            <a:r>
              <a:rPr lang="en-US" sz="2000" dirty="0"/>
              <a:t>: Helps with count data and stabilizes variance</a:t>
            </a:r>
          </a:p>
          <a:p>
            <a:pPr marL="742950" lvl="1" indent="-285750">
              <a:buFont typeface="+mj-lt"/>
              <a:buAutoNum type="arabicPeriod"/>
            </a:pPr>
            <a:r>
              <a:rPr lang="en-US" sz="2000" b="1" dirty="0"/>
              <a:t>Box-Cox Transformation</a:t>
            </a:r>
            <a:r>
              <a:rPr lang="en-US" sz="2000" dirty="0"/>
              <a:t>: A family of transformations that includes log and power transformations. </a:t>
            </a:r>
          </a:p>
          <a:p>
            <a:pPr marL="457200" indent="-457200">
              <a:buFont typeface="+mj-lt"/>
              <a:buAutoNum type="arabicPeriod"/>
            </a:pPr>
            <a:r>
              <a:rPr lang="en-US" sz="2000" b="1" dirty="0"/>
              <a:t>Standardization</a:t>
            </a:r>
            <a:r>
              <a:rPr lang="en-US" sz="2000" dirty="0"/>
              <a:t>:</a:t>
            </a:r>
          </a:p>
          <a:p>
            <a:pPr marL="0" indent="0">
              <a:buNone/>
            </a:pPr>
            <a:r>
              <a:rPr lang="en-US" sz="2000" b="1" dirty="0"/>
              <a:t>Z-score Transformation</a:t>
            </a:r>
            <a:r>
              <a:rPr lang="en-US" sz="2000" dirty="0"/>
              <a:t>: Converts data to a standard normal distribution with a mean of 0 and a standard deviation of 1.</a:t>
            </a:r>
          </a:p>
          <a:p>
            <a:pPr marL="457200" lvl="1" indent="0">
              <a:buNone/>
            </a:pPr>
            <a:endParaRPr lang="en-US" sz="2000"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1919401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
        <p:nvSpPr>
          <p:cNvPr id="4" name="Rectangle 1">
            <a:extLst>
              <a:ext uri="{FF2B5EF4-FFF2-40B4-BE49-F238E27FC236}">
                <a16:creationId xmlns:a16="http://schemas.microsoft.com/office/drawing/2014/main" id="{0265FA38-7C74-D7BC-8336-0CA40224F7F6}"/>
              </a:ext>
            </a:extLst>
          </p:cNvPr>
          <p:cNvSpPr>
            <a:spLocks noGrp="1" noChangeArrowheads="1"/>
          </p:cNvSpPr>
          <p:nvPr>
            <p:ph sz="half" idx="2"/>
          </p:nvPr>
        </p:nvSpPr>
        <p:spPr bwMode="auto">
          <a:xfrm>
            <a:off x="354825" y="1735297"/>
            <a:ext cx="10793539"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3. </a:t>
            </a:r>
            <a:r>
              <a:rPr kumimoji="0" lang="en-US" altLang="en-US" sz="2000" b="1" i="0" u="none" strike="noStrike" cap="none" normalizeH="0" baseline="0" dirty="0">
                <a:ln>
                  <a:noFill/>
                </a:ln>
                <a:solidFill>
                  <a:schemeClr val="tx1"/>
                </a:solidFill>
                <a:effectLst/>
                <a:latin typeface="Arial" panose="020B0604020202020204" pitchFamily="34" charset="0"/>
              </a:rPr>
              <a:t>Normalization</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Min-Max Scaling</a:t>
            </a:r>
            <a:r>
              <a:rPr kumimoji="0" lang="en-US" altLang="en-US" sz="2000" b="0" i="0" u="none" strike="noStrike" cap="none" normalizeH="0" baseline="0" dirty="0">
                <a:ln>
                  <a:noFill/>
                </a:ln>
                <a:solidFill>
                  <a:schemeClr val="tx1"/>
                </a:solidFill>
                <a:effectLst/>
                <a:latin typeface="Arial" panose="020B0604020202020204" pitchFamily="34" charset="0"/>
              </a:rPr>
              <a:t>: Rescales data to a fixed range, often [0, 1]. This can be a preliminary step before applying more complex transformations.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4. Quantile Transformation</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Quantile Mapping</a:t>
            </a:r>
            <a:r>
              <a:rPr kumimoji="0" lang="en-US" altLang="en-US" sz="2000" b="0" i="0" u="none" strike="noStrike" cap="none" normalizeH="0" baseline="0" dirty="0">
                <a:ln>
                  <a:noFill/>
                </a:ln>
                <a:solidFill>
                  <a:schemeClr val="tx1"/>
                </a:solidFill>
                <a:effectLst/>
                <a:latin typeface="Arial" panose="020B0604020202020204" pitchFamily="34" charset="0"/>
              </a:rPr>
              <a:t>: Transforms data into a normal distribution by matching quantiles of the data to quantiles of a normal distribution.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5. Histogram Equalization</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This technique adjusts the distribution of pixel intensities in images. For non-image data, similar methods can adjust data distribution to approximate normality.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7480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252985" y="219455"/>
            <a:ext cx="8605724" cy="1215833"/>
          </a:xfrm>
        </p:spPr>
        <p:txBody>
          <a:bodyPr anchor="b">
            <a:normAutofit/>
          </a:bodyPr>
          <a:lstStyle/>
          <a:p>
            <a:r>
              <a:rPr lang="en-US" dirty="0"/>
              <a:t>Types of testing</a:t>
            </a:r>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52985" y="1594714"/>
            <a:ext cx="11275770" cy="4945075"/>
          </a:xfrm>
        </p:spPr>
        <p:txBody>
          <a:bodyPr>
            <a:noAutofit/>
          </a:bodyPr>
          <a:lstStyle/>
          <a:p>
            <a:pPr marL="0" indent="0">
              <a:buNone/>
            </a:pPr>
            <a:r>
              <a:rPr lang="en-US" b="1" dirty="0"/>
              <a:t>1. </a:t>
            </a:r>
            <a:r>
              <a:rPr lang="en-US" sz="2000" b="1" dirty="0"/>
              <a:t>Descriptive Testing:</a:t>
            </a:r>
          </a:p>
          <a:p>
            <a:pPr marL="0" indent="0">
              <a:buNone/>
            </a:pPr>
            <a:r>
              <a:rPr lang="en-US" sz="2000" dirty="0"/>
              <a:t>Focuses on describing or summarizing the main characteristics of a dataset without drawing conclusions about the population or making predictions.</a:t>
            </a:r>
          </a:p>
          <a:p>
            <a:pPr marL="0" indent="0">
              <a:buNone/>
            </a:pPr>
            <a:r>
              <a:rPr lang="en-US" sz="2000" b="1" dirty="0"/>
              <a:t>Examples</a:t>
            </a:r>
            <a:r>
              <a:rPr lang="en-US" sz="2000" dirty="0"/>
              <a:t>: Mean, median, mode, standard deviation, and correlation analysis.</a:t>
            </a:r>
          </a:p>
          <a:p>
            <a:pPr marL="0" indent="0">
              <a:buNone/>
            </a:pPr>
            <a:r>
              <a:rPr lang="en-US" sz="2000" b="1" dirty="0"/>
              <a:t>2. Parametric Testing:</a:t>
            </a:r>
          </a:p>
          <a:p>
            <a:pPr marL="0" indent="0">
              <a:buNone/>
            </a:pPr>
            <a:r>
              <a:rPr lang="en-US" sz="2000" dirty="0"/>
              <a:t>Assumes that the data follows a certain distribution (usually normal distribution) and uses parameters like mean and standard deviation.</a:t>
            </a:r>
          </a:p>
          <a:p>
            <a:pPr marL="0" indent="0">
              <a:buNone/>
            </a:pPr>
            <a:r>
              <a:rPr lang="en-US" sz="2000" b="1" dirty="0"/>
              <a:t>Examples</a:t>
            </a:r>
            <a:r>
              <a:rPr lang="en-US" sz="2000" dirty="0"/>
              <a:t>:</a:t>
            </a:r>
          </a:p>
          <a:p>
            <a:pPr marL="457200" lvl="1" indent="0">
              <a:buNone/>
            </a:pPr>
            <a:r>
              <a:rPr lang="en-US" sz="2000" b="1" dirty="0"/>
              <a:t>t-Test</a:t>
            </a:r>
            <a:r>
              <a:rPr lang="en-US" sz="2000" dirty="0"/>
              <a:t>: Compares the means of two groups.</a:t>
            </a:r>
          </a:p>
          <a:p>
            <a:pPr marL="457200" lvl="1" indent="0">
              <a:buNone/>
            </a:pPr>
            <a:r>
              <a:rPr lang="en-US" sz="2000" b="1" dirty="0"/>
              <a:t>ANOVA (Analysis of Variance)</a:t>
            </a:r>
            <a:r>
              <a:rPr lang="en-US" sz="2000" dirty="0"/>
              <a:t>: Tests for differences between the means of multiple groups.</a:t>
            </a:r>
          </a:p>
          <a:p>
            <a:pPr marL="457200" lvl="1" indent="0">
              <a:buNone/>
            </a:pPr>
            <a:r>
              <a:rPr lang="en-US" sz="2000" b="1" dirty="0"/>
              <a:t>Z-Test</a:t>
            </a:r>
            <a:r>
              <a:rPr lang="en-US" sz="2000" dirty="0"/>
              <a:t>: Used when sample size is large (n &gt; 30) and the population variance is known.</a:t>
            </a:r>
          </a:p>
          <a:p>
            <a:pPr marL="457200" lvl="1" indent="0">
              <a:buNone/>
            </a:pPr>
            <a:endParaRPr lang="en-US" sz="2000"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222522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252985" y="219455"/>
            <a:ext cx="8605724" cy="1215833"/>
          </a:xfrm>
        </p:spPr>
        <p:txBody>
          <a:bodyPr anchor="b">
            <a:normAutofit/>
          </a:bodyPr>
          <a:lstStyle/>
          <a:p>
            <a:r>
              <a:rPr lang="en-US" dirty="0"/>
              <a:t>Types of testing</a:t>
            </a:r>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52985" y="1594714"/>
            <a:ext cx="11275770" cy="4945075"/>
          </a:xfrm>
        </p:spPr>
        <p:txBody>
          <a:bodyPr>
            <a:noAutofit/>
          </a:bodyPr>
          <a:lstStyle/>
          <a:p>
            <a:pPr marL="0" indent="0">
              <a:buNone/>
            </a:pPr>
            <a:r>
              <a:rPr lang="en-US" sz="2000" b="1" dirty="0"/>
              <a:t>3. Non-Parametric Testing:</a:t>
            </a:r>
          </a:p>
          <a:p>
            <a:pPr marL="0" indent="0">
              <a:buNone/>
            </a:pPr>
            <a:r>
              <a:rPr lang="en-US" sz="2000" dirty="0"/>
              <a:t>Does not assume that the data follows any specific distribution. Useful for ordinal data or when the assumptions of parametric tests are not met.</a:t>
            </a:r>
          </a:p>
          <a:p>
            <a:pPr marL="0" indent="0">
              <a:buNone/>
            </a:pPr>
            <a:r>
              <a:rPr lang="en-US" sz="2000" b="1" dirty="0"/>
              <a:t>Examples</a:t>
            </a:r>
            <a:r>
              <a:rPr lang="en-US" sz="2000" dirty="0"/>
              <a:t>:</a:t>
            </a:r>
          </a:p>
          <a:p>
            <a:pPr marL="742950" lvl="1" indent="-285750">
              <a:buFont typeface="Arial" panose="020B0604020202020204" pitchFamily="34" charset="0"/>
              <a:buChar char="•"/>
            </a:pPr>
            <a:r>
              <a:rPr lang="en-US" sz="2000" b="1" dirty="0"/>
              <a:t>Mann-Whitney U Test</a:t>
            </a:r>
            <a:r>
              <a:rPr lang="en-US" sz="2000" dirty="0"/>
              <a:t>: Compares differences between two independent groups.</a:t>
            </a:r>
          </a:p>
          <a:p>
            <a:pPr marL="742950" lvl="1" indent="-285750">
              <a:buFont typeface="Arial" panose="020B0604020202020204" pitchFamily="34" charset="0"/>
              <a:buChar char="•"/>
            </a:pPr>
            <a:r>
              <a:rPr lang="en-US" sz="2000" b="1" dirty="0"/>
              <a:t>Kruskal-Wallis Test</a:t>
            </a:r>
            <a:r>
              <a:rPr lang="en-US" sz="2000" dirty="0"/>
              <a:t>: Non-parametric version of ANOVA.</a:t>
            </a:r>
          </a:p>
          <a:p>
            <a:pPr marL="742950" lvl="1" indent="-285750">
              <a:buFont typeface="Arial" panose="020B0604020202020204" pitchFamily="34" charset="0"/>
              <a:buChar char="•"/>
            </a:pPr>
            <a:r>
              <a:rPr lang="en-US" sz="2000" b="1" dirty="0"/>
              <a:t>Wilcoxon Signed-Rank Test</a:t>
            </a:r>
            <a:r>
              <a:rPr lang="en-US" sz="2000" dirty="0"/>
              <a:t>: Compares two paired samples.</a:t>
            </a:r>
          </a:p>
          <a:p>
            <a:pPr marL="742950" lvl="1" indent="-285750">
              <a:buFont typeface="Arial" panose="020B0604020202020204" pitchFamily="34" charset="0"/>
              <a:buChar char="•"/>
            </a:pPr>
            <a:r>
              <a:rPr lang="en-US" sz="2000" b="1" dirty="0"/>
              <a:t>Chi-Square Test</a:t>
            </a:r>
            <a:r>
              <a:rPr lang="en-US" sz="2000" dirty="0"/>
              <a:t>: Tests the association between categorical variables.</a:t>
            </a:r>
          </a:p>
          <a:p>
            <a:pPr marL="0" indent="0">
              <a:buNone/>
            </a:pPr>
            <a:r>
              <a:rPr lang="en-US" sz="2000" b="1" dirty="0"/>
              <a:t>4. Exploratory Testing:</a:t>
            </a:r>
          </a:p>
          <a:p>
            <a:pPr>
              <a:buFont typeface="Arial" panose="020B0604020202020204" pitchFamily="34" charset="0"/>
              <a:buChar char="•"/>
            </a:pPr>
            <a:r>
              <a:rPr lang="en-US" sz="2000" dirty="0"/>
              <a:t>Investigates data without predefined hypotheses, aiming to find patterns, trends, or relationships.</a:t>
            </a:r>
          </a:p>
          <a:p>
            <a:pPr marL="0" indent="0">
              <a:buNone/>
            </a:pPr>
            <a:r>
              <a:rPr lang="en-US" sz="2000" b="1" dirty="0"/>
              <a:t>Examples</a:t>
            </a:r>
            <a:r>
              <a:rPr lang="en-US" sz="2000" dirty="0"/>
              <a:t>: Data mining, correlation analysis, and Principal Component Analysis (PCA).</a:t>
            </a:r>
          </a:p>
          <a:p>
            <a:pPr marL="0" indent="0">
              <a:buNone/>
            </a:pPr>
            <a:endParaRPr lang="en-US" sz="2000"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2919632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252985" y="219455"/>
            <a:ext cx="8605724" cy="1215833"/>
          </a:xfrm>
        </p:spPr>
        <p:txBody>
          <a:bodyPr anchor="b">
            <a:normAutofit/>
          </a:bodyPr>
          <a:lstStyle/>
          <a:p>
            <a:r>
              <a:rPr lang="en-US" dirty="0"/>
              <a:t>Types of testing</a:t>
            </a:r>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52985" y="1594714"/>
            <a:ext cx="11275770" cy="4945075"/>
          </a:xfrm>
        </p:spPr>
        <p:txBody>
          <a:bodyPr>
            <a:noAutofit/>
          </a:bodyPr>
          <a:lstStyle/>
          <a:p>
            <a:pPr marL="0" indent="0">
              <a:buNone/>
            </a:pPr>
            <a:r>
              <a:rPr lang="en-US" sz="2000" b="1" dirty="0"/>
              <a:t>5. Confirmatory Testing:</a:t>
            </a:r>
          </a:p>
          <a:p>
            <a:pPr marL="0" indent="0">
              <a:buNone/>
            </a:pPr>
            <a:r>
              <a:rPr lang="en-US" sz="2000" dirty="0"/>
              <a:t>Tests a predefined hypothesis or theory with statistical analysis to confirm or refute a claim.</a:t>
            </a:r>
          </a:p>
          <a:p>
            <a:pPr marL="0" indent="0">
              <a:buNone/>
            </a:pPr>
            <a:r>
              <a:rPr lang="en-US" sz="2000" b="1" dirty="0"/>
              <a:t>Example</a:t>
            </a:r>
            <a:r>
              <a:rPr lang="en-US" sz="2000" dirty="0"/>
              <a:t>: Hypothesis testing in scientific research.</a:t>
            </a:r>
          </a:p>
          <a:p>
            <a:pPr marL="0" indent="0">
              <a:buNone/>
            </a:pPr>
            <a:r>
              <a:rPr lang="en-US" sz="2000" b="1" dirty="0"/>
              <a:t>6. Regression Testing:</a:t>
            </a:r>
          </a:p>
          <a:p>
            <a:pPr marL="0" indent="0">
              <a:buNone/>
            </a:pPr>
            <a:r>
              <a:rPr lang="en-US" sz="2000" dirty="0"/>
              <a:t>Used to model relationships between variables and make predictions.</a:t>
            </a:r>
          </a:p>
          <a:p>
            <a:pPr marL="0" indent="0">
              <a:buNone/>
            </a:pPr>
            <a:r>
              <a:rPr lang="en-US" sz="2000" b="1" dirty="0"/>
              <a:t>Examples</a:t>
            </a:r>
            <a:r>
              <a:rPr lang="en-US" sz="2000" dirty="0"/>
              <a:t>:</a:t>
            </a:r>
          </a:p>
          <a:p>
            <a:pPr lvl="1"/>
            <a:r>
              <a:rPr lang="en-US" sz="2000" b="1" dirty="0"/>
              <a:t>Linear Regression</a:t>
            </a:r>
            <a:r>
              <a:rPr lang="en-US" sz="2000" dirty="0"/>
              <a:t>: Models the relationship between two variables (predictor and outcome).</a:t>
            </a:r>
          </a:p>
          <a:p>
            <a:pPr lvl="1"/>
            <a:r>
              <a:rPr lang="en-US" sz="2000" b="1" dirty="0"/>
              <a:t>Logistic Regression</a:t>
            </a:r>
            <a:r>
              <a:rPr lang="en-US" sz="2000" dirty="0"/>
              <a:t>: Used for binary classification problems.</a:t>
            </a:r>
          </a:p>
          <a:p>
            <a:pPr lvl="1"/>
            <a:r>
              <a:rPr lang="en-US" sz="2000" b="1" dirty="0"/>
              <a:t>Multiple Regression</a:t>
            </a:r>
            <a:r>
              <a:rPr lang="en-US" sz="2000" dirty="0"/>
              <a:t>: Involves more than one predictor variable.</a:t>
            </a:r>
          </a:p>
          <a:p>
            <a:pPr marL="457200" lvl="1" indent="0">
              <a:buNone/>
            </a:pPr>
            <a:endParaRPr lang="en-US" sz="2000"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3211531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35">
            <a:extLst>
              <a:ext uri="{FF2B5EF4-FFF2-40B4-BE49-F238E27FC236}">
                <a16:creationId xmlns:a16="http://schemas.microsoft.com/office/drawing/2014/main" id="{E71298F0-74F1-FECA-0F02-495F9A2EBA7B}"/>
              </a:ext>
            </a:extLst>
          </p:cNvPr>
          <p:cNvSpPr>
            <a:spLocks noGrp="1"/>
          </p:cNvSpPr>
          <p:nvPr>
            <p:ph sz="half" idx="15"/>
          </p:nvPr>
        </p:nvSpPr>
        <p:spPr>
          <a:xfrm>
            <a:off x="373076" y="272771"/>
            <a:ext cx="11206886" cy="6019849"/>
          </a:xfrm>
        </p:spPr>
        <p:txBody>
          <a:bodyPr>
            <a:normAutofit/>
          </a:bodyPr>
          <a:lstStyle/>
          <a:p>
            <a:pPr marL="0" indent="0" algn="l">
              <a:buNone/>
            </a:pPr>
            <a:r>
              <a:rPr lang="en-US" sz="2200" b="1" i="0" dirty="0">
                <a:solidFill>
                  <a:srgbClr val="000000"/>
                </a:solidFill>
                <a:effectLst/>
                <a:latin typeface="Lato" panose="020F0502020204030203" pitchFamily="34" charset="0"/>
              </a:rPr>
              <a:t>TYPES OF MEAN :</a:t>
            </a:r>
          </a:p>
          <a:p>
            <a:pPr marL="0" indent="0" algn="l">
              <a:buNone/>
            </a:pPr>
            <a:endParaRPr lang="en-US" sz="2200" b="1" dirty="0">
              <a:solidFill>
                <a:srgbClr val="000000"/>
              </a:solidFill>
              <a:latin typeface="Lato" panose="020F0502020204030203" pitchFamily="34" charset="0"/>
            </a:endParaRPr>
          </a:p>
          <a:p>
            <a:r>
              <a:rPr lang="en-US" sz="2000" b="1" dirty="0"/>
              <a:t>Arithmetic Mean (Simple Average)</a:t>
            </a:r>
          </a:p>
          <a:p>
            <a:pPr>
              <a:buFont typeface="Arial" panose="020B0604020202020204" pitchFamily="34" charset="0"/>
              <a:buChar char="•"/>
            </a:pPr>
            <a:r>
              <a:rPr lang="en-US" sz="2000" dirty="0"/>
              <a:t>The arithmetic mean is the most commonly used type of mean. It is calculated by adding all the values in a dataset and then dividing by the number of values.</a:t>
            </a:r>
          </a:p>
          <a:p>
            <a:pPr marL="0" indent="0">
              <a:buNone/>
            </a:pPr>
            <a:endParaRPr lang="en-US" sz="2000" dirty="0"/>
          </a:p>
          <a:p>
            <a:pPr marL="0" indent="0">
              <a:buNone/>
            </a:pPr>
            <a:r>
              <a:rPr lang="en-US" sz="2000" b="1" dirty="0"/>
              <a:t>2. Geometric Mean</a:t>
            </a:r>
          </a:p>
          <a:p>
            <a:pPr>
              <a:buFont typeface="Arial" panose="020B0604020202020204" pitchFamily="34" charset="0"/>
              <a:buChar char="•"/>
            </a:pPr>
            <a:r>
              <a:rPr lang="en-US" sz="2000" dirty="0"/>
              <a:t>The geometric mean is used to find the central tendency of a set of numbers by multiplying all the values together and then taking the </a:t>
            </a:r>
            <a:r>
              <a:rPr lang="en-US" sz="2000" dirty="0" err="1"/>
              <a:t>nnn-th</a:t>
            </a:r>
            <a:r>
              <a:rPr lang="en-US" sz="2000" dirty="0"/>
              <a:t> root. It is useful when dealing with percentages, growth rates, or ratios.</a:t>
            </a:r>
          </a:p>
          <a:p>
            <a:pPr>
              <a:buFont typeface="Arial" panose="020B0604020202020204" pitchFamily="34" charset="0"/>
              <a:buChar char="•"/>
            </a:pPr>
            <a:endParaRPr lang="en-US" sz="2000" dirty="0"/>
          </a:p>
          <a:p>
            <a:pPr marL="0" indent="0">
              <a:buNone/>
            </a:pPr>
            <a:r>
              <a:rPr lang="en-US" sz="2000" b="1" dirty="0"/>
              <a:t>3. Harmonic Mean</a:t>
            </a:r>
          </a:p>
          <a:p>
            <a:pPr>
              <a:buFont typeface="Arial" panose="020B0604020202020204" pitchFamily="34" charset="0"/>
              <a:buChar char="•"/>
            </a:pPr>
            <a:r>
              <a:rPr lang="en-US" sz="2000" dirty="0"/>
              <a:t>The harmonic mean is the reciprocal of the arithmetic mean of the reciprocals of the data points. It is useful when dealing with rates (e.g., speed) or when data involves fractions or ratios.</a:t>
            </a:r>
          </a:p>
          <a:p>
            <a:pPr>
              <a:buFont typeface="Arial" panose="020B0604020202020204" pitchFamily="34" charset="0"/>
              <a:buChar char="•"/>
            </a:pPr>
            <a:endParaRPr lang="en-US" sz="2000" dirty="0"/>
          </a:p>
          <a:p>
            <a:pPr marL="0" indent="0" algn="l">
              <a:buNone/>
            </a:pPr>
            <a:endParaRPr lang="en-US" sz="2000" b="1" i="0" dirty="0">
              <a:solidFill>
                <a:srgbClr val="000000"/>
              </a:solidFill>
              <a:effectLst/>
              <a:latin typeface="Lato" panose="020F0502020204030203" pitchFamily="34" charset="0"/>
            </a:endParaRPr>
          </a:p>
          <a:p>
            <a:pPr marL="0" indent="0" algn="l">
              <a:buNone/>
            </a:pPr>
            <a:endParaRPr lang="en-US" sz="2000" b="0" i="0" dirty="0">
              <a:solidFill>
                <a:srgbClr val="000000"/>
              </a:solidFill>
              <a:effectLst/>
              <a:latin typeface="Lato" panose="020F0502020204030203" pitchFamily="34" charset="0"/>
            </a:endParaRP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989856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35">
            <a:extLst>
              <a:ext uri="{FF2B5EF4-FFF2-40B4-BE49-F238E27FC236}">
                <a16:creationId xmlns:a16="http://schemas.microsoft.com/office/drawing/2014/main" id="{E71298F0-74F1-FECA-0F02-495F9A2EBA7B}"/>
              </a:ext>
            </a:extLst>
          </p:cNvPr>
          <p:cNvSpPr>
            <a:spLocks noGrp="1"/>
          </p:cNvSpPr>
          <p:nvPr>
            <p:ph sz="half" idx="15"/>
          </p:nvPr>
        </p:nvSpPr>
        <p:spPr>
          <a:xfrm>
            <a:off x="373076" y="272771"/>
            <a:ext cx="11206886" cy="6019849"/>
          </a:xfrm>
        </p:spPr>
        <p:txBody>
          <a:bodyPr>
            <a:normAutofit/>
          </a:bodyPr>
          <a:lstStyle/>
          <a:p>
            <a:pPr marL="0" indent="0" algn="l">
              <a:buNone/>
            </a:pPr>
            <a:r>
              <a:rPr lang="en-US" sz="2200" b="1" i="0" dirty="0">
                <a:solidFill>
                  <a:srgbClr val="000000"/>
                </a:solidFill>
                <a:effectLst/>
                <a:latin typeface="Lato" panose="020F0502020204030203" pitchFamily="34" charset="0"/>
              </a:rPr>
              <a:t>TYPES OF MEAN :</a:t>
            </a:r>
          </a:p>
          <a:p>
            <a:pPr marL="0" indent="0">
              <a:buNone/>
            </a:pPr>
            <a:endParaRPr lang="en-US" sz="2200" b="1" dirty="0">
              <a:solidFill>
                <a:srgbClr val="000000"/>
              </a:solidFill>
              <a:latin typeface="Lato" panose="020F0502020204030203" pitchFamily="34" charset="0"/>
            </a:endParaRPr>
          </a:p>
          <a:p>
            <a:pPr marL="0" indent="0">
              <a:buNone/>
            </a:pPr>
            <a:r>
              <a:rPr lang="en-US" sz="2200" b="1" dirty="0">
                <a:solidFill>
                  <a:srgbClr val="000000"/>
                </a:solidFill>
                <a:latin typeface="Lato" panose="020F0502020204030203" pitchFamily="34" charset="0"/>
              </a:rPr>
              <a:t>4. </a:t>
            </a:r>
            <a:r>
              <a:rPr lang="en-US" sz="2000" b="1" dirty="0"/>
              <a:t>Weighted Mean</a:t>
            </a:r>
          </a:p>
          <a:p>
            <a:pPr>
              <a:buFont typeface="Arial" panose="020B0604020202020204" pitchFamily="34" charset="0"/>
              <a:buChar char="•"/>
            </a:pPr>
            <a:r>
              <a:rPr lang="en-US" sz="2000" dirty="0"/>
              <a:t>The weighted mean accounts for the relative importance of each value by assigning weights to each data point before calculating the mean.</a:t>
            </a:r>
          </a:p>
          <a:p>
            <a:pPr marL="0" indent="0">
              <a:buNone/>
            </a:pPr>
            <a:endParaRPr lang="en-US" sz="2000" dirty="0"/>
          </a:p>
          <a:p>
            <a:pPr marL="0" indent="0">
              <a:buNone/>
            </a:pPr>
            <a:endParaRPr lang="en-US" sz="2000" b="1" dirty="0"/>
          </a:p>
          <a:p>
            <a:pPr marL="0" indent="0">
              <a:buNone/>
            </a:pPr>
            <a:r>
              <a:rPr lang="en-US" sz="2000" b="1" dirty="0"/>
              <a:t>5. Quadratic Mean (Root Mean Square)</a:t>
            </a:r>
          </a:p>
          <a:p>
            <a:pPr>
              <a:buFont typeface="Arial" panose="020B0604020202020204" pitchFamily="34" charset="0"/>
              <a:buChar char="•"/>
            </a:pPr>
            <a:r>
              <a:rPr lang="en-US" sz="2000" dirty="0"/>
              <a:t>The quadratic mean, also called the root mean square (RMS), is used primarily in physics and engineering to measure the magnitude of a varying quantity.</a:t>
            </a:r>
          </a:p>
          <a:p>
            <a:pPr marL="0" indent="0">
              <a:buNone/>
            </a:pPr>
            <a:endParaRPr lang="en-US" sz="2000" dirty="0"/>
          </a:p>
          <a:p>
            <a:pPr marL="0" indent="0" algn="l">
              <a:buNone/>
            </a:pPr>
            <a:endParaRPr lang="en-US" sz="2000" b="1" i="0" dirty="0">
              <a:solidFill>
                <a:srgbClr val="000000"/>
              </a:solidFill>
              <a:effectLst/>
              <a:latin typeface="Lato" panose="020F0502020204030203" pitchFamily="34" charset="0"/>
            </a:endParaRPr>
          </a:p>
          <a:p>
            <a:pPr marL="0" indent="0" algn="l">
              <a:buNone/>
            </a:pPr>
            <a:endParaRPr lang="en-US" sz="2000" b="0" i="0" dirty="0">
              <a:solidFill>
                <a:srgbClr val="000000"/>
              </a:solidFill>
              <a:effectLst/>
              <a:latin typeface="Lato" panose="020F0502020204030203" pitchFamily="34" charset="0"/>
            </a:endParaRP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17</a:t>
            </a:fld>
            <a:endParaRPr lang="en-US" dirty="0"/>
          </a:p>
        </p:txBody>
      </p:sp>
    </p:spTree>
    <p:extLst>
      <p:ext uri="{BB962C8B-B14F-4D97-AF65-F5344CB8AC3E}">
        <p14:creationId xmlns:p14="http://schemas.microsoft.com/office/powerpoint/2010/main" val="1440848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35">
            <a:extLst>
              <a:ext uri="{FF2B5EF4-FFF2-40B4-BE49-F238E27FC236}">
                <a16:creationId xmlns:a16="http://schemas.microsoft.com/office/drawing/2014/main" id="{E71298F0-74F1-FECA-0F02-495F9A2EBA7B}"/>
              </a:ext>
            </a:extLst>
          </p:cNvPr>
          <p:cNvSpPr>
            <a:spLocks noGrp="1"/>
          </p:cNvSpPr>
          <p:nvPr>
            <p:ph sz="half" idx="15"/>
          </p:nvPr>
        </p:nvSpPr>
        <p:spPr>
          <a:xfrm>
            <a:off x="395021" y="419075"/>
            <a:ext cx="11206886" cy="6019849"/>
          </a:xfrm>
        </p:spPr>
        <p:txBody>
          <a:bodyPr>
            <a:normAutofit/>
          </a:bodyPr>
          <a:lstStyle/>
          <a:p>
            <a:pPr marL="0" indent="0">
              <a:buNone/>
            </a:pPr>
            <a:r>
              <a:rPr lang="en-US" sz="2200" b="1" dirty="0"/>
              <a:t>When a dataset contains outliers relying on the mean may not be appropriate, as outliers can skew the result. Here are key alternatives to the mean:</a:t>
            </a:r>
          </a:p>
          <a:p>
            <a:pPr marL="0" indent="0">
              <a:buNone/>
            </a:pPr>
            <a:r>
              <a:rPr lang="en-US" sz="2000" b="1" dirty="0"/>
              <a:t>1. Median</a:t>
            </a:r>
          </a:p>
          <a:p>
            <a:pPr>
              <a:buFont typeface="Arial" panose="020B0604020202020204" pitchFamily="34" charset="0"/>
              <a:buChar char="•"/>
            </a:pPr>
            <a:r>
              <a:rPr lang="en-US" sz="2000" dirty="0"/>
              <a:t>The </a:t>
            </a:r>
            <a:r>
              <a:rPr lang="en-US" sz="2000" b="1" dirty="0"/>
              <a:t>median</a:t>
            </a:r>
            <a:r>
              <a:rPr lang="en-US" sz="2000" dirty="0"/>
              <a:t> is the middle value of a dataset when it’s sorted in ascending or descending order. Unlike the mean, the median is </a:t>
            </a:r>
            <a:r>
              <a:rPr lang="en-US" sz="2000" b="1" dirty="0"/>
              <a:t>not affected by outliers</a:t>
            </a:r>
            <a:r>
              <a:rPr lang="en-US" sz="2000" dirty="0"/>
              <a:t> since it depends only on the middle value(s).</a:t>
            </a:r>
          </a:p>
          <a:p>
            <a:pPr marL="742950" lvl="1" indent="-285750">
              <a:buFont typeface="Arial" panose="020B0604020202020204" pitchFamily="34" charset="0"/>
              <a:buChar char="•"/>
            </a:pPr>
            <a:r>
              <a:rPr lang="en-US" sz="2000" dirty="0"/>
              <a:t>For </a:t>
            </a:r>
            <a:r>
              <a:rPr lang="en-US" sz="2000" b="1" dirty="0"/>
              <a:t>odd-sized datasets</a:t>
            </a:r>
            <a:r>
              <a:rPr lang="en-US" sz="2000" dirty="0"/>
              <a:t>, the median is simply the middle value.</a:t>
            </a:r>
          </a:p>
          <a:p>
            <a:pPr marL="742950" lvl="1" indent="-285750">
              <a:buFont typeface="Arial" panose="020B0604020202020204" pitchFamily="34" charset="0"/>
              <a:buChar char="•"/>
            </a:pPr>
            <a:r>
              <a:rPr lang="en-US" sz="2000" dirty="0"/>
              <a:t>For </a:t>
            </a:r>
            <a:r>
              <a:rPr lang="en-US" sz="2000" b="1" dirty="0"/>
              <a:t>even-sized datasets</a:t>
            </a:r>
            <a:r>
              <a:rPr lang="en-US" sz="2000" dirty="0"/>
              <a:t>, the median is the average of the two middle values.</a:t>
            </a:r>
          </a:p>
          <a:p>
            <a:pPr marL="0" indent="0">
              <a:buNone/>
            </a:pPr>
            <a:endParaRPr lang="en-US" sz="2000" dirty="0"/>
          </a:p>
          <a:p>
            <a:pPr marL="0" indent="0">
              <a:buNone/>
            </a:pPr>
            <a:r>
              <a:rPr lang="en-US" sz="2000" b="1" dirty="0"/>
              <a:t>2. Mode</a:t>
            </a:r>
          </a:p>
          <a:p>
            <a:pPr>
              <a:buFont typeface="Arial" panose="020B0604020202020204" pitchFamily="34" charset="0"/>
              <a:buChar char="•"/>
            </a:pPr>
            <a:r>
              <a:rPr lang="en-US" sz="2000" dirty="0"/>
              <a:t>The </a:t>
            </a:r>
            <a:r>
              <a:rPr lang="en-US" sz="2000" b="1" dirty="0"/>
              <a:t>mode</a:t>
            </a:r>
            <a:r>
              <a:rPr lang="en-US" sz="2000" dirty="0"/>
              <a:t> is the value that occurs most frequently in the dataset. It is useful for categorical or discrete data but can also apply to continuous data, especially when outliers are present.</a:t>
            </a:r>
          </a:p>
          <a:p>
            <a:pPr marL="742950" lvl="1" indent="-285750">
              <a:buFont typeface="Arial" panose="020B0604020202020204" pitchFamily="34" charset="0"/>
              <a:buChar char="•"/>
            </a:pPr>
            <a:r>
              <a:rPr lang="en-US" sz="2000" dirty="0"/>
              <a:t>Simply count the frequency of each value and identify the one that appears most often.</a:t>
            </a:r>
          </a:p>
          <a:p>
            <a:pPr marL="0" indent="0" algn="l">
              <a:buNone/>
            </a:pPr>
            <a:endParaRPr lang="en-US" sz="2000" b="0" i="0" dirty="0">
              <a:solidFill>
                <a:srgbClr val="000000"/>
              </a:solidFill>
              <a:effectLst/>
              <a:latin typeface="Lato" panose="020F0502020204030203" pitchFamily="34" charset="0"/>
            </a:endParaRP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18</a:t>
            </a:fld>
            <a:endParaRPr lang="en-US" dirty="0"/>
          </a:p>
        </p:txBody>
      </p:sp>
    </p:spTree>
    <p:extLst>
      <p:ext uri="{BB962C8B-B14F-4D97-AF65-F5344CB8AC3E}">
        <p14:creationId xmlns:p14="http://schemas.microsoft.com/office/powerpoint/2010/main" val="3432775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35">
            <a:extLst>
              <a:ext uri="{FF2B5EF4-FFF2-40B4-BE49-F238E27FC236}">
                <a16:creationId xmlns:a16="http://schemas.microsoft.com/office/drawing/2014/main" id="{E71298F0-74F1-FECA-0F02-495F9A2EBA7B}"/>
              </a:ext>
            </a:extLst>
          </p:cNvPr>
          <p:cNvSpPr>
            <a:spLocks noGrp="1"/>
          </p:cNvSpPr>
          <p:nvPr>
            <p:ph sz="half" idx="15"/>
          </p:nvPr>
        </p:nvSpPr>
        <p:spPr>
          <a:xfrm>
            <a:off x="336499" y="519062"/>
            <a:ext cx="11206886" cy="6019849"/>
          </a:xfrm>
        </p:spPr>
        <p:txBody>
          <a:bodyPr>
            <a:normAutofit/>
          </a:bodyPr>
          <a:lstStyle/>
          <a:p>
            <a:pPr marL="0" indent="0">
              <a:buNone/>
            </a:pPr>
            <a:r>
              <a:rPr lang="en-US" b="1" dirty="0"/>
              <a:t>3. </a:t>
            </a:r>
            <a:r>
              <a:rPr lang="en-US" sz="2000" b="1" dirty="0"/>
              <a:t>Trimmed Mean</a:t>
            </a:r>
          </a:p>
          <a:p>
            <a:pPr>
              <a:buFont typeface="Arial" panose="020B0604020202020204" pitchFamily="34" charset="0"/>
              <a:buChar char="•"/>
            </a:pPr>
            <a:r>
              <a:rPr lang="en-US" sz="2000" dirty="0"/>
              <a:t>The </a:t>
            </a:r>
            <a:r>
              <a:rPr lang="en-US" sz="2000" b="1" dirty="0"/>
              <a:t>trimmed mean</a:t>
            </a:r>
            <a:r>
              <a:rPr lang="en-US" sz="2000" dirty="0"/>
              <a:t> involves </a:t>
            </a:r>
            <a:r>
              <a:rPr lang="en-US" sz="2000" b="1" dirty="0"/>
              <a:t>removing a certain percentage</a:t>
            </a:r>
            <a:r>
              <a:rPr lang="en-US" sz="2000" dirty="0"/>
              <a:t> of the smallest and largest data points (often 5% or 10% on both ends) before calculating the arithmetic mean. This reduces the influence of outliers.</a:t>
            </a:r>
          </a:p>
          <a:p>
            <a:pPr marL="742950" lvl="1" indent="-285750">
              <a:buFont typeface="Arial" panose="020B0604020202020204" pitchFamily="34" charset="0"/>
              <a:buChar char="•"/>
            </a:pPr>
            <a:r>
              <a:rPr lang="en-US" sz="2000" dirty="0"/>
              <a:t>Sort the dataset, remove the lowest and highest values (a specified percentage), and compute the arithmetic mean of the remaining values.</a:t>
            </a:r>
          </a:p>
          <a:p>
            <a:pPr marL="0" indent="0">
              <a:buNone/>
            </a:pPr>
            <a:r>
              <a:rPr lang="en-US" sz="2000" b="1" dirty="0"/>
              <a:t>4. </a:t>
            </a:r>
            <a:r>
              <a:rPr lang="en-US" sz="2000" b="1" dirty="0" err="1"/>
              <a:t>Winsorized</a:t>
            </a:r>
            <a:r>
              <a:rPr lang="en-US" sz="2000" b="1" dirty="0"/>
              <a:t> Mean</a:t>
            </a:r>
          </a:p>
          <a:p>
            <a:pPr>
              <a:buFont typeface="Arial" panose="020B0604020202020204" pitchFamily="34" charset="0"/>
              <a:buChar char="•"/>
            </a:pPr>
            <a:r>
              <a:rPr lang="en-US" sz="2000" dirty="0"/>
              <a:t>It is similar to the trimmed mean, but instead of discarding the outliers, you </a:t>
            </a:r>
            <a:r>
              <a:rPr lang="en-US" sz="2000" b="1" dirty="0"/>
              <a:t>replace</a:t>
            </a:r>
            <a:r>
              <a:rPr lang="en-US" sz="2000" dirty="0"/>
              <a:t> them with the nearest values that are not extreme. This limits the influence of outliers while keeping all data points in the analysis.</a:t>
            </a:r>
          </a:p>
          <a:p>
            <a:pPr marL="742950" lvl="1" indent="-285750">
              <a:buFont typeface="Arial" panose="020B0604020202020204" pitchFamily="34" charset="0"/>
              <a:buChar char="•"/>
            </a:pPr>
            <a:r>
              <a:rPr lang="en-US" sz="2000" dirty="0"/>
              <a:t>Sort the data, and instead of removing extreme values, replace them with values closer to the center.</a:t>
            </a:r>
          </a:p>
          <a:p>
            <a:pPr marL="0" indent="0" algn="l">
              <a:buNone/>
            </a:pPr>
            <a:endParaRPr lang="en-US" sz="2000" b="0" i="0" dirty="0">
              <a:solidFill>
                <a:srgbClr val="000000"/>
              </a:solidFill>
              <a:effectLst/>
              <a:latin typeface="Lato" panose="020F0502020204030203" pitchFamily="34" charset="0"/>
            </a:endParaRP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19</a:t>
            </a:fld>
            <a:endParaRPr lang="en-US" dirty="0"/>
          </a:p>
        </p:txBody>
      </p:sp>
    </p:spTree>
    <p:extLst>
      <p:ext uri="{BB962C8B-B14F-4D97-AF65-F5344CB8AC3E}">
        <p14:creationId xmlns:p14="http://schemas.microsoft.com/office/powerpoint/2010/main" val="2622150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404470" y="203994"/>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404470" y="1833401"/>
            <a:ext cx="7166762" cy="3909107"/>
          </a:xfrm>
        </p:spPr>
        <p:txBody>
          <a:bodyPr>
            <a:normAutofit fontScale="92500" lnSpcReduction="10000"/>
          </a:bodyPr>
          <a:lstStyle/>
          <a:p>
            <a:r>
              <a:rPr lang="en-US" sz="2000" dirty="0"/>
              <a:t>- What is the difference between loc and </a:t>
            </a:r>
            <a:r>
              <a:rPr lang="en-US" sz="2000" dirty="0" err="1"/>
              <a:t>iloc</a:t>
            </a:r>
            <a:r>
              <a:rPr lang="en-US" sz="2000" dirty="0"/>
              <a:t> ?</a:t>
            </a:r>
          </a:p>
          <a:p>
            <a:pPr marL="342900" indent="-342900">
              <a:buFontTx/>
              <a:buChar char="-"/>
            </a:pPr>
            <a:r>
              <a:rPr lang="en-US" sz="2000" dirty="0"/>
              <a:t>What is normal distribution?</a:t>
            </a:r>
          </a:p>
          <a:p>
            <a:r>
              <a:rPr lang="en-US" sz="2000" dirty="0"/>
              <a:t>-     Types of distribution.</a:t>
            </a:r>
          </a:p>
          <a:p>
            <a:pPr marL="342900" indent="-342900">
              <a:buFontTx/>
              <a:buChar char="-"/>
            </a:pPr>
            <a:r>
              <a:rPr lang="en-US" sz="2000" dirty="0"/>
              <a:t>How to convert non-normal distribution into normal distribution?</a:t>
            </a:r>
          </a:p>
          <a:p>
            <a:r>
              <a:rPr lang="en-US" sz="2000" dirty="0"/>
              <a:t>- Types of testing.</a:t>
            </a:r>
          </a:p>
          <a:p>
            <a:pPr marL="342900" indent="-342900">
              <a:buFontTx/>
              <a:buChar char="-"/>
            </a:pPr>
            <a:r>
              <a:rPr lang="en-US" sz="2000" dirty="0"/>
              <a:t>Types of mean.</a:t>
            </a:r>
          </a:p>
          <a:p>
            <a:pPr marL="342900" indent="-342900">
              <a:buFontTx/>
              <a:buChar char="-"/>
            </a:pPr>
            <a:r>
              <a:rPr lang="en-US" sz="2000" dirty="0"/>
              <a:t>Other types than mean to deal with the data that has outliers.</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006215" y="591608"/>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850181"/>
          </a:xfrm>
        </p:spPr>
        <p:txBody>
          <a:bodyPr>
            <a:noAutofit/>
          </a:bodyPr>
          <a:lstStyle/>
          <a:p>
            <a:r>
              <a:rPr lang="en-US" sz="2400" dirty="0"/>
              <a:t>Done by : Khadiga Ahmed </a:t>
            </a:r>
          </a:p>
          <a:p>
            <a:r>
              <a:rPr lang="en-US" sz="2400" dirty="0"/>
              <a:t>MEC academy</a:t>
            </a:r>
          </a:p>
          <a:p>
            <a:r>
              <a:rPr lang="en-US" sz="2400" dirty="0"/>
              <a:t>AI-111 group</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20</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35">
            <a:extLst>
              <a:ext uri="{FF2B5EF4-FFF2-40B4-BE49-F238E27FC236}">
                <a16:creationId xmlns:a16="http://schemas.microsoft.com/office/drawing/2014/main" id="{E71298F0-74F1-FECA-0F02-495F9A2EBA7B}"/>
              </a:ext>
            </a:extLst>
          </p:cNvPr>
          <p:cNvSpPr>
            <a:spLocks noGrp="1"/>
          </p:cNvSpPr>
          <p:nvPr>
            <p:ph sz="half" idx="15"/>
          </p:nvPr>
        </p:nvSpPr>
        <p:spPr>
          <a:xfrm>
            <a:off x="592927" y="1367943"/>
            <a:ext cx="10175443" cy="5405932"/>
          </a:xfrm>
        </p:spPr>
        <p:txBody>
          <a:bodyPr>
            <a:normAutofit/>
          </a:bodyPr>
          <a:lstStyle/>
          <a:p>
            <a:pPr marL="285750" indent="-285750">
              <a:buFont typeface="Arial" panose="020B0604020202020204" pitchFamily="34" charset="0"/>
              <a:buChar char="•"/>
            </a:pPr>
            <a:r>
              <a:rPr lang="en-US" sz="2000" b="1" i="0" dirty="0">
                <a:solidFill>
                  <a:srgbClr val="273239"/>
                </a:solidFill>
                <a:effectLst/>
                <a:latin typeface="Nunito" pitchFamily="2" charset="0"/>
              </a:rPr>
              <a:t>loc() function: </a:t>
            </a:r>
            <a:r>
              <a:rPr lang="en-US" sz="2000" b="0" i="0" dirty="0">
                <a:solidFill>
                  <a:srgbClr val="273239"/>
                </a:solidFill>
                <a:effectLst/>
                <a:latin typeface="Nunito" pitchFamily="2" charset="0"/>
              </a:rPr>
              <a:t>is label based data selecting method which means that we have to pass the name of the row or column which we want to select. This method includes the last element of the range passed in it, unlike </a:t>
            </a:r>
            <a:r>
              <a:rPr lang="en-US" sz="2000" b="0" i="0" dirty="0" err="1">
                <a:solidFill>
                  <a:srgbClr val="273239"/>
                </a:solidFill>
                <a:effectLst/>
                <a:latin typeface="Nunito" pitchFamily="2" charset="0"/>
              </a:rPr>
              <a:t>iloc</a:t>
            </a:r>
            <a:r>
              <a:rPr lang="en-US" sz="2000" b="0" i="0" dirty="0">
                <a:solidFill>
                  <a:srgbClr val="273239"/>
                </a:solidFill>
                <a:effectLst/>
                <a:latin typeface="Nunito" pitchFamily="2" charset="0"/>
              </a:rPr>
              <a:t>(). </a:t>
            </a:r>
          </a:p>
          <a:p>
            <a:pPr marL="0" indent="0">
              <a:buNone/>
            </a:pPr>
            <a:r>
              <a:rPr lang="en-US" sz="2000" b="1" dirty="0"/>
              <a:t>Ex 1: # selecting cars with brand 'Maruti' and Mileage &gt; 25 </a:t>
            </a:r>
          </a:p>
          <a:p>
            <a:pPr marL="0" indent="0">
              <a:buNone/>
            </a:pPr>
            <a:r>
              <a:rPr lang="en-US" sz="2000" b="1" dirty="0"/>
              <a:t>display(</a:t>
            </a:r>
            <a:r>
              <a:rPr lang="en-US" sz="2000" b="1" dirty="0" err="1"/>
              <a:t>data.loc</a:t>
            </a:r>
            <a:r>
              <a:rPr lang="en-US" sz="2000" b="1" dirty="0"/>
              <a:t>[(</a:t>
            </a:r>
            <a:r>
              <a:rPr lang="en-US" sz="2000" b="1" dirty="0" err="1"/>
              <a:t>data.Brand</a:t>
            </a:r>
            <a:r>
              <a:rPr lang="en-US" sz="2000" b="1" dirty="0"/>
              <a:t> == 'Maruti') &amp; (</a:t>
            </a:r>
            <a:r>
              <a:rPr lang="en-US" sz="2000" b="1" dirty="0" err="1"/>
              <a:t>data.Mileage</a:t>
            </a:r>
            <a:r>
              <a:rPr lang="en-US" sz="2000" b="1" dirty="0"/>
              <a:t> &gt; 25)]) </a:t>
            </a:r>
          </a:p>
          <a:p>
            <a:pPr marL="0" indent="0">
              <a:buNone/>
            </a:pPr>
            <a:r>
              <a:rPr lang="en-US" sz="2000" b="1" dirty="0"/>
              <a:t>Ex 2 : # selecting range of rows from 2 to 5 </a:t>
            </a:r>
          </a:p>
          <a:p>
            <a:pPr marL="0" indent="0">
              <a:buNone/>
            </a:pPr>
            <a:r>
              <a:rPr lang="en-US" sz="2000" b="1" dirty="0"/>
              <a:t>display(</a:t>
            </a:r>
            <a:r>
              <a:rPr lang="en-US" sz="2000" b="1" dirty="0" err="1"/>
              <a:t>data.loc</a:t>
            </a:r>
            <a:r>
              <a:rPr lang="en-US" sz="2000" b="1" dirty="0"/>
              <a:t>[2: 5]) </a:t>
            </a:r>
          </a:p>
          <a:p>
            <a:pPr marL="342900" indent="-342900">
              <a:buFont typeface="Arial" panose="020B0604020202020204" pitchFamily="34" charset="0"/>
              <a:buChar char="•"/>
            </a:pPr>
            <a:r>
              <a:rPr lang="en-US" sz="2000" b="1" dirty="0" err="1">
                <a:solidFill>
                  <a:srgbClr val="273239"/>
                </a:solidFill>
                <a:latin typeface="Nunito" pitchFamily="2" charset="0"/>
              </a:rPr>
              <a:t>iloc</a:t>
            </a:r>
            <a:r>
              <a:rPr lang="en-US" sz="2000" b="1" dirty="0">
                <a:solidFill>
                  <a:srgbClr val="273239"/>
                </a:solidFill>
                <a:latin typeface="Nunito" pitchFamily="2" charset="0"/>
              </a:rPr>
              <a:t>() function: </a:t>
            </a:r>
            <a:r>
              <a:rPr lang="en-US" sz="2000" b="0" i="0" dirty="0">
                <a:solidFill>
                  <a:srgbClr val="273239"/>
                </a:solidFill>
                <a:effectLst/>
                <a:latin typeface="Nunito" pitchFamily="2" charset="0"/>
              </a:rPr>
              <a:t>is an indexed-based selecting method which means that we have to pass an integer index in the method to select a specific row/column. This method does not include the last element of the range passed in it unlike loc().</a:t>
            </a:r>
          </a:p>
          <a:p>
            <a:pPr marL="0" indent="0">
              <a:buNone/>
            </a:pPr>
            <a:r>
              <a:rPr lang="en-US" sz="2000" b="1" dirty="0">
                <a:solidFill>
                  <a:srgbClr val="273239"/>
                </a:solidFill>
                <a:latin typeface="Nunito" pitchFamily="2" charset="0"/>
              </a:rPr>
              <a:t>Ex : # selecting 0th, 2nd, 4th, and 7th index rows </a:t>
            </a:r>
          </a:p>
          <a:p>
            <a:pPr marL="0" indent="0">
              <a:buNone/>
            </a:pPr>
            <a:r>
              <a:rPr lang="en-US" sz="2000" b="1" dirty="0">
                <a:solidFill>
                  <a:srgbClr val="273239"/>
                </a:solidFill>
                <a:latin typeface="Nunito" pitchFamily="2" charset="0"/>
              </a:rPr>
              <a:t>display(</a:t>
            </a:r>
            <a:r>
              <a:rPr lang="en-US" sz="2000" b="1" dirty="0" err="1">
                <a:solidFill>
                  <a:srgbClr val="273239"/>
                </a:solidFill>
                <a:latin typeface="Nunito" pitchFamily="2" charset="0"/>
              </a:rPr>
              <a:t>data.iloc</a:t>
            </a:r>
            <a:r>
              <a:rPr lang="en-US" sz="2000" b="1" dirty="0">
                <a:solidFill>
                  <a:srgbClr val="273239"/>
                </a:solidFill>
                <a:latin typeface="Nunito" pitchFamily="2" charset="0"/>
              </a:rPr>
              <a:t>[[0, 2, 4, 7]]) </a:t>
            </a:r>
          </a:p>
          <a:p>
            <a:pPr marL="0" indent="0">
              <a:buNone/>
            </a:pPr>
            <a:endParaRPr lang="en-US" sz="2000" b="1" dirty="0"/>
          </a:p>
          <a:p>
            <a:pPr marL="0" indent="0">
              <a:buNone/>
            </a:pPr>
            <a:endParaRPr lang="en-US" b="1" dirty="0"/>
          </a:p>
          <a:p>
            <a:pPr marL="0" indent="0">
              <a:buNone/>
            </a:pPr>
            <a:endParaRPr lang="en-US" b="1" dirty="0"/>
          </a:p>
          <a:p>
            <a:pPr marL="0" indent="0">
              <a:buNone/>
            </a:pPr>
            <a:endParaRPr lang="en-US" b="1" dirty="0"/>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3</a:t>
            </a:fld>
            <a:endParaRPr lang="en-US" dirty="0"/>
          </a:p>
        </p:txBody>
      </p:sp>
      <p:sp>
        <p:nvSpPr>
          <p:cNvPr id="4" name="TextBox 3">
            <a:extLst>
              <a:ext uri="{FF2B5EF4-FFF2-40B4-BE49-F238E27FC236}">
                <a16:creationId xmlns:a16="http://schemas.microsoft.com/office/drawing/2014/main" id="{1778D7DF-FB06-F11C-CB0E-AD165416356C}"/>
              </a:ext>
            </a:extLst>
          </p:cNvPr>
          <p:cNvSpPr txBox="1"/>
          <p:nvPr/>
        </p:nvSpPr>
        <p:spPr>
          <a:xfrm>
            <a:off x="592927" y="581558"/>
            <a:ext cx="10372954" cy="523220"/>
          </a:xfrm>
          <a:prstGeom prst="rect">
            <a:avLst/>
          </a:prstGeom>
          <a:noFill/>
        </p:spPr>
        <p:txBody>
          <a:bodyPr wrap="square" rtlCol="0">
            <a:spAutoFit/>
          </a:bodyPr>
          <a:lstStyle/>
          <a:p>
            <a:r>
              <a:rPr lang="en-US" sz="2800" b="1" dirty="0"/>
              <a:t>What is the difference between loc() and </a:t>
            </a:r>
            <a:r>
              <a:rPr lang="en-US" sz="2800" b="1" dirty="0" err="1"/>
              <a:t>iloc</a:t>
            </a:r>
            <a:r>
              <a:rPr lang="en-US" sz="2800" b="1" dirty="0"/>
              <a:t>() ?</a:t>
            </a:r>
          </a:p>
        </p:txBody>
      </p:sp>
    </p:spTree>
    <p:extLst>
      <p:ext uri="{BB962C8B-B14F-4D97-AF65-F5344CB8AC3E}">
        <p14:creationId xmlns:p14="http://schemas.microsoft.com/office/powerpoint/2010/main" val="636929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252984" y="234086"/>
            <a:ext cx="5655197" cy="1215833"/>
          </a:xfrm>
        </p:spPr>
        <p:txBody>
          <a:bodyPr anchor="b"/>
          <a:lstStyle/>
          <a:p>
            <a:r>
              <a:rPr lang="en-US" dirty="0"/>
              <a:t>WHAT IS NORMAL DISTRIBUTION?</a:t>
            </a:r>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52985" y="1594714"/>
            <a:ext cx="6318988" cy="4945075"/>
          </a:xfrm>
        </p:spPr>
        <p:txBody>
          <a:bodyPr>
            <a:noAutofit/>
          </a:bodyPr>
          <a:lstStyle/>
          <a:p>
            <a:r>
              <a:rPr lang="en-US" sz="2000" dirty="0"/>
              <a:t>The normal distribution, also known as the Gaussian distribution or probability bell curve , is a continuous probability distribution that is symmetric about its mean. It describes how data values are distributed around the mean, with most values clustering around the central peak and decreasing frequency as you move away from the mean.</a:t>
            </a:r>
          </a:p>
          <a:p>
            <a:pPr marL="0" indent="0">
              <a:buNone/>
            </a:pPr>
            <a:r>
              <a:rPr lang="en-US" sz="2000" dirty="0"/>
              <a:t>Key Characteristics:</a:t>
            </a:r>
          </a:p>
          <a:p>
            <a:r>
              <a:rPr lang="en-US" sz="2000" dirty="0"/>
              <a:t>Mean.</a:t>
            </a:r>
          </a:p>
          <a:p>
            <a:r>
              <a:rPr lang="en-US" sz="2000" dirty="0"/>
              <a:t>Standard Deviation.</a:t>
            </a:r>
          </a:p>
          <a:p>
            <a:r>
              <a:rPr lang="en-US" sz="2000" dirty="0"/>
              <a:t> Bell-shaped Curve.</a:t>
            </a:r>
          </a:p>
          <a:p>
            <a:r>
              <a:rPr lang="en-US" sz="2000" dirty="0"/>
              <a:t>68-95-99.7 Rule.</a:t>
            </a:r>
          </a:p>
          <a:p>
            <a:pPr marL="0" indent="0">
              <a:buNone/>
            </a:pPr>
            <a:endParaRPr lang="en-US"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pic>
        <p:nvPicPr>
          <p:cNvPr id="1026" name="Picture 2" descr="normal distribution bell curve">
            <a:extLst>
              <a:ext uri="{FF2B5EF4-FFF2-40B4-BE49-F238E27FC236}">
                <a16:creationId xmlns:a16="http://schemas.microsoft.com/office/drawing/2014/main" id="{46870D8F-D9CB-CFE5-C928-D9310B4C330E}"/>
              </a:ext>
            </a:extLst>
          </p:cNvPr>
          <p:cNvPicPr>
            <a:picLocks noGrp="1" noChangeAspect="1" noChangeArrowheads="1"/>
          </p:cNvPicPr>
          <p:nvPr>
            <p:ph sz="half" idx="14"/>
          </p:nvPr>
        </p:nvPicPr>
        <p:blipFill>
          <a:blip r:embed="rId3">
            <a:extLst>
              <a:ext uri="{28A0092B-C50C-407E-A947-70E740481C1C}">
                <a14:useLocalDpi xmlns:a14="http://schemas.microsoft.com/office/drawing/2010/main" val="0"/>
              </a:ext>
            </a:extLst>
          </a:blip>
          <a:srcRect/>
          <a:stretch>
            <a:fillRect/>
          </a:stretch>
        </p:blipFill>
        <p:spPr bwMode="auto">
          <a:xfrm>
            <a:off x="7059168" y="779075"/>
            <a:ext cx="4828639" cy="557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577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146753" y="168249"/>
            <a:ext cx="7288282" cy="707041"/>
          </a:xfrm>
        </p:spPr>
        <p:txBody>
          <a:bodyPr>
            <a:normAutofit/>
          </a:bodyPr>
          <a:lstStyle/>
          <a:p>
            <a:r>
              <a:rPr lang="en-US" sz="2800" dirty="0"/>
              <a:t>Key Characteristics:</a:t>
            </a: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831098" y="1038758"/>
            <a:ext cx="9546336" cy="5413249"/>
          </a:xfrm>
        </p:spPr>
        <p:txBody>
          <a:bodyPr>
            <a:normAutofit fontScale="92500"/>
          </a:bodyPr>
          <a:lstStyle/>
          <a:p>
            <a:pPr marL="457200" indent="-457200">
              <a:buFont typeface="Arial" panose="020B0604020202020204" pitchFamily="34" charset="0"/>
              <a:buChar char="•"/>
            </a:pPr>
            <a:r>
              <a:rPr lang="en-US" sz="2900" b="0" dirty="0"/>
              <a:t>Mean: The central value of the distribution, where the peak occurs.</a:t>
            </a:r>
          </a:p>
          <a:p>
            <a:pPr marL="457200" indent="-457200">
              <a:buFont typeface="Arial" panose="020B0604020202020204" pitchFamily="34" charset="0"/>
              <a:buChar char="•"/>
            </a:pPr>
            <a:r>
              <a:rPr lang="en-US" sz="2900" b="0" dirty="0"/>
              <a:t>Standard Deviation : Measures the spread or dispersion of the data. A smaller standard deviation means the data points are closer to the mean, while a larger one means they are spread out more.</a:t>
            </a:r>
          </a:p>
          <a:p>
            <a:pPr marL="457200" indent="-457200">
              <a:buFont typeface="Arial" panose="020B0604020202020204" pitchFamily="34" charset="0"/>
              <a:buChar char="•"/>
            </a:pPr>
            <a:r>
              <a:rPr lang="en-US" sz="2900" b="0" dirty="0"/>
              <a:t>Bell-shaped Curve: The shape of the normal distribution is a bell curve, where the data is symmetrically distributed around the mean.</a:t>
            </a:r>
          </a:p>
          <a:p>
            <a:pPr marL="457200" indent="-457200">
              <a:buFont typeface="Arial" panose="020B0604020202020204" pitchFamily="34" charset="0"/>
              <a:buChar char="•"/>
            </a:pPr>
            <a:r>
              <a:rPr lang="en-US" sz="2900" b="0" dirty="0"/>
              <a:t>68-95-99.7 Rule: About 68% of the data falls within one standard deviation of the mean, 95% within two standard deviations, and 99.7% within three standard deviations.</a:t>
            </a:r>
          </a:p>
          <a:p>
            <a:endParaRPr lang="en-US"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35">
            <a:extLst>
              <a:ext uri="{FF2B5EF4-FFF2-40B4-BE49-F238E27FC236}">
                <a16:creationId xmlns:a16="http://schemas.microsoft.com/office/drawing/2014/main" id="{E71298F0-74F1-FECA-0F02-495F9A2EBA7B}"/>
              </a:ext>
            </a:extLst>
          </p:cNvPr>
          <p:cNvSpPr>
            <a:spLocks noGrp="1"/>
          </p:cNvSpPr>
          <p:nvPr>
            <p:ph sz="half" idx="15"/>
          </p:nvPr>
        </p:nvSpPr>
        <p:spPr>
          <a:xfrm>
            <a:off x="1545944" y="1609343"/>
            <a:ext cx="8322259" cy="3891687"/>
          </a:xfrm>
        </p:spPr>
        <p:txBody>
          <a:bodyPr>
            <a:normAutofit/>
          </a:bodyPr>
          <a:lstStyle/>
          <a:p>
            <a:pPr marL="0" indent="0">
              <a:buNone/>
            </a:pPr>
            <a:r>
              <a:rPr lang="en-US" sz="2400" dirty="0"/>
              <a:t>Height is one simple example of values that follow a normal distribution pattern. Most people are of average height -- whatever that may be for a given population. If the heights of these people are represented in graphical format along with the heights of people who are taller and shorter than the average, the distribution will always be a normal distribution. This is because the people of average height will be clustered near the middle, while those who are taller and shorter will be farther away.</a:t>
            </a:r>
          </a:p>
          <a:p>
            <a:pPr marL="0" indent="0">
              <a:buNone/>
            </a:pPr>
            <a:endParaRPr lang="en-US" dirty="0"/>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1005889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252985" y="318211"/>
            <a:ext cx="5655197" cy="601356"/>
          </a:xfrm>
        </p:spPr>
        <p:txBody>
          <a:bodyPr anchor="b"/>
          <a:lstStyle/>
          <a:p>
            <a:r>
              <a:rPr lang="en-US" dirty="0"/>
              <a:t>TYPES OF DISTRIBUTION :</a:t>
            </a:r>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84684" y="1711197"/>
            <a:ext cx="10727130" cy="4250690"/>
          </a:xfrm>
        </p:spPr>
        <p:txBody>
          <a:bodyPr>
            <a:noAutofit/>
          </a:bodyPr>
          <a:lstStyle/>
          <a:p>
            <a:pPr marL="0" indent="0" algn="l">
              <a:buNone/>
            </a:pPr>
            <a:r>
              <a:rPr lang="en-US" sz="2000" b="0" i="0" dirty="0">
                <a:solidFill>
                  <a:srgbClr val="000000"/>
                </a:solidFill>
                <a:effectLst/>
                <a:latin typeface="Lato" panose="020F0502020204030203" pitchFamily="34" charset="0"/>
              </a:rPr>
              <a:t>First, it is important to know that there are two main types of data distribution in statistics: </a:t>
            </a:r>
            <a:r>
              <a:rPr lang="en-US" sz="2000" b="1" i="0" dirty="0">
                <a:solidFill>
                  <a:srgbClr val="000000"/>
                </a:solidFill>
                <a:effectLst/>
                <a:latin typeface="Lato" panose="020F0502020204030203" pitchFamily="34" charset="0"/>
              </a:rPr>
              <a:t>continuous and discrete</a:t>
            </a:r>
            <a:r>
              <a:rPr lang="en-US" sz="2000" b="0" i="0" dirty="0">
                <a:solidFill>
                  <a:srgbClr val="000000"/>
                </a:solidFill>
                <a:effectLst/>
                <a:latin typeface="Lato" panose="020F0502020204030203" pitchFamily="34" charset="0"/>
              </a:rPr>
              <a:t>.</a:t>
            </a:r>
          </a:p>
          <a:p>
            <a:pPr algn="l"/>
            <a:r>
              <a:rPr lang="en-US" sz="2000" b="1" i="0" dirty="0">
                <a:effectLst/>
                <a:latin typeface="Lato" panose="020F0502020204030203" pitchFamily="34" charset="0"/>
              </a:rPr>
              <a:t>Continuous data</a:t>
            </a:r>
            <a:r>
              <a:rPr lang="en-US" sz="2000" b="0" i="0" dirty="0">
                <a:solidFill>
                  <a:srgbClr val="000000"/>
                </a:solidFill>
                <a:effectLst/>
                <a:latin typeface="Lato" panose="020F0502020204030203" pitchFamily="34" charset="0"/>
              </a:rPr>
              <a:t> </a:t>
            </a:r>
          </a:p>
          <a:p>
            <a:pPr marL="0" indent="0" algn="l">
              <a:buNone/>
            </a:pPr>
            <a:r>
              <a:rPr lang="en-US" sz="2000" b="0" i="0" dirty="0">
                <a:solidFill>
                  <a:srgbClr val="000000"/>
                </a:solidFill>
                <a:effectLst/>
                <a:latin typeface="Lato" panose="020F0502020204030203" pitchFamily="34" charset="0"/>
              </a:rPr>
              <a:t>Continuous data is a type of information that can range from one extreme to another, usually measured on a scale such as temperature or weight. It can also be presented in the form of a histogram which allows for easier comparison and understanding between different sets of data.</a:t>
            </a:r>
          </a:p>
          <a:p>
            <a:pPr algn="l"/>
            <a:r>
              <a:rPr lang="en-US" sz="2000" b="1" i="0" dirty="0">
                <a:effectLst/>
                <a:latin typeface="Lato" panose="020F0502020204030203" pitchFamily="34" charset="0"/>
              </a:rPr>
              <a:t>Discrete data</a:t>
            </a:r>
            <a:endParaRPr lang="en-US" sz="2000" b="0" i="0" dirty="0">
              <a:solidFill>
                <a:srgbClr val="000000"/>
              </a:solidFill>
              <a:effectLst/>
              <a:latin typeface="Lato" panose="020F0502020204030203" pitchFamily="34" charset="0"/>
            </a:endParaRPr>
          </a:p>
          <a:p>
            <a:pPr marL="0" indent="0" algn="l">
              <a:buNone/>
            </a:pPr>
            <a:r>
              <a:rPr lang="en-US" sz="2000" b="0" i="0" dirty="0">
                <a:solidFill>
                  <a:srgbClr val="000000"/>
                </a:solidFill>
                <a:effectLst/>
                <a:latin typeface="Lato" panose="020F0502020204030203" pitchFamily="34" charset="0"/>
              </a:rPr>
              <a:t>Discrete data has a limited set of values and ranges, such as countable elements like the student population in a classroom or cars passing through an intersection. Representing this kind of information with bar graphs allows for quick understanding at-a-glance.</a:t>
            </a:r>
          </a:p>
          <a:p>
            <a:pPr marL="0" indent="0">
              <a:buNone/>
            </a:pPr>
            <a:endParaRPr lang="en-US"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1157615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35">
            <a:extLst>
              <a:ext uri="{FF2B5EF4-FFF2-40B4-BE49-F238E27FC236}">
                <a16:creationId xmlns:a16="http://schemas.microsoft.com/office/drawing/2014/main" id="{E71298F0-74F1-FECA-0F02-495F9A2EBA7B}"/>
              </a:ext>
            </a:extLst>
          </p:cNvPr>
          <p:cNvSpPr>
            <a:spLocks noGrp="1"/>
          </p:cNvSpPr>
          <p:nvPr>
            <p:ph sz="half" idx="15"/>
          </p:nvPr>
        </p:nvSpPr>
        <p:spPr>
          <a:xfrm>
            <a:off x="387706" y="1024127"/>
            <a:ext cx="11206886" cy="5332221"/>
          </a:xfrm>
        </p:spPr>
        <p:txBody>
          <a:bodyPr>
            <a:normAutofit/>
          </a:bodyPr>
          <a:lstStyle/>
          <a:p>
            <a:pPr marL="0" indent="0" algn="l">
              <a:buNone/>
            </a:pPr>
            <a:r>
              <a:rPr lang="en-US" sz="2800" b="1" i="0" dirty="0">
                <a:solidFill>
                  <a:srgbClr val="000000"/>
                </a:solidFill>
                <a:effectLst/>
                <a:latin typeface="Lato" panose="020F0502020204030203" pitchFamily="34" charset="0"/>
              </a:rPr>
              <a:t>Discrete Distribution Types</a:t>
            </a:r>
          </a:p>
          <a:p>
            <a:pPr marL="0" indent="0" algn="l">
              <a:buNone/>
            </a:pPr>
            <a:r>
              <a:rPr lang="en-US" sz="2000" b="0" i="0" dirty="0">
                <a:solidFill>
                  <a:srgbClr val="000000"/>
                </a:solidFill>
                <a:effectLst/>
                <a:latin typeface="Lato" panose="020F0502020204030203" pitchFamily="34" charset="0"/>
              </a:rPr>
              <a:t> </a:t>
            </a:r>
          </a:p>
          <a:p>
            <a:pPr algn="l">
              <a:buFont typeface="Arial" panose="020B0604020202020204" pitchFamily="34" charset="0"/>
              <a:buChar char="•"/>
            </a:pPr>
            <a:r>
              <a:rPr lang="en-US" sz="2000" b="1" i="0" dirty="0">
                <a:solidFill>
                  <a:srgbClr val="000000"/>
                </a:solidFill>
                <a:effectLst/>
                <a:latin typeface="Lato" panose="020F0502020204030203" pitchFamily="34" charset="0"/>
              </a:rPr>
              <a:t>Binomial distribution </a:t>
            </a:r>
            <a:r>
              <a:rPr lang="en-US" sz="2000" b="0" i="0" dirty="0">
                <a:solidFill>
                  <a:srgbClr val="000000"/>
                </a:solidFill>
                <a:effectLst/>
                <a:latin typeface="Lato" panose="020F0502020204030203" pitchFamily="34" charset="0"/>
              </a:rPr>
              <a:t>: The binomial distribution describes the probability of a certain number of successes (or failures) in a given number of trials or events. This type of distribution is used when there are only two possible outcomes for each trial, such as success or failure, heads or tails, yes or no etc., with equal probabilities for each product.</a:t>
            </a:r>
          </a:p>
          <a:p>
            <a:pPr marL="0" indent="0" algn="l">
              <a:buNone/>
            </a:pPr>
            <a:endParaRPr lang="en-US" sz="2000" b="0" i="0" dirty="0">
              <a:solidFill>
                <a:srgbClr val="000000"/>
              </a:solidFill>
              <a:effectLst/>
              <a:latin typeface="Lato" panose="020F0502020204030203" pitchFamily="34" charset="0"/>
            </a:endParaRPr>
          </a:p>
          <a:p>
            <a:pPr algn="l">
              <a:buFont typeface="Arial" panose="020B0604020202020204" pitchFamily="34" charset="0"/>
              <a:buChar char="•"/>
            </a:pPr>
            <a:r>
              <a:rPr lang="en-US" sz="2000" b="1" i="0" dirty="0">
                <a:solidFill>
                  <a:srgbClr val="000000"/>
                </a:solidFill>
                <a:effectLst/>
                <a:latin typeface="Lato" panose="020F0502020204030203" pitchFamily="34" charset="0"/>
              </a:rPr>
              <a:t>Poisson distribution </a:t>
            </a:r>
            <a:r>
              <a:rPr lang="en-US" sz="2000" b="0" i="0" dirty="0">
                <a:solidFill>
                  <a:srgbClr val="000000"/>
                </a:solidFill>
                <a:effectLst/>
                <a:latin typeface="Lato" panose="020F0502020204030203" pitchFamily="34" charset="0"/>
              </a:rPr>
              <a:t>: The Poisson distribution describes the probability that an event will occur within a fixed time period when its rate is known but its exact timing cannot be predicted accurately enough to measure it directly. This type of distribution is useful for modelling random occurrences such as customer arrivals at stores, phone calls received by call centers etc.</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52295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35">
            <a:extLst>
              <a:ext uri="{FF2B5EF4-FFF2-40B4-BE49-F238E27FC236}">
                <a16:creationId xmlns:a16="http://schemas.microsoft.com/office/drawing/2014/main" id="{E71298F0-74F1-FECA-0F02-495F9A2EBA7B}"/>
              </a:ext>
            </a:extLst>
          </p:cNvPr>
          <p:cNvSpPr>
            <a:spLocks noGrp="1"/>
          </p:cNvSpPr>
          <p:nvPr>
            <p:ph sz="half" idx="15"/>
          </p:nvPr>
        </p:nvSpPr>
        <p:spPr>
          <a:xfrm>
            <a:off x="914400" y="929031"/>
            <a:ext cx="9648747" cy="5581497"/>
          </a:xfrm>
        </p:spPr>
        <p:txBody>
          <a:bodyPr>
            <a:normAutofit/>
          </a:bodyPr>
          <a:lstStyle/>
          <a:p>
            <a:pPr marL="342900" indent="-342900" algn="l">
              <a:buFont typeface="Arial" panose="020B0604020202020204" pitchFamily="34" charset="0"/>
              <a:buChar char="•"/>
            </a:pPr>
            <a:r>
              <a:rPr lang="en-US" sz="2000" b="1" i="0" dirty="0">
                <a:solidFill>
                  <a:srgbClr val="000000"/>
                </a:solidFill>
                <a:effectLst/>
                <a:latin typeface="Lato" panose="020F0502020204030203" pitchFamily="34" charset="0"/>
              </a:rPr>
              <a:t>Hypergeometric distribution : </a:t>
            </a:r>
            <a:endParaRPr lang="en-US" sz="2000" b="0" i="0" dirty="0">
              <a:solidFill>
                <a:srgbClr val="000000"/>
              </a:solidFill>
              <a:effectLst/>
              <a:latin typeface="Lato" panose="020F0502020204030203" pitchFamily="34" charset="0"/>
            </a:endParaRPr>
          </a:p>
          <a:p>
            <a:pPr marL="0" indent="0" algn="l">
              <a:buNone/>
            </a:pPr>
            <a:r>
              <a:rPr lang="en-US" sz="2000" b="0" i="0" dirty="0">
                <a:solidFill>
                  <a:srgbClr val="000000"/>
                </a:solidFill>
                <a:effectLst/>
                <a:latin typeface="Lato" panose="020F0502020204030203" pitchFamily="34" charset="0"/>
              </a:rPr>
              <a:t> hypergeometric distribution describes the probability of a certain number of successes (or failures) in a given number of draws from an urn or population when the draws are made without replacement. This type of data distribution is used in situations where an urn contains different items, such as colored balls.</a:t>
            </a:r>
          </a:p>
          <a:p>
            <a:pPr marL="342900" indent="-342900" algn="l">
              <a:buFont typeface="Arial" panose="020B0604020202020204" pitchFamily="34" charset="0"/>
              <a:buChar char="•"/>
            </a:pPr>
            <a:r>
              <a:rPr lang="en-US" sz="2000" b="1" i="0" dirty="0">
                <a:effectLst/>
                <a:latin typeface="Lato" panose="020F0502020204030203" pitchFamily="34" charset="0"/>
              </a:rPr>
              <a:t>Geometric Distribution : </a:t>
            </a:r>
          </a:p>
          <a:p>
            <a:pPr marL="0" indent="0" algn="l">
              <a:buNone/>
            </a:pPr>
            <a:r>
              <a:rPr lang="en-US" sz="2000" b="0" i="0" dirty="0">
                <a:solidFill>
                  <a:srgbClr val="000000"/>
                </a:solidFill>
                <a:effectLst/>
                <a:latin typeface="Lato" panose="020F0502020204030203" pitchFamily="34" charset="0"/>
              </a:rPr>
              <a:t>The geometric distribution describes the probability of a success occurring on any given trial in a series of independent trials when the probability of success for each trial is known. This type of data distribution can be used to model the number of failures that occur before a success in situations such as manufacturing processes.</a:t>
            </a:r>
          </a:p>
          <a:p>
            <a:pPr marL="0" indent="0">
              <a:buNone/>
            </a:pPr>
            <a:endParaRPr lang="en-US" dirty="0"/>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3761989415"/>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presentation</Template>
  <TotalTime>149</TotalTime>
  <Words>2093</Words>
  <Application>Microsoft Office PowerPoint</Application>
  <PresentationFormat>Widescreen</PresentationFormat>
  <Paragraphs>179</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Lato</vt:lpstr>
      <vt:lpstr>Nunito</vt:lpstr>
      <vt:lpstr>Tenorite</vt:lpstr>
      <vt:lpstr>Custom</vt:lpstr>
      <vt:lpstr>Sessions 8&amp;9 TASKS</vt:lpstr>
      <vt:lpstr>AGENDA</vt:lpstr>
      <vt:lpstr>PowerPoint Presentation</vt:lpstr>
      <vt:lpstr>WHAT IS NORMAL DISTRIBUTION?</vt:lpstr>
      <vt:lpstr>Key Characteristics:</vt:lpstr>
      <vt:lpstr>PowerPoint Presentation</vt:lpstr>
      <vt:lpstr>TYPES OF DISTRIBUTION :</vt:lpstr>
      <vt:lpstr>PowerPoint Presentation</vt:lpstr>
      <vt:lpstr>PowerPoint Presentation</vt:lpstr>
      <vt:lpstr>PowerPoint Presentation</vt:lpstr>
      <vt:lpstr>How to convert non-normal distribution  into  a normal distribution? </vt:lpstr>
      <vt:lpstr>PowerPoint Presentation</vt:lpstr>
      <vt:lpstr>Types of testing</vt:lpstr>
      <vt:lpstr>Types of testing</vt:lpstr>
      <vt:lpstr>Types of testing</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Khadiga Ahmed</dc:creator>
  <cp:lastModifiedBy>Khadiga Ahmed</cp:lastModifiedBy>
  <cp:revision>25</cp:revision>
  <dcterms:created xsi:type="dcterms:W3CDTF">2024-09-13T19:04:54Z</dcterms:created>
  <dcterms:modified xsi:type="dcterms:W3CDTF">2024-09-19T18:40:15Z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