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7" r:id="rId6"/>
    <p:sldId id="266" r:id="rId7"/>
    <p:sldId id="258" r:id="rId8"/>
    <p:sldId id="269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D444-E9CE-4F28-8FAD-9306EE9388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E2FD-122D-4FC4-9E76-95311CE3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D444-E9CE-4F28-8FAD-9306EE9388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E2FD-122D-4FC4-9E76-95311CE3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D444-E9CE-4F28-8FAD-9306EE9388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E2FD-122D-4FC4-9E76-95311CE3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D444-E9CE-4F28-8FAD-9306EE9388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E2FD-122D-4FC4-9E76-95311CE3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7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D444-E9CE-4F28-8FAD-9306EE9388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E2FD-122D-4FC4-9E76-95311CE3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D444-E9CE-4F28-8FAD-9306EE9388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E2FD-122D-4FC4-9E76-95311CE3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D444-E9CE-4F28-8FAD-9306EE9388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E2FD-122D-4FC4-9E76-95311CE3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5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D444-E9CE-4F28-8FAD-9306EE9388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E2FD-122D-4FC4-9E76-95311CE3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6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D444-E9CE-4F28-8FAD-9306EE9388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E2FD-122D-4FC4-9E76-95311CE3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1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D444-E9CE-4F28-8FAD-9306EE9388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E2FD-122D-4FC4-9E76-95311CE3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2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D444-E9CE-4F28-8FAD-9306EE9388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E2FD-122D-4FC4-9E76-95311CE3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5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4D444-E9CE-4F28-8FAD-9306EE9388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5E2FD-122D-4FC4-9E76-95311CE3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ovanni.gsfc.nasa.gov/giovanni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681723"/>
            <a:ext cx="11925300" cy="2387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Open Sans"/>
              </a:rPr>
              <a:t>DATA-DRIVEN MODELS FOR THE CLIMATE VARIABLES ANALYSIS AND PREDICTION: </a:t>
            </a:r>
            <a:br>
              <a:rPr lang="en-US" sz="4000" dirty="0" smtClean="0">
                <a:latin typeface="Open Sans"/>
              </a:rPr>
            </a:br>
            <a:r>
              <a:rPr lang="en-US" sz="4000" dirty="0" smtClean="0">
                <a:latin typeface="Open Sans"/>
              </a:rPr>
              <a:t>A CASE STUDY OF SOIL MOISTURE</a:t>
            </a:r>
            <a:br>
              <a:rPr lang="en-US" sz="4000" dirty="0" smtClean="0">
                <a:latin typeface="Open Sans"/>
              </a:rPr>
            </a:br>
            <a:endParaRPr lang="en-US" sz="4000" dirty="0">
              <a:latin typeface="Open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578" y="5748338"/>
            <a:ext cx="4629150" cy="484316"/>
          </a:xfrm>
        </p:spPr>
        <p:txBody>
          <a:bodyPr/>
          <a:lstStyle/>
          <a:p>
            <a:r>
              <a:rPr lang="en-US" dirty="0" smtClean="0">
                <a:latin typeface="Open Sans"/>
              </a:rPr>
              <a:t>Kim-Ndor </a:t>
            </a:r>
            <a:r>
              <a:rPr lang="en-US" dirty="0" err="1" smtClean="0">
                <a:latin typeface="Open Sans"/>
              </a:rPr>
              <a:t>Djimadoumngar</a:t>
            </a:r>
            <a:endParaRPr lang="en-US" dirty="0">
              <a:latin typeface="Open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22651" y="3947165"/>
            <a:ext cx="5235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0" i="0" cap="all" dirty="0" smtClean="0">
                <a:solidFill>
                  <a:srgbClr val="222222"/>
                </a:solidFill>
                <a:effectLst/>
                <a:latin typeface="Open Sans"/>
              </a:rPr>
              <a:t>2019 DATA </a:t>
            </a:r>
            <a:r>
              <a:rPr lang="en-US" sz="2400" b="0" i="0" cap="all" dirty="0" smtClean="0">
                <a:solidFill>
                  <a:srgbClr val="222222"/>
                </a:solidFill>
                <a:effectLst/>
                <a:latin typeface="Open Sans"/>
              </a:rPr>
              <a:t>SCIENCE FELLOWSHIP</a:t>
            </a:r>
            <a:endParaRPr lang="en-US" sz="2400" b="0" i="0" cap="all" dirty="0">
              <a:solidFill>
                <a:srgbClr val="222222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877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7912" y="0"/>
            <a:ext cx="2544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0" cap="all" dirty="0" smtClean="0">
                <a:solidFill>
                  <a:srgbClr val="222222"/>
                </a:solidFill>
                <a:effectLst/>
                <a:latin typeface="Open Sans"/>
              </a:rPr>
              <a:t>INTRODUCTION</a:t>
            </a:r>
            <a:endParaRPr lang="en-US" sz="2400" b="1" i="0" cap="all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4056" y="633115"/>
            <a:ext cx="11693143" cy="588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Open Sans"/>
                <a:ea typeface="Arial Unicode MS" panose="020B0604020202020204" pitchFamily="34" charset="-128"/>
              </a:rPr>
              <a:t>Predicting Soil Moisture gives: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/>
                <a:ea typeface="Arial Unicode MS" panose="020B0604020202020204" pitchFamily="34" charset="-128"/>
              </a:rPr>
              <a:t>More precised and accurate estimation of water balance of a spring catchment and reservoir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/>
                <a:ea typeface="Arial Unicode MS" panose="020B0604020202020204" pitchFamily="34" charset="-128"/>
              </a:rPr>
              <a:t>More precised recharge time of surface water (e.g. lakes, rivers) and groundwater (aquifer: Ogallala)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Open Sans"/>
                <a:ea typeface="Arial Unicode MS" panose="020B0604020202020204" pitchFamily="34" charset="-128"/>
              </a:rPr>
              <a:t>Extremely important for decision-makers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/>
                <a:ea typeface="Arial Unicode MS" panose="020B0604020202020204" pitchFamily="34" charset="-128"/>
              </a:rPr>
              <a:t>Agricultural economy, other socio-economic </a:t>
            </a:r>
            <a:r>
              <a:rPr lang="en-US" sz="2400" dirty="0">
                <a:latin typeface="Open Sans"/>
                <a:ea typeface="Arial Unicode MS" panose="020B0604020202020204" pitchFamily="34" charset="-128"/>
              </a:rPr>
              <a:t>and </a:t>
            </a:r>
            <a:r>
              <a:rPr lang="en-US" sz="2400" dirty="0" smtClean="0">
                <a:latin typeface="Open Sans"/>
                <a:ea typeface="Arial Unicode MS" panose="020B0604020202020204" pitchFamily="34" charset="-128"/>
              </a:rPr>
              <a:t>environmental water related issues</a:t>
            </a:r>
            <a:endParaRPr lang="en-US" sz="24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330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6696" y="114300"/>
            <a:ext cx="4852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0" cap="all" dirty="0" smtClean="0">
                <a:solidFill>
                  <a:srgbClr val="222222"/>
                </a:solidFill>
                <a:effectLst/>
                <a:latin typeface="Open Sans"/>
              </a:rPr>
              <a:t>Memorable Takeaways</a:t>
            </a:r>
            <a:endParaRPr lang="en-US" sz="2800" b="1" i="0" cap="all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00629" y="551471"/>
            <a:ext cx="4476489" cy="61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Open Sans"/>
                <a:ea typeface="Calibri" panose="020F0502020204030204" pitchFamily="34" charset="0"/>
              </a:rPr>
              <a:t>Technical Takeaway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249" y="4310758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R-squared:  </a:t>
            </a:r>
            <a:r>
              <a:rPr lang="en-US" b="1" dirty="0" smtClean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0.4619 = 46.19%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6586" y="1705843"/>
            <a:ext cx="260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Linear Regression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763261" y="637520"/>
            <a:ext cx="260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Artificial Neural Network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263" t="2829" r="1148"/>
          <a:stretch/>
        </p:blipFill>
        <p:spPr>
          <a:xfrm>
            <a:off x="7735715" y="1061974"/>
            <a:ext cx="4240113" cy="28969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" r="1828" b="4215"/>
          <a:stretch/>
        </p:blipFill>
        <p:spPr>
          <a:xfrm>
            <a:off x="7337962" y="4252988"/>
            <a:ext cx="4602505" cy="24526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45420" y="3883656"/>
            <a:ext cx="5344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0.7669305 -&gt; R</a:t>
            </a:r>
            <a:r>
              <a:rPr lang="en-US" baseline="30000" dirty="0" smtClean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0.5881 = 58.81%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5904" y="5109962"/>
            <a:ext cx="317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improved by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24" y="5635050"/>
            <a:ext cx="73672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Increase = (</a:t>
            </a:r>
            <a:r>
              <a:rPr lang="en-US" sz="1600" b="1" dirty="0">
                <a:solidFill>
                  <a:srgbClr val="FF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0.58818239183025 - </a:t>
            </a:r>
            <a:r>
              <a:rPr lang="en-US" sz="1600" b="1" dirty="0">
                <a:solidFill>
                  <a:srgbClr val="FF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0.4619)/ 0.4619 = 0.27339768744371075990474128599264 *100 = </a:t>
            </a:r>
            <a:r>
              <a:rPr lang="en-US" sz="1600" b="1" dirty="0" smtClean="0">
                <a:solidFill>
                  <a:srgbClr val="FF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27.33%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267085" y="931502"/>
            <a:ext cx="260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R-squared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81" y="2075175"/>
            <a:ext cx="6172971" cy="16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6696" y="114300"/>
            <a:ext cx="4852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0" cap="all" dirty="0" smtClean="0">
                <a:solidFill>
                  <a:srgbClr val="222222"/>
                </a:solidFill>
                <a:effectLst/>
                <a:latin typeface="Open Sans"/>
              </a:rPr>
              <a:t>Memorable Takeaways</a:t>
            </a:r>
            <a:endParaRPr lang="en-US" sz="2800" b="1" i="0" cap="all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00629" y="551471"/>
            <a:ext cx="4476489" cy="61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Open Sans"/>
                <a:ea typeface="Calibri" panose="020F0502020204030204" pitchFamily="34" charset="0"/>
              </a:rPr>
              <a:t>Technical Takeaway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5379" y="1624993"/>
            <a:ext cx="260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Linear Regression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782311" y="1469237"/>
            <a:ext cx="260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Artificial Neural Network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22324" y="5683370"/>
            <a:ext cx="269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MSE</a:t>
            </a:r>
            <a:r>
              <a:rPr lang="en-US" b="1" baseline="30000" dirty="0" smtClean="0"/>
              <a:t> </a:t>
            </a:r>
            <a:r>
              <a:rPr lang="en-US" b="1" dirty="0" smtClean="0"/>
              <a:t>improved by  1.27%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85904" y="1099905"/>
            <a:ext cx="260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 Squared Error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728948" y="2497275"/>
            <a:ext cx="23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LM_MSE </a:t>
            </a:r>
            <a:r>
              <a:rPr lang="en-US" dirty="0"/>
              <a:t>= 0.02075518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86480" y="2135077"/>
            <a:ext cx="24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NN_Error</a:t>
            </a:r>
            <a:r>
              <a:rPr lang="en-US" dirty="0"/>
              <a:t> = 0.02049122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3676" y="3098299"/>
            <a:ext cx="8871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0.02049122 - 0.02075518/ 0.02049122 </a:t>
            </a:r>
            <a:r>
              <a:rPr lang="en-US" dirty="0"/>
              <a:t>= </a:t>
            </a:r>
            <a:r>
              <a:rPr lang="en-US" dirty="0" smtClean="0"/>
              <a:t>- 0.01288161466227974713072232888037 </a:t>
            </a:r>
            <a:r>
              <a:rPr lang="en-US" dirty="0"/>
              <a:t>* </a:t>
            </a:r>
            <a:r>
              <a:rPr lang="en-US" dirty="0" smtClean="0"/>
              <a:t>100</a:t>
            </a:r>
          </a:p>
          <a:p>
            <a:r>
              <a:rPr lang="en-US" dirty="0" smtClean="0"/>
              <a:t>= </a:t>
            </a:r>
            <a:r>
              <a:rPr lang="en-US" dirty="0"/>
              <a:t>-1.2881614662279747130722328880369 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85904" y="4438825"/>
            <a:ext cx="9858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0.02075518 - 0.02049122 </a:t>
            </a:r>
            <a:r>
              <a:rPr lang="en-US" dirty="0"/>
              <a:t>- </a:t>
            </a:r>
            <a:r>
              <a:rPr lang="en-US" dirty="0"/>
              <a:t>/ 0.02075518 = 0.01271778900496165294639699583429 </a:t>
            </a:r>
            <a:r>
              <a:rPr lang="en-US" dirty="0" smtClean="0"/>
              <a:t>* 100</a:t>
            </a:r>
          </a:p>
          <a:p>
            <a:r>
              <a:rPr lang="en-US" dirty="0" smtClean="0"/>
              <a:t>= </a:t>
            </a:r>
            <a:r>
              <a:rPr lang="en-US" dirty="0" smtClean="0"/>
              <a:t>1.2717789004961652946396995834293 %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6696" y="114300"/>
            <a:ext cx="4852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0" cap="all" dirty="0" smtClean="0">
                <a:solidFill>
                  <a:srgbClr val="222222"/>
                </a:solidFill>
                <a:effectLst/>
                <a:latin typeface="Open Sans"/>
              </a:rPr>
              <a:t>Memorable Takeaways</a:t>
            </a:r>
            <a:endParaRPr lang="en-US" sz="2800" b="1" i="0" cap="all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19679" y="551471"/>
            <a:ext cx="44764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Open Sans"/>
                <a:ea typeface="Calibri" panose="020F0502020204030204" pitchFamily="34" charset="0"/>
              </a:rPr>
              <a:t>Fun Facts Takeaway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557" t="2967" r="2901"/>
          <a:stretch/>
        </p:blipFill>
        <p:spPr>
          <a:xfrm>
            <a:off x="3940035" y="1881028"/>
            <a:ext cx="7887105" cy="49138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0075" y="1195969"/>
            <a:ext cx="1087754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coplot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(SM~ET|AT, panel =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panel.smooth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="Soil Moisture (Kg/m2)",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"Evapotranspiration (kg/m2/s)", data =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mydata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649" y="2494741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r(SM, AT) = -0.1960977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649" y="2878154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r(SM, ET) = 0.4107985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649" y="3293120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r</a:t>
            </a:r>
            <a:r>
              <a:rPr lang="en-US" dirty="0" smtClean="0">
                <a:latin typeface="Lucida Console" panose="020B0609040504020204" pitchFamily="49" charset="0"/>
              </a:rPr>
              <a:t>(AT, ET) = 0.4041305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5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4857" y="114300"/>
            <a:ext cx="3036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0" cap="all" dirty="0" smtClean="0">
                <a:solidFill>
                  <a:srgbClr val="222222"/>
                </a:solidFill>
                <a:effectLst/>
                <a:latin typeface="Open Sans"/>
              </a:rPr>
              <a:t>METHODOLOGY</a:t>
            </a:r>
            <a:endParaRPr lang="en-US" sz="2800" b="1" i="0" cap="all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6086" y="637520"/>
            <a:ext cx="1037246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/>
                <a:ea typeface="Calibri" panose="020F0502020204030204" pitchFamily="34" charset="0"/>
              </a:rPr>
              <a:t>R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/>
                <a:ea typeface="Calibri" panose="020F0502020204030204" pitchFamily="34" charset="0"/>
              </a:rPr>
              <a:t>Data analyze: 1 MB of environmental data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/>
                <a:ea typeface="Calibri" panose="020F0502020204030204" pitchFamily="34" charset="0"/>
              </a:rPr>
              <a:t>Exploratory Data Analysis 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/>
                <a:ea typeface="Calibri" panose="020F0502020204030204" pitchFamily="34" charset="0"/>
              </a:rPr>
              <a:t>Best Subset Selection using 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/>
                <a:ea typeface="Calibri" panose="020F0502020204030204" pitchFamily="34" charset="0"/>
              </a:rPr>
              <a:t>Artificial Neural Network (ANN) using neuralnet package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/>
                <a:ea typeface="Calibri" panose="020F0502020204030204" pitchFamily="34" charset="0"/>
              </a:rPr>
              <a:t>Model accuracy</a:t>
            </a:r>
            <a:r>
              <a:rPr lang="en-US" sz="2400" dirty="0">
                <a:latin typeface="Open Sans"/>
                <a:ea typeface="Calibri" panose="020F0502020204030204" pitchFamily="34" charset="0"/>
              </a:rPr>
              <a:t>: Linear </a:t>
            </a:r>
            <a:r>
              <a:rPr lang="en-US" sz="2400" dirty="0" smtClean="0">
                <a:latin typeface="Open Sans"/>
                <a:ea typeface="Calibri" panose="020F0502020204030204" pitchFamily="34" charset="0"/>
              </a:rPr>
              <a:t>Model vs Comparison ANN. 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i="1" dirty="0" smtClean="0">
                <a:latin typeface="Open Sans"/>
                <a:ea typeface="Calibri" panose="020F0502020204030204" pitchFamily="34" charset="0"/>
              </a:rPr>
              <a:t>k</a:t>
            </a:r>
            <a:r>
              <a:rPr lang="en-US" sz="2400" dirty="0" smtClean="0">
                <a:latin typeface="Open Sans"/>
                <a:ea typeface="Calibri" panose="020F0502020204030204" pitchFamily="34" charset="0"/>
              </a:rPr>
              <a:t>-Fold Cross-Validation</a:t>
            </a:r>
            <a:r>
              <a:rPr lang="en-US" sz="2400" i="1" dirty="0" smtClean="0">
                <a:latin typeface="Open Sans"/>
                <a:ea typeface="Calibri" panose="020F0502020204030204" pitchFamily="34" charset="0"/>
              </a:rPr>
              <a:t> ( k-</a:t>
            </a:r>
            <a:r>
              <a:rPr lang="en-US" sz="2400" dirty="0" smtClean="0">
                <a:latin typeface="Open Sans"/>
                <a:ea typeface="Calibri" panose="020F0502020204030204" pitchFamily="34" charset="0"/>
              </a:rPr>
              <a:t>fold CV) using boot package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/>
                <a:ea typeface="Calibri" panose="020F0502020204030204" pitchFamily="34" charset="0"/>
              </a:rPr>
              <a:t>Root Mean Squared Error </a:t>
            </a:r>
            <a:r>
              <a:rPr lang="en-US" sz="2400" dirty="0">
                <a:latin typeface="Open Sans"/>
                <a:ea typeface="Calibri" panose="020F0502020204030204" pitchFamily="34" charset="0"/>
              </a:rPr>
              <a:t>(RMSE</a:t>
            </a:r>
            <a:r>
              <a:rPr lang="en-US" sz="2400" dirty="0" smtClean="0">
                <a:latin typeface="Open Sans"/>
                <a:ea typeface="Calibri" panose="020F0502020204030204" pitchFamily="34" charset="0"/>
              </a:rPr>
              <a:t>)</a:t>
            </a:r>
            <a:endParaRPr lang="en-US" sz="24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2165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3731" y="0"/>
            <a:ext cx="4621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0" cap="all" dirty="0" smtClean="0">
                <a:solidFill>
                  <a:srgbClr val="222222"/>
                </a:solidFill>
                <a:effectLst/>
                <a:latin typeface="Open Sans"/>
              </a:rPr>
              <a:t>DATA SOURCE AND DATASET</a:t>
            </a:r>
            <a:endParaRPr lang="en-US" sz="2400" b="1" i="0" cap="all" dirty="0">
              <a:solidFill>
                <a:srgbClr val="222222"/>
              </a:solidFill>
              <a:effectLst/>
              <a:latin typeface="Open Sans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t="3782"/>
          <a:stretch/>
        </p:blipFill>
        <p:spPr bwMode="auto">
          <a:xfrm>
            <a:off x="2616593" y="461665"/>
            <a:ext cx="5451886" cy="3163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27835" y="6360086"/>
            <a:ext cx="377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Open Sans"/>
              </a:rPr>
              <a:t>11440 observations </a:t>
            </a:r>
            <a:r>
              <a:rPr lang="en-US" b="1" dirty="0" smtClean="0">
                <a:latin typeface="Open Sans"/>
              </a:rPr>
              <a:t>7 </a:t>
            </a:r>
            <a:r>
              <a:rPr lang="en-US" b="1" dirty="0" smtClean="0">
                <a:latin typeface="Open Sans"/>
              </a:rPr>
              <a:t>variables</a:t>
            </a:r>
            <a:endParaRPr lang="en-US" b="1" dirty="0">
              <a:latin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75451" y="3144472"/>
            <a:ext cx="401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https://giovanni.gsfc.nasa.gov/giovanni/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368" y="3958037"/>
            <a:ext cx="7603732" cy="20867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54034" y="6427642"/>
            <a:ext cx="2672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Open Sans"/>
                <a:ea typeface="Calibri" panose="020F0502020204030204" pitchFamily="34" charset="0"/>
              </a:rPr>
              <a:t>Total size on disk: 1 </a:t>
            </a:r>
            <a:r>
              <a:rPr lang="en-US" dirty="0">
                <a:latin typeface="Open Sans"/>
                <a:ea typeface="Calibri" panose="020F0502020204030204" pitchFamily="34" charset="0"/>
              </a:rPr>
              <a:t>MB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4207" y="114300"/>
            <a:ext cx="2877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0" cap="all" dirty="0" smtClean="0">
                <a:solidFill>
                  <a:srgbClr val="222222"/>
                </a:solidFill>
                <a:effectLst/>
                <a:latin typeface="Open Sans"/>
              </a:rPr>
              <a:t>FUTURE WORK</a:t>
            </a:r>
            <a:endParaRPr lang="en-US" sz="2800" b="1" i="0" cap="all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4481" y="1428095"/>
            <a:ext cx="103724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Open Sans"/>
                <a:ea typeface="Calibri" panose="020F0502020204030204" pitchFamily="34" charset="0"/>
              </a:rPr>
              <a:t>Trigonometric Regression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/>
                <a:ea typeface="Calibri" panose="020F0502020204030204" pitchFamily="34" charset="0"/>
              </a:rPr>
              <a:t>To </a:t>
            </a:r>
            <a:r>
              <a:rPr lang="en-US" sz="2400" dirty="0">
                <a:latin typeface="Open Sans"/>
                <a:ea typeface="Calibri" panose="020F0502020204030204" pitchFamily="34" charset="0"/>
              </a:rPr>
              <a:t>assess the </a:t>
            </a:r>
            <a:r>
              <a:rPr lang="en-US" sz="2400" dirty="0" smtClean="0">
                <a:latin typeface="Open Sans"/>
                <a:ea typeface="Calibri" panose="020F0502020204030204" pitchFamily="34" charset="0"/>
              </a:rPr>
              <a:t>impact the variable Time because of the seasonality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/>
                <a:ea typeface="Calibri" panose="020F0502020204030204" pitchFamily="34" charset="0"/>
              </a:rPr>
              <a:t> Models of increasing complexity to evaluate the impact of each variable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/>
              <a:ea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/>
              <a:ea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438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9258" y="235614"/>
            <a:ext cx="2398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0" cap="all" dirty="0" smtClean="0">
                <a:solidFill>
                  <a:srgbClr val="222222"/>
                </a:solidFill>
                <a:effectLst/>
                <a:latin typeface="Open Sans"/>
              </a:rPr>
              <a:t>REFERENCE</a:t>
            </a:r>
            <a:endParaRPr lang="en-US" sz="2800" b="1" i="0" cap="all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546" y="943045"/>
            <a:ext cx="109598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Open Sans"/>
              </a:rPr>
              <a:t>Gareth J., Witten D., Hastie T. and </a:t>
            </a:r>
            <a:r>
              <a:rPr lang="en-US" dirty="0" err="1" smtClean="0">
                <a:latin typeface="Open Sans"/>
              </a:rPr>
              <a:t>Tibshirani</a:t>
            </a:r>
            <a:r>
              <a:rPr lang="en-US" dirty="0" smtClean="0">
                <a:latin typeface="Open Sans"/>
              </a:rPr>
              <a:t> R. (2013). An introduction to statistical learning with applications in r. ISBN 978-1-4614-7138-7 (eBook) Springer.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Open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Open Sans"/>
              </a:rPr>
              <a:t>Hiroko, B., and </a:t>
            </a:r>
            <a:r>
              <a:rPr lang="en-US" dirty="0" err="1" smtClean="0">
                <a:latin typeface="Open Sans"/>
              </a:rPr>
              <a:t>Rodell</a:t>
            </a:r>
            <a:r>
              <a:rPr lang="en-US" dirty="0" smtClean="0">
                <a:latin typeface="Open Sans"/>
              </a:rPr>
              <a:t>, M., NASA/GSFC/HSL (2015). GLDAS Noah Land Surface Model L4 monthly 1.0 x 1.0 degree V2.0, Greenbelt, Maryland, USA, Goddard Earth Sciences Data and Information Services Center (GES DISC) at 10.5067/QN80TO7ZHFJZ [accessed on December 12, 2018].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Open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Open Sans"/>
              </a:rPr>
              <a:t>Rodell</a:t>
            </a:r>
            <a:r>
              <a:rPr lang="en-US" dirty="0" smtClean="0">
                <a:latin typeface="Open Sans"/>
              </a:rPr>
              <a:t>, M., P.R. Houser, U. </a:t>
            </a:r>
            <a:r>
              <a:rPr lang="en-US" dirty="0" err="1" smtClean="0">
                <a:latin typeface="Open Sans"/>
              </a:rPr>
              <a:t>Jambor</a:t>
            </a:r>
            <a:r>
              <a:rPr lang="en-US" dirty="0" smtClean="0">
                <a:latin typeface="Open Sans"/>
              </a:rPr>
              <a:t>, J. </a:t>
            </a:r>
            <a:r>
              <a:rPr lang="en-US" dirty="0" err="1" smtClean="0">
                <a:latin typeface="Open Sans"/>
              </a:rPr>
              <a:t>Gottschalck</a:t>
            </a:r>
            <a:r>
              <a:rPr lang="en-US" dirty="0" smtClean="0">
                <a:latin typeface="Open Sans"/>
              </a:rPr>
              <a:t>, K. Mitchell, C. </a:t>
            </a:r>
            <a:r>
              <a:rPr lang="en-US" dirty="0" err="1" smtClean="0">
                <a:latin typeface="Open Sans"/>
              </a:rPr>
              <a:t>Meng</a:t>
            </a:r>
            <a:r>
              <a:rPr lang="en-US" dirty="0" smtClean="0">
                <a:latin typeface="Open Sans"/>
              </a:rPr>
              <a:t>, K. Arsenault, B. Cosgrove, J. </a:t>
            </a:r>
            <a:r>
              <a:rPr lang="en-US" dirty="0" err="1" smtClean="0">
                <a:latin typeface="Open Sans"/>
              </a:rPr>
              <a:t>Radakovich</a:t>
            </a:r>
            <a:r>
              <a:rPr lang="en-US" dirty="0" smtClean="0">
                <a:latin typeface="Open Sans"/>
              </a:rPr>
              <a:t>, M. </a:t>
            </a:r>
            <a:r>
              <a:rPr lang="en-US" dirty="0" err="1" smtClean="0">
                <a:latin typeface="Open Sans"/>
              </a:rPr>
              <a:t>Bosilovich</a:t>
            </a:r>
            <a:r>
              <a:rPr lang="en-US" dirty="0" smtClean="0">
                <a:latin typeface="Open Sans"/>
              </a:rPr>
              <a:t>, J.K. </a:t>
            </a:r>
            <a:r>
              <a:rPr lang="en-US" dirty="0" err="1" smtClean="0">
                <a:latin typeface="Open Sans"/>
              </a:rPr>
              <a:t>Entin</a:t>
            </a:r>
            <a:r>
              <a:rPr lang="en-US" dirty="0" smtClean="0">
                <a:latin typeface="Open Sans"/>
              </a:rPr>
              <a:t>, J.P. Walker, D. </a:t>
            </a:r>
            <a:r>
              <a:rPr lang="en-US" dirty="0" err="1" smtClean="0">
                <a:latin typeface="Open Sans"/>
              </a:rPr>
              <a:t>Lohmann</a:t>
            </a:r>
            <a:r>
              <a:rPr lang="en-US" dirty="0" smtClean="0">
                <a:latin typeface="Open Sans"/>
              </a:rPr>
              <a:t>, and D. Toll, (2004). The global land data assimilation system, Bull. Amer. Meteor. Soc., 85, 381-394, doi:10.1175/BAMS-85-3-381.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Open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Open Sans"/>
              </a:rPr>
              <a:t>Tropical Rainfall Measuring Mission, TRMM (2011). TRMM Microwave Imager Precipitation Profile L3 1 month 0.5 degree x 0.5 degree V7, Greenbelt, MD, Goddard Earth Sciences Data and Information Services Center (GES DISC) at https://disc.gsfc.nasa.gov/datacollection/TRMM_3A12_7.html [accessed on December 15, 2018].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916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532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Courier New</vt:lpstr>
      <vt:lpstr>Lucida Console</vt:lpstr>
      <vt:lpstr>Open Sans</vt:lpstr>
      <vt:lpstr>Times New Roman</vt:lpstr>
      <vt:lpstr>Wingdings</vt:lpstr>
      <vt:lpstr>Office Theme</vt:lpstr>
      <vt:lpstr>DATA-DRIVEN MODELS FOR THE CLIMATE VARIABLES ANALYSIS AND PREDICTION:  A CASE STUDY OF SOIL MOISTURE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Models for the Climate Variables: A Case Study of Soil Moisture</dc:title>
  <dc:creator>Djimadoumngar, Kim-Ndor (UMKC-Student)</dc:creator>
  <cp:lastModifiedBy>Djimadoumngar, Kim-Ndor (UMKC-Student)</cp:lastModifiedBy>
  <cp:revision>54</cp:revision>
  <dcterms:created xsi:type="dcterms:W3CDTF">2019-02-03T17:51:02Z</dcterms:created>
  <dcterms:modified xsi:type="dcterms:W3CDTF">2019-02-14T02:10:26Z</dcterms:modified>
</cp:coreProperties>
</file>