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8"/>
  </p:notesMasterIdLst>
  <p:handoutMasterIdLst>
    <p:handoutMasterId r:id="rId49"/>
  </p:handoutMasterIdLst>
  <p:sldIdLst>
    <p:sldId id="503" r:id="rId5"/>
    <p:sldId id="276" r:id="rId6"/>
    <p:sldId id="492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99" r:id="rId18"/>
    <p:sldId id="598" r:id="rId19"/>
    <p:sldId id="526" r:id="rId20"/>
    <p:sldId id="515" r:id="rId21"/>
    <p:sldId id="516" r:id="rId22"/>
    <p:sldId id="517" r:id="rId23"/>
    <p:sldId id="518" r:id="rId24"/>
    <p:sldId id="527" r:id="rId25"/>
    <p:sldId id="520" r:id="rId26"/>
    <p:sldId id="521" r:id="rId27"/>
    <p:sldId id="522" r:id="rId28"/>
    <p:sldId id="523" r:id="rId29"/>
    <p:sldId id="528" r:id="rId30"/>
    <p:sldId id="525" r:id="rId31"/>
    <p:sldId id="529" r:id="rId32"/>
    <p:sldId id="530" r:id="rId33"/>
    <p:sldId id="531" r:id="rId34"/>
    <p:sldId id="532" r:id="rId35"/>
    <p:sldId id="533" r:id="rId36"/>
    <p:sldId id="534" r:id="rId37"/>
    <p:sldId id="535" r:id="rId38"/>
    <p:sldId id="537" r:id="rId39"/>
    <p:sldId id="536" r:id="rId40"/>
    <p:sldId id="496" r:id="rId41"/>
    <p:sldId id="349" r:id="rId42"/>
    <p:sldId id="401" r:id="rId43"/>
    <p:sldId id="614" r:id="rId44"/>
    <p:sldId id="608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unctions Returning Functions" id="{66DCFE1F-60FD-44F2-BE82-706DDBC14898}">
          <p14:sldIdLst>
            <p14:sldId id="504"/>
            <p14:sldId id="505"/>
            <p14:sldId id="506"/>
            <p14:sldId id="507"/>
            <p14:sldId id="508"/>
          </p14:sldIdLst>
        </p14:section>
        <p14:section name="Decorators" id="{A075AA6A-A219-43EF-9699-D32FBFEC680D}">
          <p14:sldIdLst>
            <p14:sldId id="509"/>
            <p14:sldId id="510"/>
            <p14:sldId id="511"/>
            <p14:sldId id="512"/>
            <p14:sldId id="513"/>
            <p14:sldId id="599"/>
            <p14:sldId id="598"/>
            <p14:sldId id="526"/>
            <p14:sldId id="515"/>
          </p14:sldIdLst>
        </p14:section>
        <p14:section name="Accepting Arguments in Decorators" id="{85D3574B-CC28-4B17-ADB3-63D66F69D27D}">
          <p14:sldIdLst>
            <p14:sldId id="516"/>
            <p14:sldId id="517"/>
            <p14:sldId id="518"/>
            <p14:sldId id="527"/>
            <p14:sldId id="520"/>
          </p14:sldIdLst>
        </p14:section>
        <p14:section name="Passing Arguments to Decorators" id="{455AC788-D656-481D-BDAA-5F8068726BDE}">
          <p14:sldIdLst>
            <p14:sldId id="521"/>
            <p14:sldId id="522"/>
            <p14:sldId id="523"/>
            <p14:sldId id="528"/>
            <p14:sldId id="525"/>
          </p14:sldIdLst>
        </p14:section>
        <p14:section name="Decorating Class Methods" id="{9F337C45-1F0A-4FF8-B4FB-F08BC949CCA9}">
          <p14:sldIdLst>
            <p14:sldId id="529"/>
            <p14:sldId id="530"/>
            <p14:sldId id="531"/>
          </p14:sldIdLst>
        </p14:section>
        <p14:section name="Classes as Decorators" id="{48ADDDB6-C0BC-44B3-B632-4CF57F8C038D}">
          <p14:sldIdLst>
            <p14:sldId id="532"/>
            <p14:sldId id="533"/>
            <p14:sldId id="534"/>
            <p14:sldId id="535"/>
            <p14:sldId id="537"/>
            <p14:sldId id="536"/>
          </p14:sldIdLst>
        </p14:section>
        <p14:section name="Live Exercises" id="{F5EF1393-4FC9-4845-8C39-E53E18E1AE7E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A469D-8F62-4701-A24F-1D65A3AF14C2}" v="78" dt="2019-11-28T09:00:11.915"/>
    <p1510:client id="{C0682DD6-EE25-42F9-C3F3-7A2AF24AB509}" v="28" dt="2020-03-16T10:23:44.09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82" y="71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E54F91E-5559-447E-A2A9-0BF8665F8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12CE25-DCF6-407E-8B44-23E0119013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75DDE1A-B9B6-4621-88FF-C914B891A32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A6C3D56-EA14-4772-A936-2812158A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F381786-BC42-4F7A-84A1-5759996ADB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DB7895F5-AAEC-4603-AA21-23283FEBE5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A7F40DF-D3D8-440B-8112-CA71B10A7D1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F8161FB-CCF6-447E-8AFA-50393A11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FCC4CBF-73CC-451C-911B-8A5E88DB85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D2C1363-C501-45DE-8BE4-CA03982B1E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1E43FC7-2D75-41B2-8FC5-A1812ECC6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AD1E22D-C04C-4683-BA1A-ED1B4C05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CC6F9B5-B6D7-4177-B2DD-52CD6085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A9B04D8-B46F-4E25-B419-91E3AF8C5B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6EECCF2-1769-4FD4-8DB1-33FCE9A014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20CE99A-AD73-43C8-8C0F-EB6D638F277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78A413B-1B69-4270-BF0A-02CDD5A833E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0B8D129-D5D5-4E48-953D-18AF7B0E5D0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4E8F67C-728C-4801-85C1-0ECCA46B957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4820A3-4BA3-489F-BE28-C573FF75A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309CFCB-21FA-4C0A-B0D9-F38651D4560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3F0623D-CFCF-40A3-B5C8-A486A0F5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374750E-998C-4A51-9968-E0B88A24890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67F745F-E421-44F6-8ABB-C7C85BCD63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5F229F1-5F4B-4F22-86B3-BD6E4CD89C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C71DF25-F4B9-4A3B-AC0B-DEC89C7B5E1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766C214-1911-4F66-8F9C-E4942043A8B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6D4F1CE-9F84-4AAC-83CB-07AE877C71B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EC210D2-F4DF-4CF1-B58E-0571DB652E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09A31ED-D638-46BA-802B-4F5600B5E5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9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E932FC5-0B6A-4572-BA5A-799F36AB7E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9683A80-E4F3-4A67-AF59-E41DDEB7AA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675865D-AD7B-4762-BCD5-9A1E245EB2C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763EACA-698E-4EBC-BBD9-72C7A19C3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0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93A69C-CAB8-47FB-9507-89D38BF67A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E3AF7E0A-2E2B-4B1B-B131-B414A14BE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D45A40-27AB-4CFA-882C-287AF5BA44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33E3E7FD-9EA0-499E-9B08-252344F7AD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C0FD3D-1114-4BB0-A432-57FB893560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838B5F9-5286-44E7-9B6F-3DF21CB9B5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E9753E8-2256-475F-BFD2-5746D3AB1A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Functionality to Existing Code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082" y="3351482"/>
            <a:ext cx="3871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Righ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@decorators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Decorators</a:t>
            </a:r>
            <a:r>
              <a:rPr lang="en-US" sz="3600" dirty="0"/>
              <a:t> are very powerful and useful tool</a:t>
            </a:r>
            <a:endParaRPr lang="bg-BG" sz="3600" dirty="0"/>
          </a:p>
          <a:p>
            <a:pPr marL="360045" indent="-360045">
              <a:buClr>
                <a:schemeClr val="tx1"/>
              </a:buClr>
            </a:pPr>
            <a:r>
              <a:rPr lang="en-US" sz="3600" dirty="0"/>
              <a:t>It allows programmers to </a:t>
            </a:r>
            <a:r>
              <a:rPr lang="en-US" sz="3600" b="1" dirty="0">
                <a:solidFill>
                  <a:schemeClr val="bg1"/>
                </a:solidFill>
              </a:rPr>
              <a:t>modify</a:t>
            </a:r>
            <a:r>
              <a:rPr lang="en-US" sz="3600" dirty="0"/>
              <a:t> the behavior of a function or a class</a:t>
            </a:r>
            <a:endParaRPr lang="en-US" sz="36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dirty="0"/>
              <a:t>Decorators allow us to </a:t>
            </a:r>
            <a:r>
              <a:rPr lang="en-US" sz="3600" b="1" dirty="0">
                <a:solidFill>
                  <a:schemeClr val="bg1"/>
                </a:solidFill>
              </a:rPr>
              <a:t>wrap</a:t>
            </a:r>
            <a:r>
              <a:rPr lang="en-US" sz="3600" dirty="0"/>
              <a:t> another function in order to extend the behavior of wrapped function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Definition</a:t>
            </a:r>
          </a:p>
        </p:txBody>
      </p:sp>
    </p:spTree>
    <p:extLst>
      <p:ext uri="{BB962C8B-B14F-4D97-AF65-F5344CB8AC3E}">
        <p14:creationId xmlns:p14="http://schemas.microsoft.com/office/powerpoint/2010/main" val="175317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the example below we create a decorator function that </a:t>
            </a:r>
            <a:r>
              <a:rPr lang="en-US" sz="3600" b="1" dirty="0">
                <a:solidFill>
                  <a:schemeClr val="bg1"/>
                </a:solidFill>
              </a:rPr>
              <a:t>converts</a:t>
            </a:r>
            <a:r>
              <a:rPr lang="en-US" sz="3600" dirty="0"/>
              <a:t> a sentence to </a:t>
            </a:r>
            <a:r>
              <a:rPr lang="en-US" sz="3600" b="1" dirty="0">
                <a:solidFill>
                  <a:schemeClr val="bg1"/>
                </a:solidFill>
              </a:rPr>
              <a:t>upper case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96000" y="2749116"/>
            <a:ext cx="7200000" cy="2912758"/>
          </a:xfrm>
        </p:spPr>
        <p:txBody>
          <a:bodyPr/>
          <a:lstStyle/>
          <a:p>
            <a:r>
              <a:rPr lang="en-US" dirty="0"/>
              <a:t>def uppercase(function):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wrapper():</a:t>
            </a:r>
          </a:p>
          <a:p>
            <a:r>
              <a:rPr lang="en-US" dirty="0"/>
              <a:t>        result = function()</a:t>
            </a:r>
          </a:p>
          <a:p>
            <a:r>
              <a:rPr lang="en-US" dirty="0"/>
              <a:t>        </a:t>
            </a:r>
            <a:r>
              <a:rPr lang="en-US" dirty="0" err="1"/>
              <a:t>uppercase_result</a:t>
            </a:r>
            <a:r>
              <a:rPr lang="en-US" dirty="0"/>
              <a:t> = </a:t>
            </a:r>
            <a:r>
              <a:rPr lang="en-US" dirty="0" err="1"/>
              <a:t>result.upper</a:t>
            </a:r>
            <a:r>
              <a:rPr lang="en-US" dirty="0"/>
              <a:t>()</a:t>
            </a:r>
          </a:p>
          <a:p>
            <a:r>
              <a:rPr lang="en-US" dirty="0"/>
              <a:t>        return </a:t>
            </a:r>
            <a:r>
              <a:rPr lang="en-US" dirty="0" err="1"/>
              <a:t>uppercase_result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Decorators</a:t>
            </a:r>
          </a:p>
        </p:txBody>
      </p:sp>
    </p:spTree>
    <p:extLst>
      <p:ext uri="{BB962C8B-B14F-4D97-AF65-F5344CB8AC3E}">
        <p14:creationId xmlns:p14="http://schemas.microsoft.com/office/powerpoint/2010/main" val="3614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Our decorator function takes </a:t>
            </a:r>
            <a:r>
              <a:rPr lang="en-US" sz="3600" b="1" dirty="0">
                <a:solidFill>
                  <a:schemeClr val="bg1"/>
                </a:solidFill>
              </a:rPr>
              <a:t>a function as an argument</a:t>
            </a:r>
            <a:r>
              <a:rPr lang="en-US" sz="3600" dirty="0"/>
              <a:t>, so let us </a:t>
            </a:r>
            <a:r>
              <a:rPr lang="en-US" sz="3600" b="1" dirty="0">
                <a:solidFill>
                  <a:schemeClr val="bg1"/>
                </a:solidFill>
              </a:rPr>
              <a:t>define a function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pass it to our decorator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learned earlier that </a:t>
            </a:r>
            <a:r>
              <a:rPr lang="en-US" sz="3600" b="1" dirty="0">
                <a:solidFill>
                  <a:schemeClr val="bg1"/>
                </a:solidFill>
              </a:rPr>
              <a:t>we could assign a function </a:t>
            </a:r>
            <a:r>
              <a:rPr lang="en-US" sz="3600" dirty="0"/>
              <a:t>to a variable</a:t>
            </a:r>
            <a:endParaRPr lang="en-US" sz="3600" dirty="0">
              <a:cs typeface="Calibri"/>
            </a:endParaRPr>
          </a:p>
          <a:p>
            <a:pPr marL="457200" indent="-457200">
              <a:buChar char="§"/>
            </a:pPr>
            <a:r>
              <a:rPr lang="en-US" sz="3600" dirty="0"/>
              <a:t>We'll use that trick to call our decorator function</a:t>
            </a:r>
            <a:endParaRPr lang="en-US" sz="3600" dirty="0">
              <a:cs typeface="Calibri"/>
            </a:endParaRPr>
          </a:p>
          <a:p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21000" y="4517698"/>
            <a:ext cx="6750000" cy="2137802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  <a:p>
            <a:endParaRPr lang="en-US" dirty="0"/>
          </a:p>
          <a:p>
            <a:r>
              <a:rPr lang="en-US" dirty="0"/>
              <a:t>decorate = </a:t>
            </a:r>
            <a:r>
              <a:rPr lang="en-US" dirty="0" err="1"/>
              <a:t>uppercase_decorator</a:t>
            </a:r>
            <a:r>
              <a:rPr lang="en-US" dirty="0"/>
              <a:t>(</a:t>
            </a:r>
            <a:r>
              <a:rPr lang="en-US" dirty="0" err="1"/>
              <a:t>say_hi</a:t>
            </a:r>
            <a:r>
              <a:rPr lang="en-US" dirty="0"/>
              <a:t>)</a:t>
            </a:r>
          </a:p>
          <a:p>
            <a:r>
              <a:rPr lang="en-US" dirty="0"/>
              <a:t>decorate()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Decorators</a:t>
            </a:r>
          </a:p>
        </p:txBody>
      </p:sp>
    </p:spTree>
    <p:extLst>
      <p:ext uri="{BB962C8B-B14F-4D97-AF65-F5344CB8AC3E}">
        <p14:creationId xmlns:p14="http://schemas.microsoft.com/office/powerpoint/2010/main" val="25729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However, Python provides a much easier way for us to apply decorators</a:t>
            </a:r>
            <a:endParaRPr lang="bg-BG" sz="3600" dirty="0"/>
          </a:p>
          <a:p>
            <a:pPr marL="457200" indent="-457200">
              <a:buChar char="§"/>
            </a:pPr>
            <a:r>
              <a:rPr lang="en-US" sz="3600" dirty="0"/>
              <a:t>We simply use the </a:t>
            </a:r>
            <a:r>
              <a:rPr lang="en-US" sz="3600" b="1" dirty="0">
                <a:solidFill>
                  <a:schemeClr val="bg1"/>
                </a:solidFill>
              </a:rPr>
              <a:t>@</a:t>
            </a:r>
            <a:r>
              <a:rPr lang="en-US" sz="3600" dirty="0"/>
              <a:t> symbol before the function we would like to decorate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03500" y="4059000"/>
            <a:ext cx="5385000" cy="1992954"/>
          </a:xfrm>
        </p:spPr>
        <p:txBody>
          <a:bodyPr/>
          <a:lstStyle/>
          <a:p>
            <a:r>
              <a:rPr lang="en-US" dirty="0"/>
              <a:t>@uppercase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  <a:p>
            <a:endParaRPr lang="en-US" sz="1500" dirty="0"/>
          </a:p>
          <a:p>
            <a:r>
              <a:rPr lang="en-US" dirty="0"/>
              <a:t>print(</a:t>
            </a:r>
            <a:r>
              <a:rPr lang="en-US" dirty="0" err="1"/>
              <a:t>say_hi</a:t>
            </a:r>
            <a:r>
              <a:rPr lang="en-US" dirty="0"/>
              <a:t>()) </a:t>
            </a:r>
            <a:r>
              <a:rPr lang="en-US" sz="2400" i="1" dirty="0">
                <a:solidFill>
                  <a:schemeClr val="accent2"/>
                </a:solidFill>
              </a:rPr>
              <a:t># </a:t>
            </a:r>
            <a:r>
              <a:rPr lang="en-US" sz="2400" dirty="0">
                <a:solidFill>
                  <a:schemeClr val="accent2"/>
                </a:solidFill>
              </a:rPr>
              <a:t>HELLO THERE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and "@"</a:t>
            </a:r>
          </a:p>
        </p:txBody>
      </p:sp>
    </p:spTree>
    <p:extLst>
      <p:ext uri="{BB962C8B-B14F-4D97-AF65-F5344CB8AC3E}">
        <p14:creationId xmlns:p14="http://schemas.microsoft.com/office/powerpoint/2010/main" val="25081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In the given example, if we try to call the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 of the wrapped function the result is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wrapper</a:t>
            </a:r>
            <a:r>
              <a:rPr lang="en-US" sz="3600" dirty="0"/>
              <a:t>", and its </a:t>
            </a:r>
            <a:r>
              <a:rPr lang="en-US" sz="3600" b="1" dirty="0">
                <a:solidFill>
                  <a:schemeClr val="bg1"/>
                </a:solidFill>
              </a:rPr>
              <a:t>docstring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lost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2250" y="3249000"/>
            <a:ext cx="7147500" cy="2767975"/>
          </a:xfrm>
        </p:spPr>
        <p:txBody>
          <a:bodyPr/>
          <a:lstStyle/>
          <a:p>
            <a:r>
              <a:rPr lang="en-US" dirty="0"/>
              <a:t>@uppercase</a:t>
            </a:r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"""Saying Hi"""</a:t>
            </a:r>
          </a:p>
          <a:p>
            <a:r>
              <a:rPr lang="en-US" dirty="0"/>
              <a:t>    return "hello there"</a:t>
            </a:r>
          </a:p>
          <a:p>
            <a:endParaRPr lang="en-US" sz="1500" dirty="0"/>
          </a:p>
          <a:p>
            <a:r>
              <a:rPr lang="en-US" dirty="0"/>
              <a:t>print(</a:t>
            </a:r>
            <a:r>
              <a:rPr lang="en-US" dirty="0" err="1"/>
              <a:t>say_hi.__name</a:t>
            </a:r>
            <a:r>
              <a:rPr lang="en-US" dirty="0"/>
              <a:t>__) </a:t>
            </a:r>
            <a:r>
              <a:rPr lang="en-US" sz="2400" i="1" dirty="0">
                <a:solidFill>
                  <a:schemeClr val="accent2"/>
                </a:solidFill>
              </a:rPr>
              <a:t># wrapper</a:t>
            </a:r>
          </a:p>
          <a:p>
            <a:r>
              <a:rPr lang="en-US" dirty="0"/>
              <a:t>print(</a:t>
            </a:r>
            <a:r>
              <a:rPr lang="en-US" dirty="0" err="1"/>
              <a:t>say_hi.__doc</a:t>
            </a:r>
            <a:r>
              <a:rPr lang="en-US" dirty="0"/>
              <a:t>__)</a:t>
            </a:r>
            <a:r>
              <a:rPr lang="en-US" sz="2400" i="1" dirty="0">
                <a:solidFill>
                  <a:schemeClr val="accent2"/>
                </a:solidFill>
              </a:rPr>
              <a:t>  # None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functools.wraps</a:t>
            </a:r>
            <a:r>
              <a:rPr lang="en-US" dirty="0"/>
              <a:t>() (1)</a:t>
            </a:r>
          </a:p>
        </p:txBody>
      </p:sp>
    </p:spTree>
    <p:extLst>
      <p:ext uri="{BB962C8B-B14F-4D97-AF65-F5344CB8AC3E}">
        <p14:creationId xmlns:p14="http://schemas.microsoft.com/office/powerpoint/2010/main" val="198784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To solve this problem, we use a decorator factory as a function </a:t>
            </a:r>
            <a:r>
              <a:rPr lang="en-US" sz="3400" b="1" dirty="0">
                <a:solidFill>
                  <a:schemeClr val="bg1"/>
                </a:solidFill>
              </a:rPr>
              <a:t>decorator</a:t>
            </a:r>
            <a:r>
              <a:rPr lang="en-US" sz="3400" dirty="0"/>
              <a:t> when defining a </a:t>
            </a:r>
            <a:r>
              <a:rPr lang="en-US" sz="3400" b="1" dirty="0">
                <a:solidFill>
                  <a:schemeClr val="bg1"/>
                </a:solidFill>
              </a:rPr>
              <a:t>wrapper </a:t>
            </a:r>
            <a:r>
              <a:rPr lang="en-US" sz="3400" dirty="0"/>
              <a:t>function</a:t>
            </a:r>
            <a:endParaRPr lang="bg-BG" sz="34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96000" y="2574000"/>
            <a:ext cx="7200000" cy="37849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functools</a:t>
            </a:r>
            <a:r>
              <a:rPr lang="en-US" dirty="0">
                <a:solidFill>
                  <a:schemeClr val="bg1"/>
                </a:solidFill>
              </a:rPr>
              <a:t> import wraps</a:t>
            </a:r>
          </a:p>
          <a:p>
            <a:endParaRPr lang="en-US" sz="1500" dirty="0"/>
          </a:p>
          <a:p>
            <a:r>
              <a:rPr lang="en-US" dirty="0"/>
              <a:t>def uppercase(function):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@wraps(function)</a:t>
            </a:r>
          </a:p>
          <a:p>
            <a:r>
              <a:rPr lang="en-US" dirty="0"/>
              <a:t>    def wrapper():</a:t>
            </a:r>
          </a:p>
          <a:p>
            <a:r>
              <a:rPr lang="en-US" dirty="0"/>
              <a:t>        result = function()</a:t>
            </a:r>
          </a:p>
          <a:p>
            <a:r>
              <a:rPr lang="en-US" dirty="0"/>
              <a:t>        </a:t>
            </a:r>
            <a:r>
              <a:rPr lang="en-US" dirty="0" err="1"/>
              <a:t>uppercase_result</a:t>
            </a:r>
            <a:r>
              <a:rPr lang="en-US" dirty="0"/>
              <a:t> = </a:t>
            </a:r>
            <a:r>
              <a:rPr lang="en-US" dirty="0" err="1"/>
              <a:t>result.upper</a:t>
            </a:r>
            <a:r>
              <a:rPr lang="en-US" dirty="0"/>
              <a:t>()</a:t>
            </a:r>
          </a:p>
          <a:p>
            <a:r>
              <a:rPr lang="en-US" dirty="0"/>
              <a:t>        return </a:t>
            </a:r>
            <a:r>
              <a:rPr lang="en-US" dirty="0" err="1"/>
              <a:t>uppercase_result</a:t>
            </a:r>
            <a:endParaRPr lang="en-US" dirty="0"/>
          </a:p>
          <a:p>
            <a:endParaRPr lang="en-US" sz="1500" dirty="0"/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functools.wraps</a:t>
            </a:r>
            <a:r>
              <a:rPr lang="en-US" dirty="0"/>
              <a:t>() (2)</a:t>
            </a:r>
          </a:p>
        </p:txBody>
      </p:sp>
    </p:spTree>
    <p:extLst>
      <p:ext uri="{BB962C8B-B14F-4D97-AF65-F5344CB8AC3E}">
        <p14:creationId xmlns:p14="http://schemas.microsoft.com/office/powerpoint/2010/main" val="104525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You are given the following code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10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4484765" cy="1623687"/>
          </a:xfrm>
        </p:spPr>
        <p:txBody>
          <a:bodyPr/>
          <a:lstStyle/>
          <a:p>
            <a:r>
              <a:rPr lang="en-US" sz="2200" dirty="0"/>
              <a:t>def vowel_filter(function):</a:t>
            </a:r>
          </a:p>
          <a:p>
            <a:r>
              <a:rPr lang="en-US" sz="2200" dirty="0"/>
              <a:t>    def wrapper():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Vowel Filter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1000" y="4509000"/>
            <a:ext cx="632928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vowel_filter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get_letters</a:t>
            </a:r>
            <a:r>
              <a:rPr lang="en-US" dirty="0"/>
              <a:t>():</a:t>
            </a:r>
          </a:p>
          <a:p>
            <a:r>
              <a:rPr lang="en-US" dirty="0"/>
              <a:t>    return ["a", "b", "c", "d", "e"]</a:t>
            </a:r>
          </a:p>
          <a:p>
            <a:r>
              <a:rPr lang="en-US" dirty="0"/>
              <a:t>print(</a:t>
            </a:r>
            <a:r>
              <a:rPr lang="en-US" dirty="0" err="1"/>
              <a:t>get_letters</a:t>
            </a:r>
            <a:r>
              <a:rPr lang="en-US" dirty="0"/>
              <a:t>())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470531" y="5081368"/>
            <a:ext cx="203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["a", "e"]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568571" y="5200227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2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0AFAA-B737-474F-89D5-E24253EDA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10604766" cy="2525279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vowel_filter</a:t>
            </a:r>
            <a:r>
              <a:rPr lang="en-US" dirty="0"/>
              <a:t>(function):</a:t>
            </a:r>
          </a:p>
          <a:p>
            <a:r>
              <a:rPr lang="en-US" dirty="0"/>
              <a:t>    def wrapper():</a:t>
            </a:r>
          </a:p>
          <a:p>
            <a:r>
              <a:rPr lang="en-US" dirty="0"/>
              <a:t>        res = function()</a:t>
            </a:r>
          </a:p>
          <a:p>
            <a:r>
              <a:rPr lang="en-US" dirty="0"/>
              <a:t>        filtered = [x for x in res if </a:t>
            </a:r>
            <a:r>
              <a:rPr lang="en-US" dirty="0" err="1"/>
              <a:t>x.lower</a:t>
            </a:r>
            <a:r>
              <a:rPr lang="en-US" dirty="0"/>
              <a:t>() in "</a:t>
            </a:r>
            <a:r>
              <a:rPr lang="en-US" dirty="0" err="1"/>
              <a:t>aeiou</a:t>
            </a:r>
            <a:r>
              <a:rPr lang="en-US" dirty="0"/>
              <a:t>"]</a:t>
            </a:r>
          </a:p>
          <a:p>
            <a:r>
              <a:rPr lang="en-US" dirty="0"/>
              <a:t>        return filtered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Vowel Filter</a:t>
            </a:r>
          </a:p>
        </p:txBody>
      </p:sp>
    </p:spTree>
    <p:extLst>
      <p:ext uri="{BB962C8B-B14F-4D97-AF65-F5344CB8AC3E}">
        <p14:creationId xmlns:p14="http://schemas.microsoft.com/office/powerpoint/2010/main" val="261152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5517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00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Sometimes we might need to define a decorator that accepts </a:t>
            </a:r>
            <a:r>
              <a:rPr lang="en-US" sz="3600" b="1" dirty="0">
                <a:solidFill>
                  <a:schemeClr val="bg1"/>
                </a:solidFill>
              </a:rPr>
              <a:t>arguments</a:t>
            </a:r>
            <a:endParaRPr lang="en-US" sz="3600" dirty="0"/>
          </a:p>
          <a:p>
            <a:r>
              <a:rPr lang="en-US" sz="3600" dirty="0"/>
              <a:t>We achieve this by passing the arguments to the </a:t>
            </a:r>
            <a:r>
              <a:rPr lang="en-US" sz="3600" b="1" dirty="0">
                <a:solidFill>
                  <a:schemeClr val="bg1"/>
                </a:solidFill>
              </a:rPr>
              <a:t>wrapper</a:t>
            </a:r>
            <a:r>
              <a:rPr lang="en-US" sz="3600" dirty="0"/>
              <a:t> function</a:t>
            </a:r>
          </a:p>
          <a:p>
            <a:r>
              <a:rPr lang="en-US" sz="3600" dirty="0"/>
              <a:t>The arguments will then be passed to the function that is being decorated at call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</p:spTree>
    <p:extLst>
      <p:ext uri="{BB962C8B-B14F-4D97-AF65-F5344CB8AC3E}">
        <p14:creationId xmlns:p14="http://schemas.microsoft.com/office/powerpoint/2010/main" val="10684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9049234" cy="5207396"/>
          </a:xfrm>
        </p:spPr>
        <p:txBody>
          <a:bodyPr/>
          <a:lstStyle/>
          <a:p>
            <a:r>
              <a:rPr lang="en-US" dirty="0"/>
              <a:t>Functions Returning Functions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Accepting Arguments in Decorators</a:t>
            </a:r>
          </a:p>
          <a:p>
            <a:r>
              <a:rPr lang="en-US" dirty="0"/>
              <a:t>Passing Arguments to Decorators</a:t>
            </a:r>
          </a:p>
          <a:p>
            <a:r>
              <a:rPr lang="en-US" dirty="0"/>
              <a:t>Class Decorators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7E11-EE19-4CBD-B7A3-DCA113475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1674000"/>
            <a:ext cx="7020000" cy="4078333"/>
          </a:xfrm>
        </p:spPr>
        <p:txBody>
          <a:bodyPr/>
          <a:lstStyle/>
          <a:p>
            <a:r>
              <a:rPr lang="en-US" sz="2400" dirty="0"/>
              <a:t>from time import time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measure_time</a:t>
            </a: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wrapper(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  <a:r>
              <a:rPr lang="en-US" sz="2400" dirty="0" err="1">
                <a:solidFill>
                  <a:schemeClr val="bg1"/>
                </a:solidFill>
              </a:rPr>
              <a:t>args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/>
                </a:solidFill>
              </a:rPr>
              <a:t>**</a:t>
            </a:r>
            <a:r>
              <a:rPr lang="en-US" sz="2400" dirty="0" err="1">
                <a:solidFill>
                  <a:schemeClr val="bg1"/>
                </a:solidFill>
              </a:rPr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start = time()</a:t>
            </a:r>
          </a:p>
          <a:p>
            <a:r>
              <a:rPr lang="en-US" sz="2400" dirty="0"/>
              <a:t>        result = </a:t>
            </a:r>
            <a:r>
              <a:rPr lang="en-US" sz="2400" dirty="0" err="1"/>
              <a:t>func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end = time()</a:t>
            </a:r>
          </a:p>
          <a:p>
            <a:r>
              <a:rPr lang="en-US" sz="2400" dirty="0"/>
              <a:t>        print(end - start)</a:t>
            </a:r>
          </a:p>
          <a:p>
            <a:r>
              <a:rPr lang="en-US" sz="2400" dirty="0"/>
              <a:t>        return result</a:t>
            </a:r>
          </a:p>
          <a:p>
            <a:r>
              <a:rPr lang="en-US" sz="2400" dirty="0"/>
              <a:t>    return wrapper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14911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You are given the following code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4574765" cy="1640037"/>
          </a:xfrm>
        </p:spPr>
        <p:txBody>
          <a:bodyPr/>
          <a:lstStyle/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even_numbers</a:t>
            </a:r>
            <a:r>
              <a:rPr lang="en-US" sz="2200" dirty="0"/>
              <a:t>(function):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wrapper(numbers):</a:t>
            </a:r>
          </a:p>
          <a:p>
            <a:r>
              <a:rPr lang="en-US" sz="2200" i="1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TODO: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1000" y="4667153"/>
            <a:ext cx="6254368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even_numbers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get_numbers</a:t>
            </a:r>
            <a:r>
              <a:rPr lang="en-US" dirty="0"/>
              <a:t>(numbers):</a:t>
            </a:r>
          </a:p>
          <a:p>
            <a:r>
              <a:rPr lang="en-US" dirty="0"/>
              <a:t>    return numbers</a:t>
            </a:r>
          </a:p>
          <a:p>
            <a:r>
              <a:rPr lang="en-US" dirty="0"/>
              <a:t>print(</a:t>
            </a:r>
            <a:r>
              <a:rPr lang="en-US" dirty="0" err="1"/>
              <a:t>get_numbers</a:t>
            </a:r>
            <a:r>
              <a:rPr lang="en-US" dirty="0"/>
              <a:t>([1, 2, 3, 4, 5]))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407414" y="5120662"/>
            <a:ext cx="131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542016" y="5295429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6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A86C3-47B5-4C90-881F-F63C6E50E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719000"/>
            <a:ext cx="848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even_numbers</a:t>
            </a:r>
            <a:r>
              <a:rPr lang="en-US" dirty="0"/>
              <a:t>(function):</a:t>
            </a:r>
          </a:p>
          <a:p>
            <a:r>
              <a:rPr lang="en-US" dirty="0"/>
              <a:t>    def wrapper(numbers):</a:t>
            </a:r>
          </a:p>
          <a:p>
            <a:r>
              <a:rPr lang="en-US" dirty="0"/>
              <a:t>        res = [x for x in numbers if x % 2 == 0]</a:t>
            </a:r>
          </a:p>
          <a:p>
            <a:r>
              <a:rPr lang="en-US" dirty="0"/>
              <a:t>        return function(res)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388044E-1610-47D1-99F9-8E5FCE4F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1295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0000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In order to achieve this, we define a </a:t>
            </a:r>
            <a:r>
              <a:rPr lang="en-US" sz="3600" b="1" dirty="0">
                <a:solidFill>
                  <a:schemeClr val="bg1"/>
                </a:solidFill>
              </a:rPr>
              <a:t>decorator maker</a:t>
            </a:r>
            <a:r>
              <a:rPr lang="en-US" sz="3600" dirty="0"/>
              <a:t> that accepts arguments</a:t>
            </a:r>
          </a:p>
          <a:p>
            <a:r>
              <a:rPr lang="en-US" sz="3600" dirty="0"/>
              <a:t>Then we define a </a:t>
            </a:r>
            <a:r>
              <a:rPr lang="en-US" sz="3600" b="1" dirty="0">
                <a:solidFill>
                  <a:schemeClr val="bg1"/>
                </a:solidFill>
              </a:rPr>
              <a:t>decorator</a:t>
            </a:r>
            <a:r>
              <a:rPr lang="en-US" sz="3600" dirty="0"/>
              <a:t> inside it</a:t>
            </a:r>
          </a:p>
          <a:p>
            <a:r>
              <a:rPr lang="en-US" sz="3600" dirty="0"/>
              <a:t>We then define a </a:t>
            </a:r>
            <a:r>
              <a:rPr lang="en-US" sz="3600" b="1" dirty="0">
                <a:solidFill>
                  <a:schemeClr val="bg1"/>
                </a:solidFill>
              </a:rPr>
              <a:t>wrapper function </a:t>
            </a:r>
            <a:r>
              <a:rPr lang="en-US" sz="3600" dirty="0"/>
              <a:t>inside the decorator as we did earlier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</p:spTree>
    <p:extLst>
      <p:ext uri="{BB962C8B-B14F-4D97-AF65-F5344CB8AC3E}">
        <p14:creationId xmlns:p14="http://schemas.microsoft.com/office/powerpoint/2010/main" val="253996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37E4F-36C1-4995-8E98-D93171567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404000"/>
            <a:ext cx="6885000" cy="4850147"/>
          </a:xfrm>
        </p:spPr>
        <p:txBody>
          <a:bodyPr/>
          <a:lstStyle/>
          <a:p>
            <a:r>
              <a:rPr lang="en-US" dirty="0"/>
              <a:t>def repeat(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/>
              <a:t>):</a:t>
            </a:r>
          </a:p>
          <a:p>
            <a:r>
              <a:rPr lang="en-US" dirty="0"/>
              <a:t>    def decorator(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def wrapper(*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      for _ in range(n):</a:t>
            </a:r>
          </a:p>
          <a:p>
            <a:r>
              <a:rPr lang="en-US" dirty="0"/>
              <a:t>               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@repeat(4)</a:t>
            </a:r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print("Hello")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28310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1805313"/>
            <a:ext cx="4709765" cy="1623687"/>
          </a:xfrm>
        </p:spPr>
        <p:txBody>
          <a:bodyPr/>
          <a:lstStyle/>
          <a:p>
            <a:r>
              <a:rPr lang="en-US" sz="2200" dirty="0"/>
              <a:t>def multiply(times):</a:t>
            </a:r>
          </a:p>
          <a:p>
            <a:r>
              <a:rPr lang="en-US" sz="2200" dirty="0"/>
              <a:t>    def decorator(function):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decorator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1000" y="4548294"/>
            <a:ext cx="470976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@multiply(3)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add_ten</a:t>
            </a:r>
            <a:r>
              <a:rPr lang="en-US" dirty="0"/>
              <a:t>(number):</a:t>
            </a:r>
          </a:p>
          <a:p>
            <a:r>
              <a:rPr lang="en-US" dirty="0"/>
              <a:t>    return number + 10</a:t>
            </a:r>
          </a:p>
          <a:p>
            <a:r>
              <a:rPr lang="en-US" dirty="0"/>
              <a:t>print(</a:t>
            </a:r>
            <a:r>
              <a:rPr lang="en-US" dirty="0" err="1"/>
              <a:t>add_ten</a:t>
            </a:r>
            <a:r>
              <a:rPr lang="en-US" dirty="0"/>
              <a:t>(3))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956763" y="5120662"/>
            <a:ext cx="639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39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01264" y="5239521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7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D2A4C-DB15-4A95-9DBF-1657928A9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74000"/>
            <a:ext cx="7724766" cy="2525279"/>
          </a:xfrm>
        </p:spPr>
        <p:txBody>
          <a:bodyPr/>
          <a:lstStyle/>
          <a:p>
            <a:r>
              <a:rPr lang="en-US" dirty="0"/>
              <a:t>def multiply(times):</a:t>
            </a:r>
          </a:p>
          <a:p>
            <a:r>
              <a:rPr lang="en-US" dirty="0"/>
              <a:t>    def decorator(function):</a:t>
            </a:r>
          </a:p>
          <a:p>
            <a:r>
              <a:rPr lang="en-US" dirty="0"/>
              <a:t>        def wrapper(params):</a:t>
            </a:r>
          </a:p>
          <a:p>
            <a:r>
              <a:rPr lang="en-US" dirty="0"/>
              <a:t>            return times * function(params)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Multiply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74C01F-5AFE-4CFF-80F8-C7ECCC0B87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Decorating Methods</a:t>
            </a:r>
            <a:r>
              <a:rPr lang="bg-BG" dirty="0"/>
              <a:t> </a:t>
            </a:r>
            <a:r>
              <a:rPr lang="en-US" dirty="0"/>
              <a:t>in Classes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E0F2E-5625-4C1C-9D43-1EB16EB90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F5AD2-ACD8-445A-B6B0-CDD57EC9810D}"/>
              </a:ext>
            </a:extLst>
          </p:cNvPr>
          <p:cNvSpPr/>
          <p:nvPr/>
        </p:nvSpPr>
        <p:spPr>
          <a:xfrm>
            <a:off x="4322823" y="1584000"/>
            <a:ext cx="354635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@property</a:t>
            </a:r>
          </a:p>
          <a:p>
            <a:pPr algn="ctr"/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staticmethod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8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D4D21-2FD7-4422-8E0B-06C250B4B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classmethod</a:t>
            </a:r>
            <a:r>
              <a:rPr lang="en-US" dirty="0"/>
              <a:t> - decorator function that converts a method to a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abstractmethod</a:t>
            </a:r>
            <a:r>
              <a:rPr lang="en-US" dirty="0"/>
              <a:t> - decorator function that converts an instance method to an abstract instance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abstractclassmethod</a:t>
            </a:r>
            <a:r>
              <a:rPr lang="en-US" dirty="0"/>
              <a:t> - decorator function that converts a class method to an abstract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@property</a:t>
            </a:r>
            <a:r>
              <a:rPr lang="en-US" dirty="0"/>
              <a:t> - change your class methods/attributes so that the user of a class doesn't need to make any change in their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CF2D16-16FC-4045-B771-A22E72CE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40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47994-2CF2-41C3-8C1D-81F27DC0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0718E-8C39-4E3C-95CC-B94F44A5B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780" y="1539000"/>
            <a:ext cx="5040000" cy="4462669"/>
          </a:xfrm>
        </p:spPr>
        <p:txBody>
          <a:bodyPr/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''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@property</a:t>
            </a:r>
          </a:p>
          <a:p>
            <a:r>
              <a:rPr lang="en-US" dirty="0"/>
              <a:t>   def name(self):</a:t>
            </a:r>
          </a:p>
          <a:p>
            <a:r>
              <a:rPr lang="en-US" dirty="0"/>
              <a:t>      return </a:t>
            </a:r>
            <a:r>
              <a:rPr lang="en-US" dirty="0" err="1"/>
              <a:t>self.__name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name.setter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  def name(self, value):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value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C61D3A-C9DE-4D52-90AE-8CB2BEFC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property decorator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858C01-851C-4A9B-AE82-2F3147B82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6617">
            <a:off x="8571000" y="3794329"/>
            <a:ext cx="2474596" cy="24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ED96C1-A9F6-4C66-9D4E-88AEF5EFB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8E18F-61A2-4228-AEBA-4BBE6A68EA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F72DA-D53D-4D48-A124-9D26BB52F101}"/>
              </a:ext>
            </a:extLst>
          </p:cNvPr>
          <p:cNvSpPr/>
          <p:nvPr/>
        </p:nvSpPr>
        <p:spPr>
          <a:xfrm>
            <a:off x="4345361" y="2153175"/>
            <a:ext cx="3501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@Fibonacci</a:t>
            </a:r>
          </a:p>
        </p:txBody>
      </p:sp>
    </p:spTree>
    <p:extLst>
      <p:ext uri="{BB962C8B-B14F-4D97-AF65-F5344CB8AC3E}">
        <p14:creationId xmlns:p14="http://schemas.microsoft.com/office/powerpoint/2010/main" val="166356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1A4FE-B16E-422E-A0A0-52152DB2C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also use </a:t>
            </a:r>
            <a:r>
              <a:rPr lang="en-US" sz="3600" b="1" dirty="0">
                <a:solidFill>
                  <a:schemeClr val="bg1"/>
                </a:solidFill>
              </a:rPr>
              <a:t>classes </a:t>
            </a:r>
            <a:r>
              <a:rPr lang="en-US" sz="3600" dirty="0"/>
              <a:t>as </a:t>
            </a:r>
            <a:r>
              <a:rPr lang="en-US" sz="3600" b="1" dirty="0">
                <a:solidFill>
                  <a:schemeClr val="bg1"/>
                </a:solidFill>
              </a:rPr>
              <a:t>decorators</a:t>
            </a:r>
          </a:p>
          <a:p>
            <a:r>
              <a:rPr lang="en-US" sz="3600" dirty="0"/>
              <a:t>We usually do that when we need to </a:t>
            </a:r>
            <a:r>
              <a:rPr lang="en-US" sz="3600" b="1" dirty="0">
                <a:solidFill>
                  <a:schemeClr val="bg1"/>
                </a:solidFill>
              </a:rPr>
              <a:t>maintain</a:t>
            </a:r>
            <a:r>
              <a:rPr lang="en-US" sz="3600" dirty="0"/>
              <a:t> 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sz="3600" dirty="0"/>
              <a:t>To use a class as a decorator, we need to </a:t>
            </a:r>
            <a:r>
              <a:rPr lang="en-US" sz="3600" b="1" dirty="0">
                <a:solidFill>
                  <a:schemeClr val="bg1"/>
                </a:solidFill>
              </a:rPr>
              <a:t>implement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sz="3600" dirty="0"/>
              <a:t> method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__call__</a:t>
            </a:r>
            <a:r>
              <a:rPr lang="en-US" sz="3600" dirty="0"/>
              <a:t> method allows class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dirty="0"/>
              <a:t> to be called </a:t>
            </a:r>
            <a:r>
              <a:rPr lang="en-US" sz="3600" b="1" dirty="0">
                <a:solidFill>
                  <a:schemeClr val="bg1"/>
                </a:solidFill>
              </a:rPr>
              <a:t>as functions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E62F1F-78E4-45BF-87AB-5B771704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as Decorators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48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436" y="1359000"/>
            <a:ext cx="11260594" cy="4823024"/>
          </a:xfrm>
        </p:spPr>
        <p:txBody>
          <a:bodyPr/>
          <a:lstStyle/>
          <a:p>
            <a:r>
              <a:rPr lang="en-US" sz="2200" dirty="0"/>
              <a:t>class Fibonacci: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self.cache</a:t>
            </a:r>
            <a:r>
              <a:rPr lang="en-US" sz="2200" dirty="0"/>
              <a:t> = {}</a:t>
            </a:r>
          </a:p>
          <a:p>
            <a:endParaRPr lang="en-US" sz="2200" dirty="0"/>
          </a:p>
          <a:p>
            <a:r>
              <a:rPr lang="en-US" sz="2200" dirty="0"/>
              <a:t>    def __call__(self, n):</a:t>
            </a:r>
          </a:p>
          <a:p>
            <a:r>
              <a:rPr lang="en-US" sz="2200" dirty="0"/>
              <a:t>        if n not in </a:t>
            </a:r>
            <a:r>
              <a:rPr lang="en-US" sz="2200" dirty="0" err="1"/>
              <a:t>self.cache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if n == 0: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[0] = 0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elif</a:t>
            </a:r>
            <a:r>
              <a:rPr lang="en-US" sz="2200" dirty="0"/>
              <a:t> n == 1: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[1] = 1</a:t>
            </a:r>
          </a:p>
          <a:p>
            <a:r>
              <a:rPr lang="en-US" sz="2200" dirty="0"/>
              <a:t>            else:</a:t>
            </a:r>
          </a:p>
          <a:p>
            <a:r>
              <a:rPr lang="en-US" sz="2200" dirty="0"/>
              <a:t>                </a:t>
            </a:r>
            <a:r>
              <a:rPr lang="en-US" sz="2200" dirty="0" err="1"/>
              <a:t>self.cache</a:t>
            </a:r>
            <a:r>
              <a:rPr lang="en-US" sz="2200" dirty="0"/>
              <a:t>[n] = self(n-1) + self(n-2)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self.cache</a:t>
            </a:r>
            <a:r>
              <a:rPr lang="en-US" sz="2200" dirty="0"/>
              <a:t>[n]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279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998ED-3F94-4DC7-B4A2-E6E00286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8B918-F636-48CE-9C08-9AC5D98C3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359000"/>
            <a:ext cx="7020000" cy="5237625"/>
          </a:xfrm>
        </p:spPr>
        <p:txBody>
          <a:bodyPr/>
          <a:lstStyle/>
          <a:p>
            <a:r>
              <a:rPr lang="en-US" dirty="0"/>
              <a:t>fib = Fibonacci()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print(fib(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fib.cache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2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3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bg-BG" i="1" dirty="0">
                <a:solidFill>
                  <a:schemeClr val="accent2"/>
                </a:solidFill>
              </a:rPr>
              <a:t>{0: 0, 1: 1, 2: 1, 3: 2, 4: 3}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CD5A3E-6A62-459A-B015-6DD357A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__call__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05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449000"/>
            <a:ext cx="9715595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func_logger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  _logfile = 'out.log'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self.func</a:t>
            </a:r>
            <a:r>
              <a:rPr lang="en-US" dirty="0"/>
              <a:t> =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__call__</a:t>
            </a:r>
            <a:r>
              <a:rPr lang="en-US" dirty="0"/>
              <a:t>(self, 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log_string</a:t>
            </a:r>
            <a:r>
              <a:rPr lang="en-US" dirty="0"/>
              <a:t> = self.</a:t>
            </a:r>
            <a:r>
              <a:rPr lang="en-US" dirty="0" err="1"/>
              <a:t>func</a:t>
            </a:r>
            <a:r>
              <a:rPr lang="en-US" dirty="0"/>
              <a:t>.__name__ + " was called"</a:t>
            </a:r>
          </a:p>
          <a:p>
            <a:r>
              <a:rPr lang="en-US" dirty="0"/>
              <a:t>        with open(</a:t>
            </a:r>
            <a:r>
              <a:rPr lang="en-US" dirty="0" err="1"/>
              <a:t>self._logfile</a:t>
            </a:r>
            <a:r>
              <a:rPr lang="en-US" dirty="0"/>
              <a:t>, 'a') as </a:t>
            </a:r>
            <a:r>
              <a:rPr lang="en-US" dirty="0" err="1"/>
              <a:t>opened_file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opened_file.write</a:t>
            </a:r>
            <a:r>
              <a:rPr lang="en-US" dirty="0"/>
              <a:t>(</a:t>
            </a:r>
            <a:r>
              <a:rPr lang="en-US" dirty="0" err="1"/>
              <a:t>log_string</a:t>
            </a:r>
            <a:r>
              <a:rPr lang="en-US" dirty="0"/>
              <a:t> + '\n')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7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93AC6-110E-4F53-AAE3-5F806DF1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E02-ADBF-4D20-BAA0-D33C19C03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4860000" cy="407519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f"Hi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func_logger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say_bye</a:t>
            </a:r>
            <a:r>
              <a:rPr lang="en-US" dirty="0"/>
              <a:t>(name):</a:t>
            </a:r>
          </a:p>
          <a:p>
            <a:r>
              <a:rPr lang="en-US" dirty="0"/>
              <a:t>    print(</a:t>
            </a:r>
            <a:r>
              <a:rPr lang="en-US" dirty="0" err="1"/>
              <a:t>f"Bye</a:t>
            </a:r>
            <a:r>
              <a:rPr lang="en-US" dirty="0"/>
              <a:t>, {name}")</a:t>
            </a:r>
          </a:p>
          <a:p>
            <a:endParaRPr lang="en-US" dirty="0"/>
          </a:p>
          <a:p>
            <a:r>
              <a:rPr lang="en-US" dirty="0" err="1"/>
              <a:t>say_hi</a:t>
            </a:r>
            <a:r>
              <a:rPr lang="en-US" dirty="0"/>
              <a:t>("Peter")</a:t>
            </a:r>
          </a:p>
          <a:p>
            <a:r>
              <a:rPr lang="en-US" dirty="0" err="1"/>
              <a:t>say_bye</a:t>
            </a:r>
            <a:r>
              <a:rPr lang="en-US" dirty="0"/>
              <a:t>("Peter")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26DC7-BDB5-471C-B30C-FBB78F05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Decorator (2)</a:t>
            </a:r>
            <a:endParaRPr lang="bg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59280F-CBD8-4984-82FB-3959BF365CB9}"/>
              </a:ext>
            </a:extLst>
          </p:cNvPr>
          <p:cNvGrpSpPr/>
          <p:nvPr/>
        </p:nvGrpSpPr>
        <p:grpSpPr>
          <a:xfrm>
            <a:off x="6906002" y="2839965"/>
            <a:ext cx="4860000" cy="1563259"/>
            <a:chOff x="6906002" y="2353425"/>
            <a:chExt cx="4860000" cy="1563259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4E418F73-4CE8-46E1-8800-FC9BD0579F1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941316"/>
              <a:ext cx="4860000" cy="97536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say_hi was called</a:t>
              </a:r>
            </a:p>
            <a:p>
              <a:r>
                <a:rPr lang="en-US"/>
                <a:t>say_bye was called</a:t>
              </a:r>
              <a:endParaRPr lang="en-US" dirty="0"/>
            </a:p>
          </p:txBody>
        </p:sp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CBB9C2EE-E2C0-45F5-8E17-70616B31B479}"/>
                </a:ext>
              </a:extLst>
            </p:cNvPr>
            <p:cNvSpPr txBox="1">
              <a:spLocks/>
            </p:cNvSpPr>
            <p:nvPr/>
          </p:nvSpPr>
          <p:spPr>
            <a:xfrm>
              <a:off x="6906002" y="2353425"/>
              <a:ext cx="4860000" cy="5878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/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803275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5713" indent="-360363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00213" indent="-352425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8988" indent="-266700" algn="l" defTabSz="1218438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u="sng" dirty="0"/>
                <a:t>out.log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BFC875-45C1-4810-BE12-C6E6D857C58C}"/>
              </a:ext>
            </a:extLst>
          </p:cNvPr>
          <p:cNvSpPr/>
          <p:nvPr/>
        </p:nvSpPr>
        <p:spPr bwMode="auto">
          <a:xfrm>
            <a:off x="5736002" y="3429771"/>
            <a:ext cx="810000" cy="49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1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Functions can return </a:t>
            </a:r>
            <a:r>
              <a:rPr lang="en-US" sz="3600" b="1" dirty="0">
                <a:solidFill>
                  <a:schemeClr val="accent1"/>
                </a:solidFill>
              </a:rPr>
              <a:t>other functions</a:t>
            </a:r>
            <a:endParaRPr lang="en-US" sz="360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When a nested function accesses the outer scope of the enclosing function, it is called a </a:t>
            </a:r>
            <a:r>
              <a:rPr lang="en-US" sz="3600" b="1" dirty="0">
                <a:solidFill>
                  <a:schemeClr val="accent1"/>
                </a:solidFill>
              </a:rPr>
              <a:t>closure</a:t>
            </a:r>
            <a:endParaRPr lang="en-US" sz="360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600" dirty="0"/>
              <a:t>Decorators wrap another function to </a:t>
            </a:r>
            <a:r>
              <a:rPr lang="en-US" sz="3600" b="1" dirty="0">
                <a:solidFill>
                  <a:schemeClr val="accent1"/>
                </a:solidFill>
              </a:rPr>
              <a:t>extend the behavior</a:t>
            </a:r>
            <a:r>
              <a:rPr lang="en-US" sz="3600" dirty="0"/>
              <a:t> of wrapped function</a:t>
            </a:r>
            <a:endParaRPr lang="en-US" sz="3600" dirty="0">
              <a:cs typeface="Calibri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2034000"/>
            <a:ext cx="5310000" cy="3139615"/>
          </a:xfrm>
        </p:spPr>
        <p:txBody>
          <a:bodyPr/>
          <a:lstStyle/>
          <a:p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hello_function</a:t>
            </a:r>
            <a:r>
              <a:rPr lang="en-US" sz="2600" dirty="0"/>
              <a:t>():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say_hi</a:t>
            </a:r>
            <a:r>
              <a:rPr lang="en-US" sz="2600" dirty="0"/>
              <a:t>():</a:t>
            </a:r>
          </a:p>
          <a:p>
            <a:r>
              <a:rPr lang="en-US" sz="2600" dirty="0"/>
              <a:t>        return "Hi"</a:t>
            </a:r>
          </a:p>
          <a:p>
            <a:r>
              <a:rPr lang="en-US" sz="2600" dirty="0"/>
              <a:t>    return </a:t>
            </a:r>
            <a:r>
              <a:rPr lang="en-US" sz="2600" dirty="0" err="1"/>
              <a:t>say_hi</a:t>
            </a:r>
            <a:endParaRPr lang="en-US" sz="2600" dirty="0"/>
          </a:p>
          <a:p>
            <a:r>
              <a:rPr lang="en-US" sz="2600" dirty="0"/>
              <a:t>hello = </a:t>
            </a:r>
            <a:r>
              <a:rPr lang="en-US" sz="2600" dirty="0" err="1"/>
              <a:t>hello_function</a:t>
            </a:r>
            <a:r>
              <a:rPr lang="en-US" sz="2600" dirty="0"/>
              <a:t>()</a:t>
            </a:r>
          </a:p>
          <a:p>
            <a:r>
              <a:rPr lang="en-US" sz="2600" dirty="0"/>
              <a:t>hello()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function can also generate another function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Function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73799" y="2304000"/>
            <a:ext cx="4230000" cy="58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"Hi" on the console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37AA9CE-2622-4C86-B2E6-F547F2348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3339000"/>
            <a:ext cx="6300000" cy="2930455"/>
          </a:xfrm>
        </p:spPr>
        <p:txBody>
          <a:bodyPr/>
          <a:lstStyle/>
          <a:p>
            <a:r>
              <a:rPr lang="en-US" dirty="0"/>
              <a:t>def print_message(message):</a:t>
            </a:r>
          </a:p>
          <a:p>
            <a:r>
              <a:rPr lang="en-US" dirty="0"/>
              <a:t>    def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/>
              <a:t>        "Nested Function"</a:t>
            </a:r>
          </a:p>
          <a:p>
            <a:r>
              <a:rPr lang="en-US" dirty="0"/>
              <a:t>        print(message)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 err="1"/>
              <a:t>print_message</a:t>
            </a:r>
            <a:r>
              <a:rPr lang="en-US" dirty="0"/>
              <a:t>("Some random message")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Python allows a nested function to access the </a:t>
            </a:r>
            <a:r>
              <a:rPr lang="en-US" sz="3600" b="1" dirty="0">
                <a:solidFill>
                  <a:schemeClr val="accent1"/>
                </a:solidFill>
              </a:rPr>
              <a:t>outer scope</a:t>
            </a:r>
            <a:r>
              <a:rPr lang="en-US" sz="3600" dirty="0"/>
              <a:t> of the enclosing function</a:t>
            </a:r>
            <a:endParaRPr lang="bg-BG" sz="36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called 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 and is a critical concept in decorators</a:t>
            </a:r>
            <a:endParaRPr lang="en-US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6805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944000"/>
            <a:ext cx="5474766" cy="1768021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increase():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are given the following code</a:t>
            </a:r>
            <a:endParaRPr lang="bg-BG" sz="3600" dirty="0">
              <a:cs typeface="Calibri"/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Char char="§"/>
            </a:pPr>
            <a:r>
              <a:rPr lang="en-US" sz="3600" dirty="0"/>
              <a:t>Complete the code so it works as expected</a:t>
            </a:r>
            <a:endParaRPr lang="en-US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Increment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6000" y="5056286"/>
            <a:ext cx="60309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</a:t>
            </a:r>
            <a:r>
              <a:rPr lang="en-US" dirty="0" err="1"/>
              <a:t>number_increment</a:t>
            </a:r>
            <a:r>
              <a:rPr lang="en-US" dirty="0"/>
              <a:t>([1, 2, 3]))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830741" y="5060865"/>
            <a:ext cx="1793087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3,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127299" y="5200086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1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BDF6-8B42-4259-8078-AF3D1A8CE1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39000"/>
            <a:ext cx="812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def increase():</a:t>
            </a:r>
          </a:p>
          <a:p>
            <a:r>
              <a:rPr lang="en-US" dirty="0"/>
              <a:t>        increased = [x + 1 for x in numbers]</a:t>
            </a:r>
          </a:p>
          <a:p>
            <a:r>
              <a:rPr lang="en-US" dirty="0"/>
              <a:t>        return increased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Increment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510703" y="3228783"/>
            <a:ext cx="4725000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increase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increases each element and returns the new numbers</a:t>
            </a:r>
          </a:p>
        </p:txBody>
      </p:sp>
    </p:spTree>
    <p:extLst>
      <p:ext uri="{BB962C8B-B14F-4D97-AF65-F5344CB8AC3E}">
        <p14:creationId xmlns:p14="http://schemas.microsoft.com/office/powerpoint/2010/main" val="24839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C382AB-6B57-4345-A564-953AB6BDF6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E76007-321F-4470-BE8B-8118A8D75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B64C0B-5723-4E3F-8DED-CBFCAE8C32B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b1da4528-fe13-414f-b133-a49aeaaa47fa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</TotalTime>
  <Words>2010</Words>
  <Application>Microsoft Office PowerPoint</Application>
  <PresentationFormat>Widescreen</PresentationFormat>
  <Paragraphs>361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1_SoftUni</vt:lpstr>
      <vt:lpstr>Decorators</vt:lpstr>
      <vt:lpstr>Table of Contents</vt:lpstr>
      <vt:lpstr>Have a Question?</vt:lpstr>
      <vt:lpstr>Functions Returning Functions</vt:lpstr>
      <vt:lpstr>Function Returning Function</vt:lpstr>
      <vt:lpstr>Closure</vt:lpstr>
      <vt:lpstr>Problem: Number Increment</vt:lpstr>
      <vt:lpstr>Solution: Number Increment</vt:lpstr>
      <vt:lpstr>Decorators</vt:lpstr>
      <vt:lpstr>Decorators Definition</vt:lpstr>
      <vt:lpstr>Creating Decorators</vt:lpstr>
      <vt:lpstr>Using Decorators</vt:lpstr>
      <vt:lpstr>Decorators and "@"</vt:lpstr>
      <vt:lpstr>functools.wraps() (1)</vt:lpstr>
      <vt:lpstr>functools.wraps() (2)</vt:lpstr>
      <vt:lpstr>Problem: Vowel Filter</vt:lpstr>
      <vt:lpstr>Solution: Vowel Filter</vt:lpstr>
      <vt:lpstr>Accepting Arguments</vt:lpstr>
      <vt:lpstr>Accepting Arguments</vt:lpstr>
      <vt:lpstr>Accepting Arguments: Example</vt:lpstr>
      <vt:lpstr>Problem: Even Numbers</vt:lpstr>
      <vt:lpstr>Solution: Even Numbers</vt:lpstr>
      <vt:lpstr>Passing Arguments</vt:lpstr>
      <vt:lpstr>Passing Arguments</vt:lpstr>
      <vt:lpstr>Passing Arguments: Example</vt:lpstr>
      <vt:lpstr>Problem: Multiply</vt:lpstr>
      <vt:lpstr>Solution: Multiply</vt:lpstr>
      <vt:lpstr>Decorating Methods in Classes</vt:lpstr>
      <vt:lpstr>Examples</vt:lpstr>
      <vt:lpstr>Example: property decorator</vt:lpstr>
      <vt:lpstr>Classes as Decorators</vt:lpstr>
      <vt:lpstr>Classes as Decorators</vt:lpstr>
      <vt:lpstr>Example: __call__ method (1)</vt:lpstr>
      <vt:lpstr>Example: __call__ method</vt:lpstr>
      <vt:lpstr>Example: Class Decorator (1)</vt:lpstr>
      <vt:lpstr>Example: Class Decorator (2)</vt:lpstr>
      <vt:lpstr>Practice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Decorators</dc:title>
  <dc:subject>Python OOP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137</cp:revision>
  <dcterms:created xsi:type="dcterms:W3CDTF">2018-05-23T13:08:44Z</dcterms:created>
  <dcterms:modified xsi:type="dcterms:W3CDTF">2022-05-13T09:58:04Z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