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5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8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9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9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3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96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55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0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21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7E4D-8BDD-4CE9-B24C-6215CB8E6707}" type="datetimeFigureOut">
              <a:rPr lang="en-CA" smtClean="0"/>
              <a:t>2025-01-07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23BF8AF-7D3F-4940-A73D-A2F7280021C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60EA-9000-4F02-F156-686FCF19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Title:</a:t>
            </a:r>
            <a:r>
              <a:rPr lang="en-US" dirty="0"/>
              <a:t> Credit Risk Classification Model for Loan Approval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2214-213A-E3BB-1147-9B907C8F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Subtitle:</a:t>
            </a:r>
            <a:r>
              <a:rPr lang="en-US" dirty="0"/>
              <a:t> Leveraging Data to Optimize Loan Approvals and Reduce Risks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Kartik Ukhalkar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928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F8E9-ABFF-2948-06EB-534E8D9D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Insights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53B8-A0A2-E739-3928-CE633DED0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Importance:</a:t>
            </a:r>
            <a:r>
              <a:rPr lang="en-US" dirty="0"/>
              <a:t> Bar chart of top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ROC Curve:</a:t>
            </a:r>
            <a:r>
              <a:rPr lang="en-US" dirty="0"/>
              <a:t> Model’s ability to differentiate between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Score Distribution:</a:t>
            </a:r>
            <a:r>
              <a:rPr lang="en-US" dirty="0"/>
              <a:t> Histogram showing segmentation of applicants into low, medium, and high risk.</a:t>
            </a:r>
          </a:p>
        </p:txBody>
      </p:sp>
    </p:spTree>
    <p:extLst>
      <p:ext uri="{BB962C8B-B14F-4D97-AF65-F5344CB8AC3E}">
        <p14:creationId xmlns:p14="http://schemas.microsoft.com/office/powerpoint/2010/main" val="36980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3A1E-2F95-7196-6EBE-5C9363C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Implications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A032-75DB-D64C-289B-F7869A92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Enhanced Risk Management: Identify high-risk applicants early to mitigate loan defaults. </a:t>
            </a:r>
          </a:p>
          <a:p>
            <a:r>
              <a:rPr lang="en-US" dirty="0"/>
              <a:t>Optimized Loan Approvals: Increase approval rates for low-risk applicants while maintaining profitability. </a:t>
            </a:r>
          </a:p>
          <a:p>
            <a:r>
              <a:rPr lang="en-US" dirty="0"/>
              <a:t>Data-Driven Decisioning: Use model insights to guide policy adjustments and product offerings.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703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1906-0AE3-E486-A627-EF95E9D2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A74C-45CE-2390-6075-29D12512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Deploy Model:</a:t>
            </a:r>
            <a:r>
              <a:rPr lang="en-US" dirty="0"/>
              <a:t> Integrate into the bank’s decision-making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Monitor Performance:</a:t>
            </a:r>
            <a:r>
              <a:rPr lang="en-US" dirty="0"/>
              <a:t> Continuously evaluate and retrain the model as needed.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Refine Strategies:</a:t>
            </a:r>
            <a:r>
              <a:rPr lang="en-US" dirty="0"/>
              <a:t> Use insights to develop new financial products or adjust lending policies.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Stakeholder Training:</a:t>
            </a:r>
            <a:r>
              <a:rPr lang="en-US" dirty="0"/>
              <a:t> Ensure teams understand how to interpret and act on model outputs.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737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3F8-E903-CA8A-175D-C93F2309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0F93-8128-3F02-67F1-9F203153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Develop a classification model to differentiate loan applicants into approved and rejected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to leverage trade-level information from Credit Bureaus?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Which application or payment behavior factors significantly influence borrower behavior?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can these factors inform decision-making strategies?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173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2762-7395-512E-DDB6-ACFFA4D1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br>
              <a:rPr lang="en-US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BCDE-ED04-938B-6B74-73FC3697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Datasets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Data: Information about applicants (e.g., income, credit amount).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Bureau Data: Trade-level credit bureau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Initial Observations: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Data: 307,511 rows, 43 features after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Bureau Data: Aggregated to applicant level with key statistics like active loans, overdue amounts.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82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593E-33CA-2C9A-11ED-9F4643DF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Feature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5346-81A3-E4BF-F4F3-FF855C54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Taken: </a:t>
            </a:r>
          </a:p>
          <a:p>
            <a:r>
              <a:rPr lang="en-US" dirty="0"/>
              <a:t>Dropped features with &gt;40% missing values. </a:t>
            </a:r>
          </a:p>
          <a:p>
            <a:r>
              <a:rPr lang="en-US" dirty="0"/>
              <a:t>Imputed missing values with mean/median (numerical) or mode (categorical). </a:t>
            </a:r>
          </a:p>
          <a:p>
            <a:r>
              <a:rPr lang="en-US" dirty="0"/>
              <a:t>Aggregated bureau data to applicant level using statistical metrics (e.g., mean, max, count). </a:t>
            </a:r>
          </a:p>
          <a:p>
            <a:r>
              <a:rPr lang="en-US" dirty="0"/>
              <a:t>Removed features with very low correlation to the target variable.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92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2A4A-938C-2995-DFBB-11246DCD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 (EDA)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C004-CCEC-D179-A1EB-D643366F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Negative DAYS variables:</a:t>
            </a:r>
            <a:r>
              <a:rPr lang="en-US" dirty="0"/>
              <a:t> Indicate days before the loan application date (e.g., DAYS_CREDIT).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predictors: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External Sources (EXT_SOURCE_2 and EXT_SOURCE_3) have strong correlation with TARGET.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Number of credit bureau inquiries (AMT_REQ_CREDIT_BUREAU_YEAR).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 imbalance observed in TARGET: ~92% approved, ~8% rejected.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196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B90-7FF1-E2D2-DBC4-1435EF65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Models Developed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12CB-9089-3B8A-D4DC-E10DB08F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Classification Models: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Logistic Regression</a:t>
            </a:r>
          </a:p>
          <a:p>
            <a:pPr marL="742950" lvl="1" indent="-285750"/>
            <a:r>
              <a:rPr lang="en-CA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Class Imbalance Handling: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Oversampling using SMOTE (Synthetic Minority Oversampling Technique).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197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F022-EAA0-13F2-B76A-116669E6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8C9F-E2E9-F1BC-CEE8-EFA63DD5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Evaluation Metric: ROC-AUC Score </a:t>
            </a:r>
          </a:p>
          <a:p>
            <a:r>
              <a:rPr lang="en-US" dirty="0"/>
              <a:t>Results: Logistic Regression: 0.670 </a:t>
            </a:r>
          </a:p>
          <a:p>
            <a:r>
              <a:rPr lang="en-US" dirty="0"/>
              <a:t>Random Forest: 0.703 (Best Model) </a:t>
            </a:r>
          </a:p>
          <a:p>
            <a:r>
              <a:rPr lang="en-US" dirty="0"/>
              <a:t>Decision Tree: 0.658 </a:t>
            </a:r>
          </a:p>
          <a:p>
            <a:pPr algn="just"/>
            <a:r>
              <a:rPr lang="en-US" dirty="0"/>
              <a:t>Reason for Selection: Random Forest </a:t>
            </a:r>
          </a:p>
          <a:p>
            <a:pPr marL="0" indent="0" algn="just">
              <a:buNone/>
            </a:pPr>
            <a:r>
              <a:rPr lang="en-US" dirty="0"/>
              <a:t>offers the best trade-off between </a:t>
            </a:r>
          </a:p>
          <a:p>
            <a:pPr marL="0" indent="0" algn="just">
              <a:buNone/>
            </a:pPr>
            <a:r>
              <a:rPr lang="en-US" dirty="0"/>
              <a:t>performance and interpretability.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31D84-3A47-0F5D-9A26-84797F4F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191" y="2015732"/>
            <a:ext cx="5320663" cy="342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12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70B7-5C86-0439-3FC2-D6D3EDD1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Influential Features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FC8C-7262-1665-083B-DCAF55B8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 Identified (Top 10):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AMT_REQ_CREDIT_BUREAU_YEAR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CNT_CHILDREN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EXT_SOURCE_3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EXT_SOURCE_2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ACTIVE_LOANS_COUNT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CLOSED_LOANS_COUNT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DEF_30_CNT_SOCIAL_CIRCLE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AMT_GOODS_PRICE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REGION_RATING_CLIENT_W_CITY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DAYS_LAST_PHONE_CHANGE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Insight:</a:t>
            </a:r>
            <a:r>
              <a:rPr lang="en-US" dirty="0"/>
              <a:t> These features highlight critical behavioral and financial traits of applicants.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2C98C-0E95-53AA-A6C0-E5B585A3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840" y="1918828"/>
            <a:ext cx="5984014" cy="30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7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0E75-63B3-B245-CB34-B141B334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Strategies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F905-A87E-07F2-692E-60BC8490E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High-Risk Applicants: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Stricter lending terms (e.g., higher interest rates, smaller loan amounts).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scrutiny on payment history and income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Low-Risk Applicants: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Proactive targeting with larger loan amounts or longer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Incentives like lower interest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Threshold-Based Decisioning: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Approve: Probability &gt;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Review: 0.5 –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Reject: Probability &lt; 0.5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9768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641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Title: Credit Risk Classification Model for Loan Approval </vt:lpstr>
      <vt:lpstr>Business Problem </vt:lpstr>
      <vt:lpstr>Dataset Overview </vt:lpstr>
      <vt:lpstr>Data Preprocessing and Feature Engineering</vt:lpstr>
      <vt:lpstr>Exploratory Data Analysis (EDA)</vt:lpstr>
      <vt:lpstr>Models Developed</vt:lpstr>
      <vt:lpstr>Model Performance</vt:lpstr>
      <vt:lpstr>Top Influential Features</vt:lpstr>
      <vt:lpstr>Business Strategies</vt:lpstr>
      <vt:lpstr>Visualization of Insights</vt:lpstr>
      <vt:lpstr>Business Implications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Credit Risk Classification Model for Loan Approval </dc:title>
  <dc:creator>Kartik Ukhalkar</dc:creator>
  <cp:lastModifiedBy>Kartik Ukhalkar</cp:lastModifiedBy>
  <cp:revision>7</cp:revision>
  <dcterms:created xsi:type="dcterms:W3CDTF">2025-01-06T12:01:37Z</dcterms:created>
  <dcterms:modified xsi:type="dcterms:W3CDTF">2025-01-07T06:33:34Z</dcterms:modified>
</cp:coreProperties>
</file>