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256" r:id="rId2"/>
    <p:sldId id="1131" r:id="rId3"/>
    <p:sldId id="1199" r:id="rId4"/>
    <p:sldId id="1202" r:id="rId5"/>
    <p:sldId id="1203" r:id="rId6"/>
    <p:sldId id="1204" r:id="rId7"/>
    <p:sldId id="1205" r:id="rId8"/>
    <p:sldId id="1206" r:id="rId9"/>
    <p:sldId id="1207" r:id="rId10"/>
    <p:sldId id="1208" r:id="rId11"/>
    <p:sldId id="1209" r:id="rId12"/>
    <p:sldId id="1210" r:id="rId13"/>
    <p:sldId id="1211" r:id="rId14"/>
    <p:sldId id="1200" r:id="rId15"/>
    <p:sldId id="1212" r:id="rId16"/>
    <p:sldId id="1213" r:id="rId17"/>
    <p:sldId id="1214" r:id="rId18"/>
    <p:sldId id="1215" r:id="rId19"/>
    <p:sldId id="1216" r:id="rId20"/>
    <p:sldId id="1217" r:id="rId21"/>
    <p:sldId id="1218" r:id="rId22"/>
    <p:sldId id="1221" r:id="rId23"/>
    <p:sldId id="1222" r:id="rId24"/>
    <p:sldId id="1223" r:id="rId25"/>
    <p:sldId id="1224" r:id="rId26"/>
    <p:sldId id="1225" r:id="rId27"/>
    <p:sldId id="1226" r:id="rId28"/>
    <p:sldId id="1243" r:id="rId29"/>
    <p:sldId id="1257" r:id="rId30"/>
    <p:sldId id="1258" r:id="rId31"/>
    <p:sldId id="1259" r:id="rId32"/>
    <p:sldId id="1260" r:id="rId33"/>
    <p:sldId id="1201" r:id="rId34"/>
    <p:sldId id="1227" r:id="rId35"/>
    <p:sldId id="1228" r:id="rId36"/>
    <p:sldId id="1229" r:id="rId37"/>
    <p:sldId id="1230" r:id="rId38"/>
    <p:sldId id="1231" r:id="rId39"/>
    <p:sldId id="1232" r:id="rId40"/>
    <p:sldId id="1233" r:id="rId41"/>
    <p:sldId id="1234" r:id="rId42"/>
    <p:sldId id="1235" r:id="rId43"/>
    <p:sldId id="1236" r:id="rId44"/>
    <p:sldId id="1237" r:id="rId45"/>
    <p:sldId id="1238" r:id="rId46"/>
    <p:sldId id="1239" r:id="rId47"/>
    <p:sldId id="1240" r:id="rId48"/>
    <p:sldId id="1241" r:id="rId49"/>
    <p:sldId id="1242" r:id="rId50"/>
    <p:sldId id="1244" r:id="rId51"/>
    <p:sldId id="1245" r:id="rId52"/>
    <p:sldId id="1246" r:id="rId53"/>
    <p:sldId id="1247" r:id="rId54"/>
    <p:sldId id="1248" r:id="rId55"/>
    <p:sldId id="1249" r:id="rId56"/>
    <p:sldId id="1250" r:id="rId57"/>
    <p:sldId id="1251" r:id="rId58"/>
    <p:sldId id="1252" r:id="rId59"/>
    <p:sldId id="1253" r:id="rId60"/>
    <p:sldId id="1254" r:id="rId61"/>
    <p:sldId id="822" r:id="rId62"/>
  </p:sldIdLst>
  <p:sldSz cx="9144000" cy="6858000" type="screen4x3"/>
  <p:notesSz cx="7099300"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BD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17" autoAdjust="0"/>
    <p:restoredTop sz="83880" autoAdjust="0"/>
  </p:normalViewPr>
  <p:slideViewPr>
    <p:cSldViewPr>
      <p:cViewPr varScale="1">
        <p:scale>
          <a:sx n="97" d="100"/>
          <a:sy n="97" d="100"/>
        </p:scale>
        <p:origin x="-223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848"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2"/>
            <a:ext cx="3076363" cy="511731"/>
          </a:xfrm>
          <a:prstGeom prst="rect">
            <a:avLst/>
          </a:prstGeom>
        </p:spPr>
        <p:txBody>
          <a:bodyPr vert="horz" lIns="99044" tIns="49522" rIns="99044" bIns="49522" rtlCol="0"/>
          <a:lstStyle>
            <a:lvl1pPr algn="l">
              <a:defRPr sz="1400"/>
            </a:lvl1pPr>
          </a:lstStyle>
          <a:p>
            <a:endParaRPr lang="ko-KR" altLang="en-US" dirty="0"/>
          </a:p>
        </p:txBody>
      </p:sp>
      <p:sp>
        <p:nvSpPr>
          <p:cNvPr id="3" name="날짜 개체 틀 2"/>
          <p:cNvSpPr>
            <a:spLocks noGrp="1"/>
          </p:cNvSpPr>
          <p:nvPr>
            <p:ph type="dt" sz="quarter" idx="1"/>
          </p:nvPr>
        </p:nvSpPr>
        <p:spPr>
          <a:xfrm>
            <a:off x="4021296" y="2"/>
            <a:ext cx="3076363" cy="511731"/>
          </a:xfrm>
          <a:prstGeom prst="rect">
            <a:avLst/>
          </a:prstGeom>
        </p:spPr>
        <p:txBody>
          <a:bodyPr vert="horz" lIns="99044" tIns="49522" rIns="99044" bIns="49522" rtlCol="0"/>
          <a:lstStyle>
            <a:lvl1pPr algn="r">
              <a:defRPr sz="1400"/>
            </a:lvl1pPr>
          </a:lstStyle>
          <a:p>
            <a:fld id="{46ECDAE8-AD99-445F-8821-AAFDDC3F444D}" type="datetimeFigureOut">
              <a:rPr lang="ko-KR" altLang="en-US" smtClean="0"/>
              <a:t>2020-03-17</a:t>
            </a:fld>
            <a:endParaRPr lang="ko-KR" altLang="en-US" dirty="0"/>
          </a:p>
        </p:txBody>
      </p:sp>
      <p:sp>
        <p:nvSpPr>
          <p:cNvPr id="4" name="바닥글 개체 틀 3"/>
          <p:cNvSpPr>
            <a:spLocks noGrp="1"/>
          </p:cNvSpPr>
          <p:nvPr>
            <p:ph type="ftr" sz="quarter" idx="2"/>
          </p:nvPr>
        </p:nvSpPr>
        <p:spPr>
          <a:xfrm>
            <a:off x="2" y="9721108"/>
            <a:ext cx="3076363" cy="511731"/>
          </a:xfrm>
          <a:prstGeom prst="rect">
            <a:avLst/>
          </a:prstGeom>
        </p:spPr>
        <p:txBody>
          <a:bodyPr vert="horz" lIns="99044" tIns="49522" rIns="99044" bIns="49522" rtlCol="0" anchor="b"/>
          <a:lstStyle>
            <a:lvl1pPr algn="l">
              <a:defRPr sz="1400"/>
            </a:lvl1pPr>
          </a:lstStyle>
          <a:p>
            <a:endParaRPr lang="ko-KR" altLang="en-US" dirty="0"/>
          </a:p>
        </p:txBody>
      </p:sp>
      <p:sp>
        <p:nvSpPr>
          <p:cNvPr id="5" name="슬라이드 번호 개체 틀 4"/>
          <p:cNvSpPr>
            <a:spLocks noGrp="1"/>
          </p:cNvSpPr>
          <p:nvPr>
            <p:ph type="sldNum" sz="quarter" idx="3"/>
          </p:nvPr>
        </p:nvSpPr>
        <p:spPr>
          <a:xfrm>
            <a:off x="4021296" y="9721108"/>
            <a:ext cx="3076363" cy="511731"/>
          </a:xfrm>
          <a:prstGeom prst="rect">
            <a:avLst/>
          </a:prstGeom>
        </p:spPr>
        <p:txBody>
          <a:bodyPr vert="horz" lIns="99044" tIns="49522" rIns="99044" bIns="49522" rtlCol="0" anchor="b"/>
          <a:lstStyle>
            <a:lvl1pPr algn="r">
              <a:defRPr sz="1400"/>
            </a:lvl1pPr>
          </a:lstStyle>
          <a:p>
            <a:fld id="{AA058073-4A90-4CDB-9E09-61527D0B4974}" type="slidenum">
              <a:rPr lang="ko-KR" altLang="en-US" smtClean="0"/>
              <a:t>‹#›</a:t>
            </a:fld>
            <a:endParaRPr lang="ko-KR" altLang="en-US" dirty="0"/>
          </a:p>
        </p:txBody>
      </p:sp>
    </p:spTree>
    <p:extLst>
      <p:ext uri="{BB962C8B-B14F-4D97-AF65-F5344CB8AC3E}">
        <p14:creationId xmlns:p14="http://schemas.microsoft.com/office/powerpoint/2010/main" val="19931967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2"/>
            <a:ext cx="3076363" cy="511731"/>
          </a:xfrm>
          <a:prstGeom prst="rect">
            <a:avLst/>
          </a:prstGeom>
        </p:spPr>
        <p:txBody>
          <a:bodyPr vert="horz" lIns="99044" tIns="49522" rIns="99044" bIns="49522" rtlCol="0"/>
          <a:lstStyle>
            <a:lvl1pPr algn="l">
              <a:defRPr sz="1400"/>
            </a:lvl1pPr>
          </a:lstStyle>
          <a:p>
            <a:endParaRPr lang="ko-KR" altLang="en-US" dirty="0"/>
          </a:p>
        </p:txBody>
      </p:sp>
      <p:sp>
        <p:nvSpPr>
          <p:cNvPr id="3" name="날짜 개체 틀 2"/>
          <p:cNvSpPr>
            <a:spLocks noGrp="1"/>
          </p:cNvSpPr>
          <p:nvPr>
            <p:ph type="dt" idx="1"/>
          </p:nvPr>
        </p:nvSpPr>
        <p:spPr>
          <a:xfrm>
            <a:off x="4021296" y="2"/>
            <a:ext cx="3076363" cy="511731"/>
          </a:xfrm>
          <a:prstGeom prst="rect">
            <a:avLst/>
          </a:prstGeom>
        </p:spPr>
        <p:txBody>
          <a:bodyPr vert="horz" lIns="99044" tIns="49522" rIns="99044" bIns="49522" rtlCol="0"/>
          <a:lstStyle>
            <a:lvl1pPr algn="r">
              <a:defRPr sz="1400"/>
            </a:lvl1pPr>
          </a:lstStyle>
          <a:p>
            <a:fld id="{1E957D71-6508-4C29-A0B5-32223129F288}" type="datetimeFigureOut">
              <a:rPr lang="ko-KR" altLang="en-US" smtClean="0"/>
              <a:t>2020-03-17</a:t>
            </a:fld>
            <a:endParaRPr lang="ko-KR" altLang="en-US" dirty="0"/>
          </a:p>
        </p:txBody>
      </p:sp>
      <p:sp>
        <p:nvSpPr>
          <p:cNvPr id="4" name="슬라이드 이미지 개체 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4" tIns="49522" rIns="99044" bIns="49522" rtlCol="0" anchor="ctr"/>
          <a:lstStyle/>
          <a:p>
            <a:endParaRPr lang="ko-KR" altLang="en-US" dirty="0"/>
          </a:p>
        </p:txBody>
      </p:sp>
      <p:sp>
        <p:nvSpPr>
          <p:cNvPr id="5" name="슬라이드 노트 개체 틀 4"/>
          <p:cNvSpPr>
            <a:spLocks noGrp="1"/>
          </p:cNvSpPr>
          <p:nvPr>
            <p:ph type="body" sz="quarter" idx="3"/>
          </p:nvPr>
        </p:nvSpPr>
        <p:spPr>
          <a:xfrm>
            <a:off x="709931" y="4861441"/>
            <a:ext cx="5679440" cy="4605576"/>
          </a:xfrm>
          <a:prstGeom prst="rect">
            <a:avLst/>
          </a:prstGeom>
        </p:spPr>
        <p:txBody>
          <a:bodyPr vert="horz" lIns="99044" tIns="49522" rIns="99044" bIns="49522"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2" y="9721108"/>
            <a:ext cx="3076363" cy="511731"/>
          </a:xfrm>
          <a:prstGeom prst="rect">
            <a:avLst/>
          </a:prstGeom>
        </p:spPr>
        <p:txBody>
          <a:bodyPr vert="horz" lIns="99044" tIns="49522" rIns="99044" bIns="49522" rtlCol="0" anchor="b"/>
          <a:lstStyle>
            <a:lvl1pPr algn="l">
              <a:defRPr sz="1400"/>
            </a:lvl1pPr>
          </a:lstStyle>
          <a:p>
            <a:endParaRPr lang="ko-KR" altLang="en-US" dirty="0"/>
          </a:p>
        </p:txBody>
      </p:sp>
      <p:sp>
        <p:nvSpPr>
          <p:cNvPr id="7" name="슬라이드 번호 개체 틀 6"/>
          <p:cNvSpPr>
            <a:spLocks noGrp="1"/>
          </p:cNvSpPr>
          <p:nvPr>
            <p:ph type="sldNum" sz="quarter" idx="5"/>
          </p:nvPr>
        </p:nvSpPr>
        <p:spPr>
          <a:xfrm>
            <a:off x="4021296" y="9721108"/>
            <a:ext cx="3076363" cy="511731"/>
          </a:xfrm>
          <a:prstGeom prst="rect">
            <a:avLst/>
          </a:prstGeom>
        </p:spPr>
        <p:txBody>
          <a:bodyPr vert="horz" lIns="99044" tIns="49522" rIns="99044" bIns="49522" rtlCol="0" anchor="b"/>
          <a:lstStyle>
            <a:lvl1pPr algn="r">
              <a:defRPr sz="1400"/>
            </a:lvl1pPr>
          </a:lstStyle>
          <a:p>
            <a:fld id="{43D756C7-63BF-4FBE-83A8-5AF50E16FFCE}" type="slidenum">
              <a:rPr lang="ko-KR" altLang="en-US" smtClean="0"/>
              <a:t>‹#›</a:t>
            </a:fld>
            <a:endParaRPr lang="ko-KR" altLang="en-US" dirty="0"/>
          </a:p>
        </p:txBody>
      </p:sp>
    </p:spTree>
    <p:extLst>
      <p:ext uri="{BB962C8B-B14F-4D97-AF65-F5344CB8AC3E}">
        <p14:creationId xmlns:p14="http://schemas.microsoft.com/office/powerpoint/2010/main" val="2050292527"/>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3D756C7-63BF-4FBE-83A8-5AF50E16FFCE}" type="slidenum">
              <a:rPr lang="ko-KR" altLang="en-US" smtClean="0"/>
              <a:t>1</a:t>
            </a:fld>
            <a:endParaRPr lang="ko-KR" altLang="en-US"/>
          </a:p>
        </p:txBody>
      </p:sp>
    </p:spTree>
    <p:extLst>
      <p:ext uri="{BB962C8B-B14F-4D97-AF65-F5344CB8AC3E}">
        <p14:creationId xmlns:p14="http://schemas.microsoft.com/office/powerpoint/2010/main" val="168370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8" name="직사각형 7"/>
          <p:cNvSpPr/>
          <p:nvPr userDrawn="1"/>
        </p:nvSpPr>
        <p:spPr>
          <a:xfrm>
            <a:off x="0" y="6597352"/>
            <a:ext cx="9144000" cy="287648"/>
          </a:xfrm>
          <a:prstGeom prst="rect">
            <a:avLst/>
          </a:prstGeom>
          <a:gradFill flip="none" rotWithShape="1">
            <a:gsLst>
              <a:gs pos="0">
                <a:schemeClr val="accent2"/>
              </a:gs>
              <a:gs pos="41000">
                <a:schemeClr val="accent2"/>
              </a:gs>
              <a:gs pos="74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p:cNvSpPr>
            <a:spLocks noGrp="1"/>
          </p:cNvSpPr>
          <p:nvPr>
            <p:ph type="ctrTitle" hasCustomPrompt="1"/>
          </p:nvPr>
        </p:nvSpPr>
        <p:spPr>
          <a:xfrm>
            <a:off x="323528" y="1772816"/>
            <a:ext cx="8496944" cy="1470025"/>
          </a:xfrm>
        </p:spPr>
        <p:txBody>
          <a:bodyPr>
            <a:normAutofit/>
          </a:bodyPr>
          <a:lstStyle>
            <a:lvl1pPr>
              <a:defRPr sz="4000" b="1">
                <a:solidFill>
                  <a:schemeClr val="accent1">
                    <a:lumMod val="75000"/>
                  </a:schemeClr>
                </a:solidFill>
                <a:latin typeface="Arial" panose="020B0604020202020204" pitchFamily="34" charset="0"/>
                <a:cs typeface="Arial" panose="020B0604020202020204" pitchFamily="34" charset="0"/>
              </a:defRPr>
            </a:lvl1pPr>
          </a:lstStyle>
          <a:p>
            <a:r>
              <a:rPr lang="en-US" altLang="ko-KR" dirty="0" smtClean="0"/>
              <a:t>Title</a:t>
            </a:r>
            <a:endParaRPr lang="ko-KR" altLang="en-US" dirty="0"/>
          </a:p>
        </p:txBody>
      </p:sp>
      <p:sp>
        <p:nvSpPr>
          <p:cNvPr id="3" name="부제목 2"/>
          <p:cNvSpPr>
            <a:spLocks noGrp="1"/>
          </p:cNvSpPr>
          <p:nvPr>
            <p:ph type="subTitle" idx="1" hasCustomPrompt="1"/>
          </p:nvPr>
        </p:nvSpPr>
        <p:spPr>
          <a:xfrm>
            <a:off x="991580" y="4484712"/>
            <a:ext cx="7160840" cy="1752600"/>
          </a:xfrm>
        </p:spPr>
        <p:txBody>
          <a:bodyPr>
            <a:normAutofit/>
          </a:bodyPr>
          <a:lstStyle>
            <a:lvl1pPr marL="0" indent="0" algn="ctr">
              <a:buNone/>
              <a:defRPr sz="2800"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dirty="0" smtClean="0"/>
              <a:t>Sub Title</a:t>
            </a:r>
            <a:endParaRPr lang="ko-KR" altLang="en-US" dirty="0"/>
          </a:p>
        </p:txBody>
      </p:sp>
      <p:sp>
        <p:nvSpPr>
          <p:cNvPr id="4" name="날짜 개체 틀 3"/>
          <p:cNvSpPr>
            <a:spLocks noGrp="1"/>
          </p:cNvSpPr>
          <p:nvPr>
            <p:ph type="dt" sz="half" idx="10"/>
          </p:nvPr>
        </p:nvSpPr>
        <p:spPr>
          <a:xfrm>
            <a:off x="0" y="6597352"/>
            <a:ext cx="3203848" cy="287648"/>
          </a:xfrm>
        </p:spPr>
        <p:txBody>
          <a:bodyPr/>
          <a:lstStyle>
            <a:lvl1pPr>
              <a:defRPr b="0">
                <a:solidFill>
                  <a:schemeClr val="bg1"/>
                </a:solidFill>
                <a:latin typeface="휴먼옛체" panose="02030504000101010101" pitchFamily="18" charset="-127"/>
                <a:ea typeface="휴먼옛체" panose="02030504000101010101" pitchFamily="18" charset="-127"/>
              </a:defRPr>
            </a:lvl1pPr>
          </a:lstStyle>
          <a:p>
            <a:endParaRPr lang="ko-KR" altLang="en-US" dirty="0"/>
          </a:p>
        </p:txBody>
      </p:sp>
      <p:sp>
        <p:nvSpPr>
          <p:cNvPr id="5" name="바닥글 개체 틀 4"/>
          <p:cNvSpPr>
            <a:spLocks noGrp="1"/>
          </p:cNvSpPr>
          <p:nvPr>
            <p:ph type="ftr" sz="quarter" idx="11"/>
          </p:nvPr>
        </p:nvSpPr>
        <p:spPr>
          <a:xfrm>
            <a:off x="6248400" y="6597352"/>
            <a:ext cx="2895600" cy="287648"/>
          </a:xfrm>
        </p:spPr>
        <p:txBody>
          <a:bodyPr/>
          <a:lstStyle>
            <a:lvl1pPr algn="r">
              <a:defRPr>
                <a:solidFill>
                  <a:schemeClr val="bg1"/>
                </a:solidFill>
                <a:latin typeface="휴먼옛체" panose="02030504000101010101" pitchFamily="18" charset="-127"/>
                <a:ea typeface="휴먼옛체" panose="02030504000101010101" pitchFamily="18" charset="-127"/>
              </a:defRPr>
            </a:lvl1pPr>
          </a:lstStyle>
          <a:p>
            <a:endParaRPr lang="ko-KR" altLang="en-US" dirty="0"/>
          </a:p>
        </p:txBody>
      </p:sp>
      <p:sp>
        <p:nvSpPr>
          <p:cNvPr id="6" name="슬라이드 번호 개체 틀 5"/>
          <p:cNvSpPr>
            <a:spLocks noGrp="1"/>
          </p:cNvSpPr>
          <p:nvPr>
            <p:ph type="sldNum" sz="quarter" idx="12"/>
          </p:nvPr>
        </p:nvSpPr>
        <p:spPr>
          <a:xfrm>
            <a:off x="3505200" y="6597352"/>
            <a:ext cx="2133600" cy="280933"/>
          </a:xfrm>
        </p:spPr>
        <p:txBody>
          <a:bodyPr/>
          <a:lstStyle>
            <a:lvl1pPr algn="ctr">
              <a:defRPr b="0">
                <a:solidFill>
                  <a:schemeClr val="bg1"/>
                </a:solidFill>
                <a:latin typeface="휴먼옛체" panose="02030504000101010101" pitchFamily="18" charset="-127"/>
                <a:ea typeface="휴먼옛체" panose="02030504000101010101" pitchFamily="18" charset="-127"/>
              </a:defRPr>
            </a:lvl1pPr>
          </a:lstStyle>
          <a:p>
            <a:r>
              <a:rPr lang="en-US" altLang="ko-KR" dirty="0" smtClean="0"/>
              <a:t>- </a:t>
            </a:r>
            <a:fld id="{4BEDD84E-25D4-4983-8AA1-2863C96F08D9}" type="slidenum">
              <a:rPr lang="ko-KR" altLang="en-US" smtClean="0"/>
              <a:pPr/>
              <a:t>‹#›</a:t>
            </a:fld>
            <a:r>
              <a:rPr lang="ko-KR" altLang="en-US" dirty="0" smtClean="0"/>
              <a:t> </a:t>
            </a:r>
            <a:r>
              <a:rPr lang="en-US" altLang="ko-KR" dirty="0" smtClean="0"/>
              <a:t>-</a:t>
            </a:r>
            <a:endParaRPr lang="ko-KR" altLang="en-US" dirty="0"/>
          </a:p>
        </p:txBody>
      </p:sp>
      <p:sp>
        <p:nvSpPr>
          <p:cNvPr id="7" name="직사각형 6"/>
          <p:cNvSpPr/>
          <p:nvPr userDrawn="1"/>
        </p:nvSpPr>
        <p:spPr>
          <a:xfrm>
            <a:off x="0" y="980728"/>
            <a:ext cx="9144000" cy="54000"/>
          </a:xfrm>
          <a:prstGeom prst="rect">
            <a:avLst/>
          </a:prstGeom>
          <a:gradFill flip="none" rotWithShape="1">
            <a:gsLst>
              <a:gs pos="0">
                <a:schemeClr val="accent2"/>
              </a:gs>
              <a:gs pos="5000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p:cNvSpPr/>
          <p:nvPr userDrawn="1"/>
        </p:nvSpPr>
        <p:spPr>
          <a:xfrm>
            <a:off x="0" y="2996952"/>
            <a:ext cx="9144000" cy="36000"/>
          </a:xfrm>
          <a:prstGeom prst="rect">
            <a:avLst/>
          </a:prstGeom>
          <a:gradFill flip="none" rotWithShape="1">
            <a:gsLst>
              <a:gs pos="10000">
                <a:schemeClr val="bg1"/>
              </a:gs>
              <a:gs pos="50000">
                <a:schemeClr val="accent3"/>
              </a:gs>
              <a:gs pos="9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512" y="-6783"/>
            <a:ext cx="7416824" cy="699479"/>
          </a:xfrm>
        </p:spPr>
        <p:txBody>
          <a:bodyPr>
            <a:normAutofit/>
          </a:bodyPr>
          <a:lstStyle>
            <a:lvl1pPr algn="l">
              <a:defRPr lang="ko-KR" altLang="en-US" sz="3000" b="1" kern="1200" smtClean="0">
                <a:solidFill>
                  <a:schemeClr val="accent1">
                    <a:lumMod val="75000"/>
                  </a:schemeClr>
                </a:solidFill>
                <a:latin typeface="Arial" panose="020B0604020202020204" pitchFamily="34" charset="0"/>
                <a:ea typeface="+mj-ea"/>
                <a:cs typeface="Arial" panose="020B0604020202020204" pitchFamily="34" charset="0"/>
              </a:defRPr>
            </a:lvl1pPr>
          </a:lstStyle>
          <a:p>
            <a:r>
              <a:rPr lang="en-US" altLang="ko-KR" dirty="0" smtClean="0"/>
              <a:t>Title</a:t>
            </a:r>
            <a:endParaRPr lang="ko-KR" altLang="en-US" dirty="0"/>
          </a:p>
        </p:txBody>
      </p:sp>
      <p:sp>
        <p:nvSpPr>
          <p:cNvPr id="3" name="내용 개체 틀 2"/>
          <p:cNvSpPr>
            <a:spLocks noGrp="1"/>
          </p:cNvSpPr>
          <p:nvPr>
            <p:ph idx="1" hasCustomPrompt="1"/>
          </p:nvPr>
        </p:nvSpPr>
        <p:spPr>
          <a:xfrm>
            <a:off x="158010" y="908720"/>
            <a:ext cx="8878485" cy="5616624"/>
          </a:xfrm>
        </p:spPr>
        <p:txBody>
          <a:bodyPr/>
          <a:lstStyle>
            <a:lvl1pPr marL="342900" indent="-342900">
              <a:lnSpc>
                <a:spcPct val="150000"/>
              </a:lnSpc>
              <a:buClr>
                <a:schemeClr val="accent2"/>
              </a:buClr>
              <a:buFont typeface="Wingdings" panose="05000000000000000000" pitchFamily="2" charset="2"/>
              <a:buChar char="§"/>
              <a:defRPr sz="2200" b="1">
                <a:latin typeface="Arial" panose="020B0604020202020204" pitchFamily="34" charset="0"/>
                <a:cs typeface="Arial" panose="020B0604020202020204" pitchFamily="34" charset="0"/>
              </a:defRPr>
            </a:lvl1pPr>
            <a:lvl2pPr marL="742950" indent="-285750">
              <a:lnSpc>
                <a:spcPct val="150000"/>
              </a:lnSpc>
              <a:buClr>
                <a:schemeClr val="accent2"/>
              </a:buClr>
              <a:buSzPct val="60000"/>
              <a:buFont typeface="Wingdings" panose="05000000000000000000" pitchFamily="2" charset="2"/>
              <a:buChar char="l"/>
              <a:defRPr sz="1800">
                <a:latin typeface="Arial" panose="020B0604020202020204" pitchFamily="34" charset="0"/>
                <a:cs typeface="Arial" panose="020B0604020202020204" pitchFamily="34" charset="0"/>
              </a:defRPr>
            </a:lvl2pPr>
            <a:lvl3pPr>
              <a:lnSpc>
                <a:spcPct val="150000"/>
              </a:lnSpc>
              <a:buClr>
                <a:schemeClr val="accent2"/>
              </a:buClr>
              <a:defRPr sz="1800">
                <a:latin typeface="Arial" panose="020B0604020202020204" pitchFamily="34" charset="0"/>
                <a:cs typeface="Arial" panose="020B0604020202020204" pitchFamily="34" charset="0"/>
              </a:defRPr>
            </a:lvl3pPr>
            <a:lvl4pPr>
              <a:lnSpc>
                <a:spcPct val="150000"/>
              </a:lnSpc>
              <a:defRPr sz="1600">
                <a:latin typeface="Arial" panose="020B0604020202020204" pitchFamily="34" charset="0"/>
                <a:cs typeface="Arial" panose="020B0604020202020204" pitchFamily="34" charset="0"/>
              </a:defRPr>
            </a:lvl4pPr>
            <a:lvl5pPr>
              <a:lnSpc>
                <a:spcPct val="150000"/>
              </a:lnSpc>
              <a:defRPr sz="1600">
                <a:latin typeface="Arial" panose="020B0604020202020204" pitchFamily="34" charset="0"/>
                <a:cs typeface="Arial" panose="020B0604020202020204" pitchFamily="34" charset="0"/>
              </a:defRPr>
            </a:lvl5pPr>
          </a:lstStyle>
          <a:p>
            <a:pPr lvl="0"/>
            <a:r>
              <a:rPr lang="en-US" altLang="ko-KR" dirty="0" smtClean="0"/>
              <a:t>Section 1</a:t>
            </a:r>
            <a:endParaRPr lang="ko-KR" altLang="en-US" dirty="0" smtClean="0"/>
          </a:p>
          <a:p>
            <a:pPr lvl="1"/>
            <a:r>
              <a:rPr lang="en-US" altLang="ko-KR" dirty="0" smtClean="0"/>
              <a:t>Section 2</a:t>
            </a:r>
            <a:endParaRPr lang="ko-KR" altLang="en-US" dirty="0" smtClean="0"/>
          </a:p>
          <a:p>
            <a:pPr lvl="2"/>
            <a:r>
              <a:rPr lang="en-US" altLang="ko-KR" dirty="0" smtClean="0"/>
              <a:t>Section 3</a:t>
            </a:r>
            <a:endParaRPr lang="ko-KR" altLang="en-US" dirty="0" smtClean="0"/>
          </a:p>
          <a:p>
            <a:pPr lvl="3"/>
            <a:r>
              <a:rPr lang="en-US" altLang="ko-KR" dirty="0" smtClean="0"/>
              <a:t>Section 4</a:t>
            </a:r>
            <a:endParaRPr lang="ko-KR" altLang="en-US" dirty="0" smtClean="0"/>
          </a:p>
          <a:p>
            <a:pPr lvl="4"/>
            <a:r>
              <a:rPr lang="en-US" altLang="ko-KR" dirty="0" smtClean="0"/>
              <a:t>Section 5</a:t>
            </a:r>
            <a:endParaRPr lang="ko-KR" altLang="en-US" dirty="0"/>
          </a:p>
        </p:txBody>
      </p:sp>
      <p:sp>
        <p:nvSpPr>
          <p:cNvPr id="9" name="직사각형 8"/>
          <p:cNvSpPr/>
          <p:nvPr userDrawn="1"/>
        </p:nvSpPr>
        <p:spPr>
          <a:xfrm>
            <a:off x="0" y="6597352"/>
            <a:ext cx="9144000" cy="287648"/>
          </a:xfrm>
          <a:prstGeom prst="rect">
            <a:avLst/>
          </a:prstGeom>
          <a:gradFill flip="none" rotWithShape="1">
            <a:gsLst>
              <a:gs pos="0">
                <a:schemeClr val="accent2"/>
              </a:gs>
              <a:gs pos="41000">
                <a:schemeClr val="accent2"/>
              </a:gs>
              <a:gs pos="74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p:cNvSpPr/>
          <p:nvPr userDrawn="1"/>
        </p:nvSpPr>
        <p:spPr>
          <a:xfrm>
            <a:off x="0" y="692696"/>
            <a:ext cx="9144000" cy="54000"/>
          </a:xfrm>
          <a:prstGeom prst="rect">
            <a:avLst/>
          </a:prstGeom>
          <a:gradFill flip="none" rotWithShape="1">
            <a:gsLst>
              <a:gs pos="0">
                <a:schemeClr val="accent2"/>
              </a:gs>
              <a:gs pos="5000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날짜 개체 틀 3"/>
          <p:cNvSpPr>
            <a:spLocks noGrp="1"/>
          </p:cNvSpPr>
          <p:nvPr>
            <p:ph type="dt" sz="half" idx="10"/>
          </p:nvPr>
        </p:nvSpPr>
        <p:spPr>
          <a:xfrm>
            <a:off x="0" y="6597352"/>
            <a:ext cx="3203848" cy="287648"/>
          </a:xfrm>
        </p:spPr>
        <p:txBody>
          <a:bodyPr/>
          <a:lstStyle>
            <a:lvl1pPr>
              <a:defRPr b="0">
                <a:solidFill>
                  <a:schemeClr val="bg1"/>
                </a:solidFill>
                <a:latin typeface="휴먼옛체" panose="02030504000101010101" pitchFamily="18" charset="-127"/>
                <a:ea typeface="휴먼옛체" panose="02030504000101010101" pitchFamily="18" charset="-127"/>
              </a:defRPr>
            </a:lvl1pPr>
          </a:lstStyle>
          <a:p>
            <a:endParaRPr lang="ko-KR" altLang="en-US" dirty="0"/>
          </a:p>
        </p:txBody>
      </p:sp>
      <p:sp>
        <p:nvSpPr>
          <p:cNvPr id="12" name="바닥글 개체 틀 4"/>
          <p:cNvSpPr>
            <a:spLocks noGrp="1"/>
          </p:cNvSpPr>
          <p:nvPr>
            <p:ph type="ftr" sz="quarter" idx="11"/>
          </p:nvPr>
        </p:nvSpPr>
        <p:spPr>
          <a:xfrm>
            <a:off x="6248400" y="6597352"/>
            <a:ext cx="2895600" cy="287648"/>
          </a:xfrm>
        </p:spPr>
        <p:txBody>
          <a:bodyPr/>
          <a:lstStyle>
            <a:lvl1pPr algn="r">
              <a:defRPr>
                <a:solidFill>
                  <a:schemeClr val="bg1"/>
                </a:solidFill>
                <a:latin typeface="휴먼옛체" panose="02030504000101010101" pitchFamily="18" charset="-127"/>
                <a:ea typeface="휴먼옛체" panose="02030504000101010101" pitchFamily="18" charset="-127"/>
              </a:defRPr>
            </a:lvl1pPr>
          </a:lstStyle>
          <a:p>
            <a:endParaRPr lang="ko-KR" altLang="en-US" dirty="0"/>
          </a:p>
        </p:txBody>
      </p:sp>
      <p:sp>
        <p:nvSpPr>
          <p:cNvPr id="13" name="슬라이드 번호 개체 틀 5"/>
          <p:cNvSpPr>
            <a:spLocks noGrp="1"/>
          </p:cNvSpPr>
          <p:nvPr>
            <p:ph type="sldNum" sz="quarter" idx="12"/>
          </p:nvPr>
        </p:nvSpPr>
        <p:spPr>
          <a:xfrm>
            <a:off x="3505200" y="6597352"/>
            <a:ext cx="2133600" cy="280933"/>
          </a:xfrm>
        </p:spPr>
        <p:txBody>
          <a:bodyPr/>
          <a:lstStyle>
            <a:lvl1pPr algn="ctr">
              <a:defRPr b="0">
                <a:solidFill>
                  <a:schemeClr val="bg1"/>
                </a:solidFill>
                <a:latin typeface="휴먼옛체" panose="02030504000101010101" pitchFamily="18" charset="-127"/>
                <a:ea typeface="휴먼옛체" panose="02030504000101010101" pitchFamily="18" charset="-127"/>
              </a:defRPr>
            </a:lvl1pPr>
          </a:lstStyle>
          <a:p>
            <a:r>
              <a:rPr lang="en-US" altLang="ko-KR" dirty="0" smtClean="0"/>
              <a:t>- </a:t>
            </a:r>
            <a:fld id="{4BEDD84E-25D4-4983-8AA1-2863C96F08D9}" type="slidenum">
              <a:rPr lang="ko-KR" altLang="en-US" smtClean="0"/>
              <a:pPr/>
              <a:t>‹#›</a:t>
            </a:fld>
            <a:r>
              <a:rPr lang="ko-KR" altLang="en-US" dirty="0" smtClean="0"/>
              <a:t> </a:t>
            </a:r>
            <a:r>
              <a:rPr lang="en-US" altLang="ko-KR" dirty="0" smtClean="0"/>
              <a:t>-</a:t>
            </a:r>
            <a:endParaRPr lang="ko-KR"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907704" y="2354957"/>
            <a:ext cx="7128792" cy="1362075"/>
          </a:xfrm>
        </p:spPr>
        <p:txBody>
          <a:bodyPr vert="horz" lIns="91440" tIns="45720" rIns="91440" bIns="45720" rtlCol="0" anchor="ctr">
            <a:normAutofit/>
          </a:bodyPr>
          <a:lstStyle>
            <a:lvl1pPr>
              <a:defRPr lang="ko-KR" altLang="en-US" sz="3200" b="1" dirty="0">
                <a:solidFill>
                  <a:schemeClr val="accent2">
                    <a:lumMod val="75000"/>
                  </a:schemeClr>
                </a:solidFill>
                <a:latin typeface="Arial" panose="020B0604020202020204" pitchFamily="34" charset="0"/>
                <a:cs typeface="Arial" panose="020B0604020202020204" pitchFamily="34" charset="0"/>
              </a:defRPr>
            </a:lvl1pPr>
          </a:lstStyle>
          <a:p>
            <a:pPr lvl="0"/>
            <a:r>
              <a:rPr lang="en-US" altLang="ko-KR" dirty="0" smtClean="0"/>
              <a:t>Title</a:t>
            </a:r>
            <a:br>
              <a:rPr lang="en-US" altLang="ko-KR" dirty="0" smtClean="0"/>
            </a:br>
            <a:r>
              <a:rPr lang="en-US" altLang="ko-KR" dirty="0" smtClean="0"/>
              <a:t/>
            </a:r>
            <a:br>
              <a:rPr lang="en-US" altLang="ko-KR" dirty="0" smtClean="0"/>
            </a:br>
            <a:r>
              <a:rPr lang="en-US" altLang="ko-KR" dirty="0" err="1" smtClean="0"/>
              <a:t>SubTitle</a:t>
            </a:r>
            <a:endParaRPr lang="ko-KR" altLang="en-US" dirty="0"/>
          </a:p>
        </p:txBody>
      </p:sp>
      <p:sp>
        <p:nvSpPr>
          <p:cNvPr id="8" name="직사각형 7"/>
          <p:cNvSpPr/>
          <p:nvPr userDrawn="1"/>
        </p:nvSpPr>
        <p:spPr>
          <a:xfrm>
            <a:off x="0" y="6597352"/>
            <a:ext cx="9144000" cy="287648"/>
          </a:xfrm>
          <a:prstGeom prst="rect">
            <a:avLst/>
          </a:prstGeom>
          <a:gradFill flip="none" rotWithShape="1">
            <a:gsLst>
              <a:gs pos="0">
                <a:schemeClr val="accent2"/>
              </a:gs>
              <a:gs pos="41000">
                <a:schemeClr val="accent2"/>
              </a:gs>
              <a:gs pos="74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슬라이드 번호 개체 틀 5"/>
          <p:cNvSpPr txBox="1">
            <a:spLocks/>
          </p:cNvSpPr>
          <p:nvPr userDrawn="1"/>
        </p:nvSpPr>
        <p:spPr>
          <a:xfrm>
            <a:off x="3505200" y="6597352"/>
            <a:ext cx="2133600" cy="280933"/>
          </a:xfrm>
          <a:prstGeom prst="rect">
            <a:avLst/>
          </a:prstGeom>
        </p:spPr>
        <p:txBody>
          <a:bodyPr vert="horz" lIns="91440" tIns="45720" rIns="91440" bIns="45720" rtlCol="0" anchor="ctr"/>
          <a:lstStyle>
            <a:defPPr>
              <a:defRPr lang="ko-KR"/>
            </a:defPPr>
            <a:lvl1pPr marL="0" algn="ctr" defTabSz="914400" rtl="0" eaLnBrk="1" latinLnBrk="1" hangingPunct="1">
              <a:defRPr sz="1200" b="0" kern="1200">
                <a:solidFill>
                  <a:schemeClr val="bg1"/>
                </a:solidFill>
                <a:latin typeface="휴먼옛체" panose="02030504000101010101" pitchFamily="18" charset="-127"/>
                <a:ea typeface="휴먼옛체" panose="02030504000101010101" pitchFamily="18"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smtClean="0"/>
              <a:t>- </a:t>
            </a:r>
            <a:fld id="{4BEDD84E-25D4-4983-8AA1-2863C96F08D9}" type="slidenum">
              <a:rPr lang="ko-KR" altLang="en-US" smtClean="0"/>
              <a:pPr/>
              <a:t>‹#›</a:t>
            </a:fld>
            <a:r>
              <a:rPr lang="ko-KR" altLang="en-US" dirty="0" smtClean="0"/>
              <a:t> </a:t>
            </a:r>
            <a:r>
              <a:rPr lang="en-US" altLang="ko-KR" dirty="0" smtClean="0"/>
              <a:t>-</a:t>
            </a:r>
            <a:endParaRPr lang="ko-KR" altLang="en-US" dirty="0"/>
          </a:p>
        </p:txBody>
      </p:sp>
      <p:sp>
        <p:nvSpPr>
          <p:cNvPr id="10" name="직사각형 9"/>
          <p:cNvSpPr/>
          <p:nvPr userDrawn="1"/>
        </p:nvSpPr>
        <p:spPr>
          <a:xfrm>
            <a:off x="0" y="980728"/>
            <a:ext cx="9144000" cy="54000"/>
          </a:xfrm>
          <a:prstGeom prst="rect">
            <a:avLst/>
          </a:prstGeom>
          <a:gradFill flip="none" rotWithShape="1">
            <a:gsLst>
              <a:gs pos="0">
                <a:schemeClr val="accent2"/>
              </a:gs>
              <a:gs pos="5000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p:cNvSpPr/>
          <p:nvPr userDrawn="1"/>
        </p:nvSpPr>
        <p:spPr>
          <a:xfrm>
            <a:off x="0" y="2996952"/>
            <a:ext cx="9144000" cy="36000"/>
          </a:xfrm>
          <a:prstGeom prst="rect">
            <a:avLst/>
          </a:prstGeom>
          <a:gradFill flip="none" rotWithShape="1">
            <a:gsLst>
              <a:gs pos="10000">
                <a:schemeClr val="bg1"/>
              </a:gs>
              <a:gs pos="50000">
                <a:schemeClr val="accent3"/>
              </a:gs>
              <a:gs pos="9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날짜 개체 틀 3"/>
          <p:cNvSpPr>
            <a:spLocks noGrp="1"/>
          </p:cNvSpPr>
          <p:nvPr>
            <p:ph type="dt" sz="half" idx="10"/>
          </p:nvPr>
        </p:nvSpPr>
        <p:spPr>
          <a:xfrm>
            <a:off x="0" y="6597352"/>
            <a:ext cx="3203848" cy="287648"/>
          </a:xfrm>
        </p:spPr>
        <p:txBody>
          <a:bodyPr/>
          <a:lstStyle>
            <a:lvl1pPr>
              <a:defRPr b="0">
                <a:solidFill>
                  <a:schemeClr val="bg1"/>
                </a:solidFill>
                <a:latin typeface="휴먼옛체" panose="02030504000101010101" pitchFamily="18" charset="-127"/>
                <a:ea typeface="휴먼옛체" panose="02030504000101010101" pitchFamily="18" charset="-127"/>
              </a:defRPr>
            </a:lvl1pPr>
          </a:lstStyle>
          <a:p>
            <a:endParaRPr lang="ko-KR" altLang="en-US" dirty="0"/>
          </a:p>
        </p:txBody>
      </p:sp>
      <p:sp>
        <p:nvSpPr>
          <p:cNvPr id="14" name="바닥글 개체 틀 4"/>
          <p:cNvSpPr>
            <a:spLocks noGrp="1"/>
          </p:cNvSpPr>
          <p:nvPr>
            <p:ph type="ftr" sz="quarter" idx="11"/>
          </p:nvPr>
        </p:nvSpPr>
        <p:spPr>
          <a:xfrm>
            <a:off x="6248400" y="6597352"/>
            <a:ext cx="2895600" cy="287648"/>
          </a:xfrm>
        </p:spPr>
        <p:txBody>
          <a:bodyPr/>
          <a:lstStyle>
            <a:lvl1pPr algn="r">
              <a:defRPr>
                <a:solidFill>
                  <a:schemeClr val="bg1"/>
                </a:solidFill>
                <a:latin typeface="휴먼옛체" panose="02030504000101010101" pitchFamily="18" charset="-127"/>
                <a:ea typeface="휴먼옛체" panose="02030504000101010101" pitchFamily="18" charset="-127"/>
              </a:defRPr>
            </a:lvl1pPr>
          </a:lstStyle>
          <a:p>
            <a:endParaRPr lang="ko-KR" altLang="en-US"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6971" y="2653002"/>
            <a:ext cx="12287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howtodoinjava.com/log4j/how-to-configure-log4j-using-mave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23528" y="1700808"/>
            <a:ext cx="8496944" cy="1470025"/>
          </a:xfrm>
        </p:spPr>
        <p:txBody>
          <a:bodyPr>
            <a:normAutofit/>
          </a:bodyPr>
          <a:lstStyle/>
          <a:p>
            <a:r>
              <a:rPr lang="en-US" altLang="ko-KR" sz="3600" dirty="0" smtClean="0"/>
              <a:t>Software </a:t>
            </a:r>
            <a:r>
              <a:rPr lang="en-US" altLang="ko-KR" sz="3600" smtClean="0"/>
              <a:t>Engineering Essentials</a:t>
            </a:r>
            <a:endParaRPr lang="ko-KR" altLang="en-US" sz="3600" dirty="0"/>
          </a:p>
        </p:txBody>
      </p:sp>
      <p:sp>
        <p:nvSpPr>
          <p:cNvPr id="3" name="부제목 2"/>
          <p:cNvSpPr>
            <a:spLocks noGrp="1"/>
          </p:cNvSpPr>
          <p:nvPr>
            <p:ph type="subTitle" idx="1"/>
          </p:nvPr>
        </p:nvSpPr>
        <p:spPr>
          <a:xfrm>
            <a:off x="1021803" y="6093296"/>
            <a:ext cx="7160840" cy="360040"/>
          </a:xfrm>
        </p:spPr>
        <p:txBody>
          <a:bodyPr>
            <a:normAutofit/>
          </a:bodyPr>
          <a:lstStyle/>
          <a:p>
            <a:r>
              <a:rPr lang="en-US" altLang="ko-KR" sz="1200" dirty="0" err="1">
                <a:solidFill>
                  <a:schemeClr val="bg1">
                    <a:lumMod val="65000"/>
                  </a:schemeClr>
                </a:solidFill>
              </a:rPr>
              <a:t>edX</a:t>
            </a:r>
            <a:r>
              <a:rPr lang="en-US" altLang="ko-KR" sz="1200" dirty="0">
                <a:solidFill>
                  <a:schemeClr val="bg1">
                    <a:lumMod val="65000"/>
                  </a:schemeClr>
                </a:solidFill>
              </a:rPr>
              <a:t> – Technical University of Munich</a:t>
            </a:r>
            <a:endParaRPr lang="ko-KR" altLang="en-US" sz="1200" dirty="0">
              <a:solidFill>
                <a:schemeClr val="bg1">
                  <a:lumMod val="65000"/>
                </a:schemeClr>
              </a:solidFill>
            </a:endParaRP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a:t>
            </a:fld>
            <a:endParaRPr lang="ko-KR" altLang="en-US" dirty="0"/>
          </a:p>
        </p:txBody>
      </p:sp>
      <p:sp>
        <p:nvSpPr>
          <p:cNvPr id="5" name="직사각형 4"/>
          <p:cNvSpPr/>
          <p:nvPr/>
        </p:nvSpPr>
        <p:spPr>
          <a:xfrm>
            <a:off x="2699792" y="3075010"/>
            <a:ext cx="3879845" cy="400110"/>
          </a:xfrm>
          <a:prstGeom prst="rect">
            <a:avLst/>
          </a:prstGeom>
        </p:spPr>
        <p:txBody>
          <a:bodyPr wrap="none">
            <a:spAutoFit/>
          </a:bodyPr>
          <a:lstStyle/>
          <a:p>
            <a:r>
              <a:rPr lang="en-US" altLang="ko-KR" sz="2000" dirty="0" smtClean="0">
                <a:solidFill>
                  <a:schemeClr val="bg1">
                    <a:lumMod val="50000"/>
                  </a:schemeClr>
                </a:solidFill>
              </a:rPr>
              <a:t>Build and Release Management</a:t>
            </a:r>
            <a:endParaRPr lang="en-US" altLang="ko-KR" sz="2000" dirty="0">
              <a:solidFill>
                <a:schemeClr val="bg1">
                  <a:lumMod val="50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522043"/>
            <a:ext cx="1495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770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640960" cy="699479"/>
          </a:xfrm>
        </p:spPr>
        <p:txBody>
          <a:bodyPr>
            <a:noAutofit/>
          </a:bodyPr>
          <a:lstStyle/>
          <a:p>
            <a:r>
              <a:rPr lang="en-US" altLang="ko-KR" sz="2400" dirty="0"/>
              <a:t>Build management with continuous integration</a:t>
            </a:r>
            <a:endParaRPr lang="ko-KR" altLang="en-US" sz="24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10</a:t>
            </a:fld>
            <a:endParaRPr lang="ko-KR"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319213"/>
            <a:ext cx="80010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974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smtClean="0"/>
              <a:t>               : </a:t>
            </a:r>
            <a:r>
              <a:rPr lang="en-US" altLang="ko-KR" sz="2800" dirty="0"/>
              <a:t>build and dependency management tool</a:t>
            </a:r>
            <a:endParaRPr lang="ko-KR" altLang="en-US"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11</a:t>
            </a:fld>
            <a:endParaRPr lang="ko-KR"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14763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281113"/>
            <a:ext cx="84105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937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Example pom.xml</a:t>
            </a:r>
            <a:endParaRPr lang="ko-KR" altLang="en-US"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12</a:t>
            </a:fld>
            <a:endParaRPr lang="ko-KR"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128713"/>
            <a:ext cx="720090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502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Regression testing</a:t>
            </a:r>
            <a:endParaRPr lang="ko-KR" altLang="en-US"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13</a:t>
            </a:fld>
            <a:endParaRPr lang="ko-KR"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2847"/>
            <a:ext cx="683513" cy="639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376363"/>
            <a:ext cx="862965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471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1907704" y="2204864"/>
            <a:ext cx="5472608" cy="786011"/>
          </a:xfrm>
        </p:spPr>
        <p:txBody>
          <a:bodyPr>
            <a:noAutofit/>
          </a:bodyPr>
          <a:lstStyle/>
          <a:p>
            <a:r>
              <a:rPr lang="en-US" altLang="ko-KR" sz="2400" dirty="0" smtClean="0"/>
              <a:t>Release Management</a:t>
            </a:r>
            <a:endParaRPr lang="ko-KR" altLang="en-US" sz="2400" dirty="0"/>
          </a:p>
        </p:txBody>
      </p:sp>
      <p:sp>
        <p:nvSpPr>
          <p:cNvPr id="4" name="슬라이드 번호 개체 틀 3"/>
          <p:cNvSpPr>
            <a:spLocks noGrp="1"/>
          </p:cNvSpPr>
          <p:nvPr>
            <p:ph type="sldNum" sz="quarter" idx="4294967295"/>
          </p:nvPr>
        </p:nvSpPr>
        <p:spPr>
          <a:xfrm>
            <a:off x="0" y="6597650"/>
            <a:ext cx="2133600" cy="280988"/>
          </a:xfrm>
        </p:spPr>
        <p:txBody>
          <a:bodyPr/>
          <a:lstStyle/>
          <a:p>
            <a:r>
              <a:rPr lang="en-US" altLang="ko-KR" smtClean="0"/>
              <a:t>- </a:t>
            </a:r>
            <a:fld id="{4BEDD84E-25D4-4983-8AA1-2863C96F08D9}" type="slidenum">
              <a:rPr lang="ko-KR" altLang="en-US" smtClean="0"/>
              <a:pPr/>
              <a:t>14</a:t>
            </a:fld>
            <a:r>
              <a:rPr lang="ko-KR" altLang="en-US" smtClean="0"/>
              <a:t> </a:t>
            </a:r>
            <a:r>
              <a:rPr lang="en-US" altLang="ko-KR" smtClean="0"/>
              <a:t>-</a:t>
            </a:r>
            <a:endParaRPr lang="ko-KR" altLang="en-US" dirty="0"/>
          </a:p>
        </p:txBody>
      </p:sp>
    </p:spTree>
    <p:extLst>
      <p:ext uri="{BB962C8B-B14F-4D97-AF65-F5344CB8AC3E}">
        <p14:creationId xmlns:p14="http://schemas.microsoft.com/office/powerpoint/2010/main" val="2927675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smtClean="0"/>
              <a:t>Learning Goals</a:t>
            </a:r>
            <a:endParaRPr lang="ko-KR" altLang="en-US"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15</a:t>
            </a:fld>
            <a:endParaRPr lang="ko-KR"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3009900"/>
            <a:ext cx="53244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267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Release management</a:t>
            </a:r>
            <a:endParaRPr lang="ko-KR" altLang="en-US"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16</a:t>
            </a:fld>
            <a:endParaRPr lang="ko-KR"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824038"/>
            <a:ext cx="78105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61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err="1"/>
              <a:t>DevOps</a:t>
            </a:r>
            <a:endParaRPr lang="ko-KR" altLang="en-US"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17</a:t>
            </a:fld>
            <a:endParaRPr lang="ko-KR"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495425"/>
            <a:ext cx="848677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829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Continuous delivery: benefits and challenges</a:t>
            </a:r>
            <a:endParaRPr lang="ko-KR" altLang="en-US"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18</a:t>
            </a:fld>
            <a:endParaRPr lang="ko-KR"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1609725"/>
            <a:ext cx="77914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781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Release and feedback management</a:t>
            </a:r>
            <a:endParaRPr lang="ko-KR" altLang="en-US"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19</a:t>
            </a:fld>
            <a:endParaRPr lang="ko-KR"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914525"/>
            <a:ext cx="87439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508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1907704" y="2204864"/>
            <a:ext cx="5472608" cy="786011"/>
          </a:xfrm>
        </p:spPr>
        <p:txBody>
          <a:bodyPr>
            <a:noAutofit/>
          </a:bodyPr>
          <a:lstStyle/>
          <a:p>
            <a:r>
              <a:rPr lang="en-US" altLang="ko-KR" sz="2400" dirty="0" smtClean="0"/>
              <a:t>Build Management</a:t>
            </a:r>
            <a:endParaRPr lang="ko-KR" altLang="en-US" sz="2400" dirty="0"/>
          </a:p>
        </p:txBody>
      </p:sp>
      <p:sp>
        <p:nvSpPr>
          <p:cNvPr id="4" name="슬라이드 번호 개체 틀 3"/>
          <p:cNvSpPr>
            <a:spLocks noGrp="1"/>
          </p:cNvSpPr>
          <p:nvPr>
            <p:ph type="sldNum" sz="quarter" idx="4294967295"/>
          </p:nvPr>
        </p:nvSpPr>
        <p:spPr>
          <a:xfrm>
            <a:off x="0" y="6597650"/>
            <a:ext cx="2133600" cy="280988"/>
          </a:xfrm>
        </p:spPr>
        <p:txBody>
          <a:bodyPr/>
          <a:lstStyle/>
          <a:p>
            <a:r>
              <a:rPr lang="en-US" altLang="ko-KR" smtClean="0"/>
              <a:t>- </a:t>
            </a:r>
            <a:fld id="{4BEDD84E-25D4-4983-8AA1-2863C96F08D9}" type="slidenum">
              <a:rPr lang="ko-KR" altLang="en-US" smtClean="0"/>
              <a:pPr/>
              <a:t>2</a:t>
            </a:fld>
            <a:r>
              <a:rPr lang="ko-KR" altLang="en-US" smtClean="0"/>
              <a:t> </a:t>
            </a:r>
            <a:r>
              <a:rPr lang="en-US" altLang="ko-KR" smtClean="0"/>
              <a:t>-</a:t>
            </a:r>
            <a:endParaRPr lang="ko-KR" altLang="en-US" dirty="0"/>
          </a:p>
        </p:txBody>
      </p:sp>
    </p:spTree>
    <p:extLst>
      <p:ext uri="{BB962C8B-B14F-4D97-AF65-F5344CB8AC3E}">
        <p14:creationId xmlns:p14="http://schemas.microsoft.com/office/powerpoint/2010/main" val="2879758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000" dirty="0"/>
              <a:t>Example for a build and release management workflow with feedback</a:t>
            </a:r>
            <a:endParaRPr lang="ko-KR" altLang="en-US" sz="20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20</a:t>
            </a:fld>
            <a:endParaRPr lang="ko-KR" alt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1414463"/>
            <a:ext cx="89820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664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000" dirty="0"/>
              <a:t>Best practices</a:t>
            </a:r>
            <a:endParaRPr lang="ko-KR" altLang="en-US" sz="20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21</a:t>
            </a:fld>
            <a:endParaRPr lang="ko-KR"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809750"/>
            <a:ext cx="66294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268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Build and Release Management Exercise</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22</a:t>
            </a:fld>
            <a:endParaRPr lang="ko-KR" altLang="en-US" dirty="0"/>
          </a:p>
        </p:txBody>
      </p:sp>
      <p:sp>
        <p:nvSpPr>
          <p:cNvPr id="4" name="직사각형 3"/>
          <p:cNvSpPr/>
          <p:nvPr/>
        </p:nvSpPr>
        <p:spPr>
          <a:xfrm>
            <a:off x="214516" y="908720"/>
            <a:ext cx="8784976" cy="5355312"/>
          </a:xfrm>
          <a:prstGeom prst="rect">
            <a:avLst/>
          </a:prstGeom>
        </p:spPr>
        <p:txBody>
          <a:bodyPr wrap="square">
            <a:spAutoFit/>
          </a:bodyPr>
          <a:lstStyle/>
          <a:p>
            <a:r>
              <a:rPr lang="en-US" altLang="ko-KR" dirty="0"/>
              <a:t>In this exercise, you will configure the build and dependency management tool </a:t>
            </a:r>
            <a:r>
              <a:rPr lang="en-US" altLang="ko-KR" b="1" dirty="0"/>
              <a:t>Maven</a:t>
            </a:r>
            <a:r>
              <a:rPr lang="en-US" altLang="ko-KR" dirty="0"/>
              <a:t> for a given Java project. Therefore, you have to configure a</a:t>
            </a:r>
            <a:r>
              <a:rPr lang="en-US" altLang="ko-KR" b="1" dirty="0"/>
              <a:t> pom.xml</a:t>
            </a:r>
            <a:r>
              <a:rPr lang="en-US" altLang="ko-KR" dirty="0"/>
              <a:t> file.  </a:t>
            </a:r>
            <a:endParaRPr lang="en-US" altLang="ko-KR" dirty="0" smtClean="0"/>
          </a:p>
          <a:p>
            <a:endParaRPr lang="en-US" altLang="ko-KR" dirty="0"/>
          </a:p>
          <a:p>
            <a:r>
              <a:rPr lang="en-US" altLang="ko-KR" b="1" dirty="0"/>
              <a:t>Important:</a:t>
            </a:r>
            <a:r>
              <a:rPr lang="en-US" altLang="ko-KR" dirty="0"/>
              <a:t> Make sure you have installed Java </a:t>
            </a:r>
            <a:r>
              <a:rPr lang="en-US" altLang="ko-KR" b="1" dirty="0"/>
              <a:t>JDK</a:t>
            </a:r>
            <a:r>
              <a:rPr lang="en-US" altLang="ko-KR" dirty="0"/>
              <a:t> Version &gt; </a:t>
            </a:r>
            <a:r>
              <a:rPr lang="en-US" altLang="ko-KR" b="1" dirty="0"/>
              <a:t>1.8.0_65</a:t>
            </a:r>
            <a:r>
              <a:rPr lang="en-US" altLang="ko-KR" dirty="0"/>
              <a:t>. Otherwise, the used UI Framework (</a:t>
            </a:r>
            <a:r>
              <a:rPr lang="en-US" altLang="ko-KR" dirty="0" err="1"/>
              <a:t>JavaFX</a:t>
            </a:r>
            <a:r>
              <a:rPr lang="en-US" altLang="ko-KR" dirty="0"/>
              <a:t>) will not work and you will get compile errors. You can check your Java Version using the terminal/</a:t>
            </a:r>
            <a:r>
              <a:rPr lang="en-US" altLang="ko-KR" dirty="0" err="1"/>
              <a:t>cmd</a:t>
            </a:r>
            <a:r>
              <a:rPr lang="en-US" altLang="ko-KR" dirty="0"/>
              <a:t> the command: java -version</a:t>
            </a:r>
            <a:r>
              <a:rPr lang="en-US" altLang="ko-KR" dirty="0" smtClean="0"/>
              <a:t>.</a:t>
            </a:r>
          </a:p>
          <a:p>
            <a:endParaRPr lang="en-US" altLang="ko-KR" dirty="0"/>
          </a:p>
          <a:p>
            <a:r>
              <a:rPr lang="en-US" altLang="ko-KR" b="1" dirty="0"/>
              <a:t>You have the following tasks in this exercise</a:t>
            </a:r>
            <a:r>
              <a:rPr lang="en-US" altLang="ko-KR" b="1" dirty="0" smtClean="0"/>
              <a:t>:</a:t>
            </a:r>
          </a:p>
          <a:p>
            <a:endParaRPr lang="en-US" altLang="ko-KR" dirty="0"/>
          </a:p>
          <a:p>
            <a:pPr marL="342900" indent="-342900" fontAlgn="base">
              <a:buFont typeface="+mj-lt"/>
              <a:buAutoNum type="arabicPeriod"/>
            </a:pPr>
            <a:r>
              <a:rPr lang="en-US" altLang="ko-KR" dirty="0"/>
              <a:t>To get an overview of the exercise, we prepared for you a short video introduction. Check it out below.</a:t>
            </a:r>
          </a:p>
          <a:p>
            <a:pPr marL="342900" indent="-342900" fontAlgn="base">
              <a:buFont typeface="+mj-lt"/>
              <a:buAutoNum type="arabicPeriod"/>
            </a:pPr>
            <a:r>
              <a:rPr lang="en-US" altLang="ko-KR" dirty="0"/>
              <a:t>Click on “Launch Exercise” below. You are redirected to </a:t>
            </a:r>
            <a:r>
              <a:rPr lang="en-US" altLang="ko-KR" dirty="0" err="1"/>
              <a:t>ArTEMiS</a:t>
            </a:r>
            <a:r>
              <a:rPr lang="en-US" altLang="ko-KR" dirty="0"/>
              <a:t>.</a:t>
            </a:r>
          </a:p>
          <a:p>
            <a:pPr marL="800100" lvl="1" indent="-342900" fontAlgn="base">
              <a:buFont typeface="+mj-lt"/>
              <a:buAutoNum type="arabicPeriod"/>
            </a:pPr>
            <a:r>
              <a:rPr lang="en-US" altLang="ko-KR" dirty="0"/>
              <a:t>Click “Start Exercise”. The system will create a personal repository for you. This may take a minute. Please wait!</a:t>
            </a:r>
          </a:p>
          <a:p>
            <a:pPr marL="800100" lvl="1" indent="-342900" fontAlgn="base">
              <a:buFont typeface="+mj-lt"/>
              <a:buAutoNum type="arabicPeriod"/>
            </a:pPr>
            <a:r>
              <a:rPr lang="en-US" altLang="ko-KR" dirty="0"/>
              <a:t>Use the “Clone Repository” button to clone your repository using </a:t>
            </a:r>
            <a:r>
              <a:rPr lang="en-US" altLang="ko-KR" dirty="0" err="1"/>
              <a:t>SourceTree</a:t>
            </a:r>
            <a:r>
              <a:rPr lang="en-US" altLang="ko-KR" dirty="0"/>
              <a:t>.</a:t>
            </a:r>
          </a:p>
          <a:p>
            <a:pPr marL="800100" lvl="1" indent="-342900" fontAlgn="base">
              <a:buFont typeface="+mj-lt"/>
              <a:buAutoNum type="arabicPeriod"/>
            </a:pPr>
            <a:r>
              <a:rPr lang="en-US" altLang="ko-KR" dirty="0"/>
              <a:t>Import the project in Eclipse or your favorite IDE.</a:t>
            </a:r>
          </a:p>
        </p:txBody>
      </p:sp>
    </p:spTree>
    <p:extLst>
      <p:ext uri="{BB962C8B-B14F-4D97-AF65-F5344CB8AC3E}">
        <p14:creationId xmlns:p14="http://schemas.microsoft.com/office/powerpoint/2010/main" val="3349997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Build and Release Management Exercise</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23</a:t>
            </a:fld>
            <a:endParaRPr lang="ko-KR" altLang="en-US" dirty="0"/>
          </a:p>
        </p:txBody>
      </p:sp>
      <p:sp>
        <p:nvSpPr>
          <p:cNvPr id="4" name="직사각형 3"/>
          <p:cNvSpPr/>
          <p:nvPr/>
        </p:nvSpPr>
        <p:spPr>
          <a:xfrm>
            <a:off x="214516" y="908720"/>
            <a:ext cx="8784976" cy="3139321"/>
          </a:xfrm>
          <a:prstGeom prst="rect">
            <a:avLst/>
          </a:prstGeom>
        </p:spPr>
        <p:txBody>
          <a:bodyPr wrap="square">
            <a:spAutoFit/>
          </a:bodyPr>
          <a:lstStyle/>
          <a:p>
            <a:pPr marL="342900" indent="-342900">
              <a:buFont typeface="+mj-lt"/>
              <a:buAutoNum type="arabicPeriod" startAt="3"/>
            </a:pPr>
            <a:r>
              <a:rPr lang="en-US" altLang="ko-KR" dirty="0"/>
              <a:t>Run the </a:t>
            </a:r>
            <a:r>
              <a:rPr lang="en-US" altLang="ko-KR" dirty="0" err="1"/>
              <a:t>UniversityApp</a:t>
            </a:r>
            <a:r>
              <a:rPr lang="en-US" altLang="ko-KR" dirty="0"/>
              <a:t> (Right click "</a:t>
            </a:r>
            <a:r>
              <a:rPr lang="en-US" altLang="ko-KR" dirty="0" err="1"/>
              <a:t>UniversityApp</a:t>
            </a:r>
            <a:r>
              <a:rPr lang="en-US" altLang="ko-KR" dirty="0"/>
              <a:t>" --&gt; Run As --&gt; Java Application). You should see a window with one Button. (If this is not the case, you have a too old Java version. Please upgrade to the newest one!)</a:t>
            </a:r>
          </a:p>
          <a:p>
            <a:pPr marL="342900" indent="-342900">
              <a:buFont typeface="+mj-lt"/>
              <a:buAutoNum type="arabicPeriod" startAt="3"/>
            </a:pPr>
            <a:r>
              <a:rPr lang="en-US" altLang="ko-KR" dirty="0"/>
              <a:t>Configure Maven to run the tests (</a:t>
            </a:r>
            <a:r>
              <a:rPr lang="en-US" altLang="ko-KR" dirty="0" err="1"/>
              <a:t>UniversityAppTest</a:t>
            </a:r>
            <a:r>
              <a:rPr lang="en-US" altLang="ko-KR" dirty="0"/>
              <a:t>). Open the pom.xml and add the following line to the &lt;build&gt; section:</a:t>
            </a:r>
            <a:br>
              <a:rPr lang="en-US" altLang="ko-KR" dirty="0"/>
            </a:br>
            <a:r>
              <a:rPr lang="en-US" altLang="ko-KR" dirty="0"/>
              <a:t>&lt;</a:t>
            </a:r>
            <a:r>
              <a:rPr lang="en-US" altLang="ko-KR" dirty="0" err="1"/>
              <a:t>testSourceDirectory</a:t>
            </a:r>
            <a:r>
              <a:rPr lang="en-US" altLang="ko-KR" dirty="0"/>
              <a:t>&gt;${</a:t>
            </a:r>
            <a:r>
              <a:rPr lang="en-US" altLang="ko-KR" dirty="0" err="1"/>
              <a:t>project.basedir</a:t>
            </a:r>
            <a:r>
              <a:rPr lang="en-US" altLang="ko-KR" dirty="0"/>
              <a:t>}/test&lt;/</a:t>
            </a:r>
            <a:r>
              <a:rPr lang="en-US" altLang="ko-KR" dirty="0" err="1"/>
              <a:t>testSourceDirectory</a:t>
            </a:r>
            <a:r>
              <a:rPr lang="en-US" altLang="ko-KR" dirty="0"/>
              <a:t>&gt;</a:t>
            </a:r>
            <a:br>
              <a:rPr lang="en-US" altLang="ko-KR" dirty="0"/>
            </a:br>
            <a:r>
              <a:rPr lang="en-US" altLang="ko-KR" dirty="0"/>
              <a:t/>
            </a:r>
            <a:br>
              <a:rPr lang="en-US" altLang="ko-KR" dirty="0"/>
            </a:br>
            <a:r>
              <a:rPr lang="en-US" altLang="ko-KR" dirty="0"/>
              <a:t>This tells Maven the directory of the test files.</a:t>
            </a:r>
            <a:br>
              <a:rPr lang="en-US" altLang="ko-KR" dirty="0"/>
            </a:br>
            <a:r>
              <a:rPr lang="en-US" altLang="ko-KR" dirty="0"/>
              <a:t/>
            </a:r>
            <a:br>
              <a:rPr lang="en-US" altLang="ko-KR" dirty="0"/>
            </a:br>
            <a:r>
              <a:rPr lang="en-US" altLang="ko-KR" b="1" dirty="0"/>
              <a:t>Note:</a:t>
            </a:r>
            <a:r>
              <a:rPr lang="en-US" altLang="ko-KR" dirty="0"/>
              <a:t> Eclipse has a built-in pom.xml editor. To edit the raw pom.xml file, use the tab "pom.xml" as shown in the screenshot:</a:t>
            </a:r>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048040"/>
            <a:ext cx="5053700" cy="2477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6099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Build and Release Management Exercise</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24</a:t>
            </a:fld>
            <a:endParaRPr lang="ko-KR" altLang="en-US" dirty="0"/>
          </a:p>
        </p:txBody>
      </p:sp>
      <p:sp>
        <p:nvSpPr>
          <p:cNvPr id="4" name="직사각형 3"/>
          <p:cNvSpPr/>
          <p:nvPr/>
        </p:nvSpPr>
        <p:spPr>
          <a:xfrm>
            <a:off x="214516" y="908720"/>
            <a:ext cx="8784976" cy="3970318"/>
          </a:xfrm>
          <a:prstGeom prst="rect">
            <a:avLst/>
          </a:prstGeom>
        </p:spPr>
        <p:txBody>
          <a:bodyPr wrap="square">
            <a:spAutoFit/>
          </a:bodyPr>
          <a:lstStyle/>
          <a:p>
            <a:pPr marL="342900" indent="-342900">
              <a:buFont typeface="+mj-lt"/>
              <a:buAutoNum type="arabicPeriod" startAt="5"/>
            </a:pPr>
            <a:r>
              <a:rPr lang="en-US" altLang="ko-KR" dirty="0"/>
              <a:t>Execute the tests using Maven. Right-click on the Project (</a:t>
            </a:r>
            <a:r>
              <a:rPr lang="en-US" altLang="ko-KR" dirty="0" err="1"/>
              <a:t>SEECx</a:t>
            </a:r>
            <a:r>
              <a:rPr lang="en-US" altLang="ko-KR" dirty="0"/>
              <a:t> Build and Release Management Exercise) --&gt; Run As --&gt; Maven test. This will execute the command  </a:t>
            </a:r>
            <a:r>
              <a:rPr lang="en-US" altLang="ko-KR" dirty="0" err="1"/>
              <a:t>mvn</a:t>
            </a:r>
            <a:r>
              <a:rPr lang="en-US" altLang="ko-KR" dirty="0"/>
              <a:t> test. You will see the output of Maven in the Console window of Eclipse and recognize that the test case in </a:t>
            </a:r>
            <a:r>
              <a:rPr lang="en-US" altLang="ko-KR" dirty="0" err="1"/>
              <a:t>UniversityAppTest</a:t>
            </a:r>
            <a:r>
              <a:rPr lang="en-US" altLang="ko-KR" dirty="0"/>
              <a:t> does not pass.</a:t>
            </a:r>
          </a:p>
          <a:p>
            <a:pPr marL="342900" indent="-342900">
              <a:buFont typeface="+mj-lt"/>
              <a:buAutoNum type="arabicPeriod" startAt="5"/>
            </a:pPr>
            <a:r>
              <a:rPr lang="en-US" altLang="ko-KR" dirty="0"/>
              <a:t>Fix the problem by changing the implementation of </a:t>
            </a:r>
            <a:r>
              <a:rPr lang="en-US" altLang="ko-KR" dirty="0" err="1"/>
              <a:t>getButtonText</a:t>
            </a:r>
            <a:r>
              <a:rPr lang="en-US" altLang="ko-KR" dirty="0"/>
              <a:t>() in </a:t>
            </a:r>
            <a:r>
              <a:rPr lang="en-US" altLang="ko-KR" dirty="0" err="1"/>
              <a:t>UniversityApp</a:t>
            </a:r>
            <a:r>
              <a:rPr lang="en-US" altLang="ko-KR" dirty="0"/>
              <a:t>. Have a look at the source code of </a:t>
            </a:r>
            <a:r>
              <a:rPr lang="en-US" altLang="ko-KR" dirty="0" err="1"/>
              <a:t>UniversityAppTest</a:t>
            </a:r>
            <a:r>
              <a:rPr lang="en-US" altLang="ko-KR" dirty="0"/>
              <a:t> to get the correct specification of the method. (This is one example of test driven development)</a:t>
            </a:r>
          </a:p>
          <a:p>
            <a:pPr marL="342900" indent="-342900">
              <a:buFont typeface="+mj-lt"/>
              <a:buAutoNum type="arabicPeriod" startAt="5"/>
            </a:pPr>
            <a:r>
              <a:rPr lang="en-US" altLang="ko-KR" b="1" dirty="0"/>
              <a:t>Note:</a:t>
            </a:r>
            <a:r>
              <a:rPr lang="en-US" altLang="ko-KR" dirty="0"/>
              <a:t> Do </a:t>
            </a:r>
            <a:r>
              <a:rPr lang="en-US" altLang="ko-KR" b="1" dirty="0"/>
              <a:t>not</a:t>
            </a:r>
            <a:r>
              <a:rPr lang="en-US" altLang="ko-KR" dirty="0"/>
              <a:t> change the test case in </a:t>
            </a:r>
            <a:r>
              <a:rPr lang="en-US" altLang="ko-KR" dirty="0" err="1"/>
              <a:t>UniversityAppTest</a:t>
            </a:r>
            <a:r>
              <a:rPr lang="en-US" altLang="ko-KR" dirty="0"/>
              <a:t>!</a:t>
            </a:r>
          </a:p>
          <a:p>
            <a:pPr marL="342900" indent="-342900">
              <a:buFont typeface="+mj-lt"/>
              <a:buAutoNum type="arabicPeriod" startAt="5"/>
            </a:pPr>
            <a:r>
              <a:rPr lang="en-US" altLang="ko-KR" dirty="0"/>
              <a:t>Execute the test case again using Maven. Now you should get a </a:t>
            </a:r>
            <a:r>
              <a:rPr lang="en-US" altLang="ko-KR" b="1" dirty="0"/>
              <a:t>BUILD SUCCESS</a:t>
            </a:r>
            <a:r>
              <a:rPr lang="en-US" altLang="ko-KR" dirty="0"/>
              <a:t> message in the Console.</a:t>
            </a:r>
          </a:p>
          <a:p>
            <a:pPr marL="342900" indent="-342900">
              <a:buFont typeface="+mj-lt"/>
              <a:buAutoNum type="arabicPeriod" startAt="5"/>
            </a:pPr>
            <a:r>
              <a:rPr lang="en-US" altLang="ko-KR" dirty="0"/>
              <a:t>Create an executable application for potential end users. In Java, we can create an executable and distributable JAR file using Maven package.</a:t>
            </a:r>
          </a:p>
        </p:txBody>
      </p:sp>
    </p:spTree>
    <p:extLst>
      <p:ext uri="{BB962C8B-B14F-4D97-AF65-F5344CB8AC3E}">
        <p14:creationId xmlns:p14="http://schemas.microsoft.com/office/powerpoint/2010/main" val="38440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Build and Release Management Exercise</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25</a:t>
            </a:fld>
            <a:endParaRPr lang="ko-KR" altLang="en-US" dirty="0"/>
          </a:p>
        </p:txBody>
      </p:sp>
      <p:sp>
        <p:nvSpPr>
          <p:cNvPr id="4" name="직사각형 3"/>
          <p:cNvSpPr/>
          <p:nvPr/>
        </p:nvSpPr>
        <p:spPr>
          <a:xfrm>
            <a:off x="214516" y="908720"/>
            <a:ext cx="8784976" cy="646331"/>
          </a:xfrm>
          <a:prstGeom prst="rect">
            <a:avLst/>
          </a:prstGeom>
        </p:spPr>
        <p:txBody>
          <a:bodyPr wrap="square">
            <a:spAutoFit/>
          </a:bodyPr>
          <a:lstStyle/>
          <a:p>
            <a:pPr marL="342900" indent="-342900">
              <a:buFont typeface="+mj-lt"/>
              <a:buAutoNum type="arabicPeriod" startAt="10"/>
            </a:pPr>
            <a:r>
              <a:rPr lang="en-US" altLang="ko-KR" dirty="0"/>
              <a:t>Edit the pom.xml again and add the following into the &lt;plugins&gt; section (within the &lt;build&gt; section</a:t>
            </a:r>
            <a:r>
              <a:rPr lang="en-US" altLang="ko-KR" dirty="0" smtClean="0"/>
              <a:t>):</a:t>
            </a:r>
            <a:endParaRPr lang="en-US" altLang="ko-KR"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587311"/>
            <a:ext cx="4708947" cy="4745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181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Build and Release Management Exercise</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26</a:t>
            </a:fld>
            <a:endParaRPr lang="ko-KR" altLang="en-US" dirty="0"/>
          </a:p>
        </p:txBody>
      </p:sp>
      <p:sp>
        <p:nvSpPr>
          <p:cNvPr id="4" name="직사각형 3"/>
          <p:cNvSpPr/>
          <p:nvPr/>
        </p:nvSpPr>
        <p:spPr>
          <a:xfrm>
            <a:off x="214516" y="908720"/>
            <a:ext cx="8784976" cy="1477328"/>
          </a:xfrm>
          <a:prstGeom prst="rect">
            <a:avLst/>
          </a:prstGeom>
        </p:spPr>
        <p:txBody>
          <a:bodyPr wrap="square">
            <a:spAutoFit/>
          </a:bodyPr>
          <a:lstStyle/>
          <a:p>
            <a:pPr marL="342900" indent="-342900">
              <a:buFont typeface="+mj-lt"/>
              <a:buAutoNum type="arabicPeriod" startAt="11"/>
            </a:pPr>
            <a:r>
              <a:rPr lang="en-US" altLang="ko-KR" dirty="0"/>
              <a:t>Configure the</a:t>
            </a:r>
            <a:r>
              <a:rPr lang="en-US" altLang="ko-KR" b="1" dirty="0"/>
              <a:t> &lt;</a:t>
            </a:r>
            <a:r>
              <a:rPr lang="en-US" altLang="ko-KR" b="1" dirty="0" err="1"/>
              <a:t>mainClass</a:t>
            </a:r>
            <a:r>
              <a:rPr lang="en-US" altLang="ko-KR" b="1" dirty="0"/>
              <a:t>&gt;</a:t>
            </a:r>
            <a:r>
              <a:rPr lang="en-US" altLang="ko-KR" dirty="0"/>
              <a:t> attribute correctly. (Hint: Have a look on slide 11 of the Build Management video).</a:t>
            </a:r>
          </a:p>
          <a:p>
            <a:pPr marL="342900" indent="-342900">
              <a:buFont typeface="+mj-lt"/>
              <a:buAutoNum type="arabicPeriod" startAt="11"/>
            </a:pPr>
            <a:r>
              <a:rPr lang="en-US" altLang="ko-KR" dirty="0"/>
              <a:t>Create the JAR file using </a:t>
            </a:r>
            <a:r>
              <a:rPr lang="en-US" altLang="ko-KR" dirty="0" err="1"/>
              <a:t>mvn</a:t>
            </a:r>
            <a:r>
              <a:rPr lang="en-US" altLang="ko-KR" dirty="0"/>
              <a:t> package. To execute the "package" goal in Eclipse, right-click the project --&gt; Run As --&gt; 2 Maven build... . Edit the configuration as shown in the screenshot below. </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386048"/>
            <a:ext cx="6506102" cy="40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14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Build and Release Management Exercise</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27</a:t>
            </a:fld>
            <a:endParaRPr lang="ko-KR" altLang="en-US" dirty="0"/>
          </a:p>
        </p:txBody>
      </p:sp>
      <p:sp>
        <p:nvSpPr>
          <p:cNvPr id="4" name="직사각형 3"/>
          <p:cNvSpPr/>
          <p:nvPr/>
        </p:nvSpPr>
        <p:spPr>
          <a:xfrm>
            <a:off x="214516" y="908720"/>
            <a:ext cx="8784976" cy="5355312"/>
          </a:xfrm>
          <a:prstGeom prst="rect">
            <a:avLst/>
          </a:prstGeom>
        </p:spPr>
        <p:txBody>
          <a:bodyPr wrap="square">
            <a:spAutoFit/>
          </a:bodyPr>
          <a:lstStyle/>
          <a:p>
            <a:pPr marL="342900" indent="-342900">
              <a:buFont typeface="+mj-lt"/>
              <a:buAutoNum type="arabicPeriod" startAt="13"/>
            </a:pPr>
            <a:r>
              <a:rPr lang="en-US" altLang="ko-KR" dirty="0"/>
              <a:t>Have a look at the Console output. If everything works correctly, you should see </a:t>
            </a:r>
            <a:r>
              <a:rPr lang="en-US" altLang="ko-KR" b="1" dirty="0"/>
              <a:t>Building jar: [...]/target/SEECx_Build_Release_Management_Exercise-1.0.jar</a:t>
            </a:r>
            <a:r>
              <a:rPr lang="en-US" altLang="ko-KR" dirty="0"/>
              <a:t> in the log. </a:t>
            </a:r>
          </a:p>
          <a:p>
            <a:pPr marL="342900" indent="-342900">
              <a:buFont typeface="+mj-lt"/>
              <a:buAutoNum type="arabicPeriod" startAt="13"/>
            </a:pPr>
            <a:r>
              <a:rPr lang="en-US" altLang="ko-KR" dirty="0"/>
              <a:t>Execute the created JAR file (in the target directory) by double-clicking on it. The </a:t>
            </a:r>
            <a:r>
              <a:rPr lang="en-US" altLang="ko-KR" dirty="0" err="1"/>
              <a:t>UniversityApp</a:t>
            </a:r>
            <a:r>
              <a:rPr lang="en-US" altLang="ko-KR" dirty="0"/>
              <a:t> launches and you should see the window.</a:t>
            </a:r>
          </a:p>
          <a:p>
            <a:pPr marL="342900" indent="-342900">
              <a:buFont typeface="+mj-lt"/>
              <a:buAutoNum type="arabicPeriod" startAt="13"/>
            </a:pPr>
            <a:r>
              <a:rPr lang="en-US" altLang="ko-KR" dirty="0"/>
              <a:t>We want to add some Logging to the </a:t>
            </a:r>
            <a:r>
              <a:rPr lang="en-US" altLang="ko-KR" dirty="0" err="1"/>
              <a:t>UniversityApp</a:t>
            </a:r>
            <a:r>
              <a:rPr lang="en-US" altLang="ko-KR" dirty="0"/>
              <a:t>. To save time, we want to reuse an external component, the logging framework </a:t>
            </a:r>
            <a:r>
              <a:rPr lang="en-US" altLang="ko-KR" b="1" dirty="0"/>
              <a:t>Log4j</a:t>
            </a:r>
            <a:r>
              <a:rPr lang="en-US" altLang="ko-KR" dirty="0"/>
              <a:t>. Follow </a:t>
            </a:r>
            <a:r>
              <a:rPr lang="en-US" altLang="ko-KR" dirty="0">
                <a:hlinkClick r:id="rId2"/>
              </a:rPr>
              <a:t>these instructions</a:t>
            </a:r>
            <a:r>
              <a:rPr lang="en-US" altLang="ko-KR" dirty="0"/>
              <a:t> to add Log4j as external Maven dependency in the pom.xml file (starting at step 3 in the tutorial).</a:t>
            </a:r>
          </a:p>
          <a:p>
            <a:pPr marL="342900" indent="-342900">
              <a:buFont typeface="+mj-lt"/>
              <a:buAutoNum type="arabicPeriod" startAt="13"/>
            </a:pPr>
            <a:r>
              <a:rPr lang="en-US" altLang="ko-KR" dirty="0"/>
              <a:t>Do some reasonable logging within the </a:t>
            </a:r>
            <a:r>
              <a:rPr lang="en-US" altLang="ko-KR" dirty="0" err="1"/>
              <a:t>UniversityApp</a:t>
            </a:r>
            <a:r>
              <a:rPr lang="en-US" altLang="ko-KR" dirty="0"/>
              <a:t> class. Give out a log message using Log4j when the app starts.</a:t>
            </a:r>
          </a:p>
          <a:p>
            <a:pPr marL="342900" indent="-342900" fontAlgn="base">
              <a:buFont typeface="+mj-lt"/>
              <a:buAutoNum type="arabicPeriod" startAt="13"/>
            </a:pPr>
            <a:r>
              <a:rPr lang="en-US" altLang="ko-KR" dirty="0"/>
              <a:t>Commit and push your code. </a:t>
            </a:r>
          </a:p>
          <a:p>
            <a:pPr marL="800100" lvl="1" indent="-342900" fontAlgn="base">
              <a:buFont typeface="+mj-lt"/>
              <a:buAutoNum type="arabicPeriod"/>
            </a:pPr>
            <a:r>
              <a:rPr lang="en-US" altLang="ko-KR" dirty="0"/>
              <a:t>Our Build Server will run the Maven tasks (</a:t>
            </a:r>
            <a:r>
              <a:rPr lang="en-US" altLang="ko-KR" dirty="0" err="1"/>
              <a:t>mvn</a:t>
            </a:r>
            <a:r>
              <a:rPr lang="en-US" altLang="ko-KR" dirty="0"/>
              <a:t> test and </a:t>
            </a:r>
            <a:r>
              <a:rPr lang="en-US" altLang="ko-KR" dirty="0" err="1"/>
              <a:t>mvn</a:t>
            </a:r>
            <a:r>
              <a:rPr lang="en-US" altLang="ko-KR" dirty="0"/>
              <a:t> package). </a:t>
            </a:r>
          </a:p>
          <a:p>
            <a:pPr marL="800100" lvl="1" indent="-342900" fontAlgn="base">
              <a:buFont typeface="+mj-lt"/>
              <a:buAutoNum type="arabicPeriod"/>
            </a:pPr>
            <a:r>
              <a:rPr lang="en-US" altLang="ko-KR" dirty="0"/>
              <a:t>Go to </a:t>
            </a:r>
            <a:r>
              <a:rPr lang="en-US" altLang="ko-KR" dirty="0" err="1"/>
              <a:t>ArTEMiS</a:t>
            </a:r>
            <a:r>
              <a:rPr lang="en-US" altLang="ko-KR" dirty="0"/>
              <a:t>. Check if all tests are passing.</a:t>
            </a:r>
          </a:p>
          <a:p>
            <a:pPr marL="800100" lvl="1" indent="-342900" fontAlgn="base">
              <a:buFont typeface="+mj-lt"/>
              <a:buAutoNum type="arabicPeriod"/>
            </a:pPr>
            <a:r>
              <a:rPr lang="en-US" altLang="ko-KR" dirty="0"/>
              <a:t>Download the JAR file (created by the continuous integration server) using the link "</a:t>
            </a:r>
            <a:r>
              <a:rPr lang="en-US" altLang="ko-KR" b="1" dirty="0"/>
              <a:t>Download Build Result</a:t>
            </a:r>
            <a:r>
              <a:rPr lang="en-US" altLang="ko-KR" dirty="0"/>
              <a:t>".</a:t>
            </a:r>
          </a:p>
          <a:p>
            <a:pPr marL="800100" lvl="1" indent="-342900" fontAlgn="base">
              <a:buFont typeface="+mj-lt"/>
              <a:buAutoNum type="arabicPeriod"/>
            </a:pPr>
            <a:r>
              <a:rPr lang="en-US" altLang="ko-KR" dirty="0"/>
              <a:t>Execute the file to check if everything worked correctly. (Depending on your operating system, you need to enable the execution of jar files)</a:t>
            </a:r>
          </a:p>
          <a:p>
            <a:pPr marL="800100" lvl="1" indent="-342900" fontAlgn="base">
              <a:buFont typeface="+mj-lt"/>
              <a:buAutoNum type="arabicPeriod"/>
            </a:pPr>
            <a:r>
              <a:rPr lang="en-US" altLang="ko-KR" dirty="0"/>
              <a:t>Deliver this application to your users (e.g. your friends and colleagues) </a:t>
            </a:r>
          </a:p>
        </p:txBody>
      </p:sp>
    </p:spTree>
    <p:extLst>
      <p:ext uri="{BB962C8B-B14F-4D97-AF65-F5344CB8AC3E}">
        <p14:creationId xmlns:p14="http://schemas.microsoft.com/office/powerpoint/2010/main" val="3052698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1907704" y="2204864"/>
            <a:ext cx="5472608" cy="786011"/>
          </a:xfrm>
        </p:spPr>
        <p:txBody>
          <a:bodyPr>
            <a:noAutofit/>
          </a:bodyPr>
          <a:lstStyle/>
          <a:p>
            <a:r>
              <a:rPr lang="en-US" altLang="ko-KR" sz="2400" dirty="0" smtClean="0"/>
              <a:t>Summary</a:t>
            </a:r>
            <a:endParaRPr lang="ko-KR" altLang="en-US" sz="2400" dirty="0"/>
          </a:p>
        </p:txBody>
      </p:sp>
      <p:sp>
        <p:nvSpPr>
          <p:cNvPr id="4" name="슬라이드 번호 개체 틀 3"/>
          <p:cNvSpPr>
            <a:spLocks noGrp="1"/>
          </p:cNvSpPr>
          <p:nvPr>
            <p:ph type="sldNum" sz="quarter" idx="4294967295"/>
          </p:nvPr>
        </p:nvSpPr>
        <p:spPr>
          <a:xfrm>
            <a:off x="0" y="6597650"/>
            <a:ext cx="2133600" cy="280988"/>
          </a:xfrm>
        </p:spPr>
        <p:txBody>
          <a:bodyPr/>
          <a:lstStyle/>
          <a:p>
            <a:r>
              <a:rPr lang="en-US" altLang="ko-KR" smtClean="0"/>
              <a:t>- </a:t>
            </a:r>
            <a:fld id="{4BEDD84E-25D4-4983-8AA1-2863C96F08D9}" type="slidenum">
              <a:rPr lang="ko-KR" altLang="en-US" smtClean="0"/>
              <a:pPr/>
              <a:t>28</a:t>
            </a:fld>
            <a:r>
              <a:rPr lang="ko-KR" altLang="en-US" smtClean="0"/>
              <a:t> </a:t>
            </a:r>
            <a:r>
              <a:rPr lang="en-US" altLang="ko-KR" smtClean="0"/>
              <a:t>-</a:t>
            </a:r>
            <a:endParaRPr lang="ko-KR" altLang="en-US" dirty="0"/>
          </a:p>
        </p:txBody>
      </p:sp>
    </p:spTree>
    <p:extLst>
      <p:ext uri="{BB962C8B-B14F-4D97-AF65-F5344CB8AC3E}">
        <p14:creationId xmlns:p14="http://schemas.microsoft.com/office/powerpoint/2010/main" val="2085284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Section 8 - Summary</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29</a:t>
            </a:fld>
            <a:endParaRPr lang="ko-KR" altLang="en-US" dirty="0"/>
          </a:p>
        </p:txBody>
      </p:sp>
      <p:sp>
        <p:nvSpPr>
          <p:cNvPr id="4" name="직사각형 3"/>
          <p:cNvSpPr/>
          <p:nvPr/>
        </p:nvSpPr>
        <p:spPr>
          <a:xfrm>
            <a:off x="214516" y="908720"/>
            <a:ext cx="8784976" cy="4524315"/>
          </a:xfrm>
          <a:prstGeom prst="rect">
            <a:avLst/>
          </a:prstGeom>
        </p:spPr>
        <p:txBody>
          <a:bodyPr wrap="square">
            <a:spAutoFit/>
          </a:bodyPr>
          <a:lstStyle/>
          <a:p>
            <a:r>
              <a:rPr lang="en-US" altLang="ko-KR" dirty="0"/>
              <a:t>Developing the software system is an important aspect of software engineering, but nevertheless the same importance is its delivery to customers and end users. During Week 8, you learned about </a:t>
            </a:r>
            <a:r>
              <a:rPr lang="en-US" altLang="ko-KR" b="1" dirty="0"/>
              <a:t>Build and Release Management</a:t>
            </a:r>
            <a:r>
              <a:rPr lang="en-US" altLang="ko-KR" dirty="0"/>
              <a:t> and how to integrate it in your software engineering project. You should take care of it early in your project</a:t>
            </a:r>
            <a:r>
              <a:rPr lang="en-US" altLang="ko-KR" dirty="0" smtClean="0"/>
              <a:t>!</a:t>
            </a:r>
          </a:p>
          <a:p>
            <a:endParaRPr lang="en-US" altLang="ko-KR" dirty="0"/>
          </a:p>
          <a:p>
            <a:r>
              <a:rPr lang="en-US" altLang="ko-KR" dirty="0"/>
              <a:t>The traditional way of delivering software to the customers includes only few releases at the end of the development, thus only few feedback is acquired from the customer and the software is not tested in its target environment. This is a bad approach and should </a:t>
            </a:r>
            <a:r>
              <a:rPr lang="en-US" altLang="ko-KR" b="1" dirty="0"/>
              <a:t>NOT</a:t>
            </a:r>
            <a:r>
              <a:rPr lang="en-US" altLang="ko-KR" dirty="0"/>
              <a:t> be used in software engineering projects! The process of releasing the software to the customer should start early and should be continuous. The following diagram describes an overview of the</a:t>
            </a:r>
            <a:r>
              <a:rPr lang="en-US" altLang="ko-KR" b="1" dirty="0"/>
              <a:t> Build and Release</a:t>
            </a:r>
            <a:r>
              <a:rPr lang="en-US" altLang="ko-KR" dirty="0"/>
              <a:t> process and the required concepts. </a:t>
            </a:r>
            <a:r>
              <a:rPr lang="en-US" altLang="ko-KR" b="1" dirty="0"/>
              <a:t>In one sentence:</a:t>
            </a:r>
            <a:r>
              <a:rPr lang="en-US" altLang="ko-KR" dirty="0"/>
              <a:t> Source code changes are stored using version control, integrated using continuous integration into a software which is released using continuous delivery into the target environment, so that users can provide feedback to developers.</a:t>
            </a:r>
          </a:p>
        </p:txBody>
      </p:sp>
    </p:spTree>
    <p:extLst>
      <p:ext uri="{BB962C8B-B14F-4D97-AF65-F5344CB8AC3E}">
        <p14:creationId xmlns:p14="http://schemas.microsoft.com/office/powerpoint/2010/main" val="530710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Learning Goals</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a:t>
            </a:fld>
            <a:endParaRPr lang="ko-KR"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952750"/>
            <a:ext cx="50863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610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Section 8 - Summary</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30</a:t>
            </a:fld>
            <a:endParaRPr lang="ko-KR" altLang="en-US"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80729"/>
            <a:ext cx="7488832" cy="257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직사각형 2"/>
          <p:cNvSpPr/>
          <p:nvPr/>
        </p:nvSpPr>
        <p:spPr>
          <a:xfrm>
            <a:off x="107504" y="3645024"/>
            <a:ext cx="8856984" cy="2862322"/>
          </a:xfrm>
          <a:prstGeom prst="rect">
            <a:avLst/>
          </a:prstGeom>
        </p:spPr>
        <p:txBody>
          <a:bodyPr wrap="square">
            <a:spAutoFit/>
          </a:bodyPr>
          <a:lstStyle/>
          <a:p>
            <a:r>
              <a:rPr lang="en-US" altLang="ko-KR" dirty="0"/>
              <a:t>Build and Release Management includes 3 similar, but slightly different terms: </a:t>
            </a:r>
            <a:r>
              <a:rPr lang="en-US" altLang="ko-KR" b="1" dirty="0"/>
              <a:t>Continuous Integration</a:t>
            </a:r>
            <a:r>
              <a:rPr lang="en-US" altLang="ko-KR" dirty="0"/>
              <a:t>, </a:t>
            </a:r>
            <a:r>
              <a:rPr lang="en-US" altLang="ko-KR" b="1" dirty="0"/>
              <a:t>Continuous Delivery</a:t>
            </a:r>
            <a:r>
              <a:rPr lang="en-US" altLang="ko-KR" dirty="0"/>
              <a:t>, and </a:t>
            </a:r>
            <a:r>
              <a:rPr lang="en-US" altLang="ko-KR" b="1" dirty="0"/>
              <a:t>Continuous Deployment</a:t>
            </a:r>
            <a:r>
              <a:rPr lang="en-US" altLang="ko-KR" dirty="0"/>
              <a:t>. Continuous integration is the approach which you can use to collaborate with your developers team to integrate and test the work frequently. Continuous delivery allows to reliably release the current state of the software at any time. Continuous deployment is similar to continuous delivery with the only change that the deployment process is completely automatic. In continuous delivery, the deployment is a manual process, which should be controlled by the team, while in continuous deployment this process happens automatically if all automated tests pass successfully.</a:t>
            </a:r>
            <a:endParaRPr lang="ko-KR" altLang="en-US" dirty="0"/>
          </a:p>
        </p:txBody>
      </p:sp>
    </p:spTree>
    <p:extLst>
      <p:ext uri="{BB962C8B-B14F-4D97-AF65-F5344CB8AC3E}">
        <p14:creationId xmlns:p14="http://schemas.microsoft.com/office/powerpoint/2010/main" val="5965669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Section 8 - Summary</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31</a:t>
            </a:fld>
            <a:endParaRPr lang="ko-KR" altLang="en-US" dirty="0"/>
          </a:p>
        </p:txBody>
      </p:sp>
      <p:sp>
        <p:nvSpPr>
          <p:cNvPr id="3" name="직사각형 2"/>
          <p:cNvSpPr/>
          <p:nvPr/>
        </p:nvSpPr>
        <p:spPr>
          <a:xfrm>
            <a:off x="179512" y="980728"/>
            <a:ext cx="8856984" cy="5355312"/>
          </a:xfrm>
          <a:prstGeom prst="rect">
            <a:avLst/>
          </a:prstGeom>
        </p:spPr>
        <p:txBody>
          <a:bodyPr wrap="square">
            <a:spAutoFit/>
          </a:bodyPr>
          <a:lstStyle/>
          <a:p>
            <a:r>
              <a:rPr lang="en-US" altLang="ko-KR" dirty="0"/>
              <a:t>Automated testing (</a:t>
            </a:r>
            <a:r>
              <a:rPr lang="en-US" altLang="ko-KR" b="1" dirty="0"/>
              <a:t>regression testing</a:t>
            </a:r>
            <a:r>
              <a:rPr lang="en-US" altLang="ko-KR" dirty="0"/>
              <a:t>) should be integrated in the Build and Release process, allowing to easily identify any problems caused by the source code changes of the developers. Having an automated test suite reduces the time spent to manually find issues and bugs in the code and at the same time it ensures that every release is functional and with no errors. One of the issues of using regression testing is that a lot of time and computational effort is required to execute the test suite (especially if there are a lot of test cases in the suite). There are several techniques to deal with this issue, as you have seen during this week</a:t>
            </a:r>
            <a:r>
              <a:rPr lang="en-US" altLang="ko-KR" dirty="0" smtClean="0"/>
              <a:t>.</a:t>
            </a:r>
          </a:p>
          <a:p>
            <a:endParaRPr lang="en-US" altLang="ko-KR" dirty="0"/>
          </a:p>
          <a:p>
            <a:r>
              <a:rPr lang="en-US" altLang="ko-KR" dirty="0"/>
              <a:t>The following scheme represents an example of the Build and Release management process with all the steps defined. As you may have noticed during this course, customer feedback is necessary to achieve a good software quality and to avoid client non-acceptance of the delivered software (release failure). The approach of using the described build and release management allows to acquire continuous feedback from the customer and implement it to improve your product. Additionally, it allows continuous testing of your software system in the target environment. There are several best practices that you should keep in mind when using this approach in your software engineering undertaking!</a:t>
            </a:r>
          </a:p>
        </p:txBody>
      </p:sp>
    </p:spTree>
    <p:extLst>
      <p:ext uri="{BB962C8B-B14F-4D97-AF65-F5344CB8AC3E}">
        <p14:creationId xmlns:p14="http://schemas.microsoft.com/office/powerpoint/2010/main" val="2561144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Section 8 - Summary</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32</a:t>
            </a:fld>
            <a:endParaRPr lang="ko-KR" altLang="en-US" dirty="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6"/>
            <a:ext cx="8939446"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148301" y="4522187"/>
            <a:ext cx="8910521" cy="1754326"/>
          </a:xfrm>
          <a:prstGeom prst="rect">
            <a:avLst/>
          </a:prstGeom>
        </p:spPr>
        <p:txBody>
          <a:bodyPr wrap="square">
            <a:spAutoFit/>
          </a:bodyPr>
          <a:lstStyle/>
          <a:p>
            <a:r>
              <a:rPr lang="en-US" altLang="ko-KR" dirty="0"/>
              <a:t>Finally, as this is the final week of our journey in the world of </a:t>
            </a:r>
            <a:r>
              <a:rPr lang="en-US" altLang="ko-KR" b="1" dirty="0"/>
              <a:t>Software Engineering</a:t>
            </a:r>
            <a:r>
              <a:rPr lang="en-US" altLang="ko-KR" dirty="0"/>
              <a:t>, you have seen a summary of the most important concepts covered during this course. This summary provides a full picture of a software engineering project and the best approaches how to handle and manage it. We hope you have enjoyed this experience and have acquired valuable skills and knowledge applicable in the field of software engineering!</a:t>
            </a:r>
            <a:endParaRPr lang="ko-KR" altLang="en-US" dirty="0"/>
          </a:p>
        </p:txBody>
      </p:sp>
    </p:spTree>
    <p:extLst>
      <p:ext uri="{BB962C8B-B14F-4D97-AF65-F5344CB8AC3E}">
        <p14:creationId xmlns:p14="http://schemas.microsoft.com/office/powerpoint/2010/main" val="3156159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1907704" y="2204864"/>
            <a:ext cx="5472608" cy="786011"/>
          </a:xfrm>
        </p:spPr>
        <p:txBody>
          <a:bodyPr>
            <a:noAutofit/>
          </a:bodyPr>
          <a:lstStyle/>
          <a:p>
            <a:r>
              <a:rPr lang="en-US" altLang="ko-KR" sz="2400" dirty="0" smtClean="0"/>
              <a:t>Course Summary</a:t>
            </a:r>
            <a:endParaRPr lang="ko-KR" altLang="en-US" sz="2400" dirty="0"/>
          </a:p>
        </p:txBody>
      </p:sp>
      <p:sp>
        <p:nvSpPr>
          <p:cNvPr id="4" name="슬라이드 번호 개체 틀 3"/>
          <p:cNvSpPr>
            <a:spLocks noGrp="1"/>
          </p:cNvSpPr>
          <p:nvPr>
            <p:ph type="sldNum" sz="quarter" idx="4294967295"/>
          </p:nvPr>
        </p:nvSpPr>
        <p:spPr>
          <a:xfrm>
            <a:off x="0" y="6597650"/>
            <a:ext cx="2133600" cy="280988"/>
          </a:xfrm>
        </p:spPr>
        <p:txBody>
          <a:bodyPr/>
          <a:lstStyle/>
          <a:p>
            <a:r>
              <a:rPr lang="en-US" altLang="ko-KR" smtClean="0"/>
              <a:t>- </a:t>
            </a:r>
            <a:fld id="{4BEDD84E-25D4-4983-8AA1-2863C96F08D9}" type="slidenum">
              <a:rPr lang="ko-KR" altLang="en-US" smtClean="0"/>
              <a:pPr/>
              <a:t>33</a:t>
            </a:fld>
            <a:r>
              <a:rPr lang="ko-KR" altLang="en-US" smtClean="0"/>
              <a:t> </a:t>
            </a:r>
            <a:r>
              <a:rPr lang="en-US" altLang="ko-KR" smtClean="0"/>
              <a:t>-</a:t>
            </a:r>
            <a:endParaRPr lang="ko-KR" altLang="en-US" dirty="0"/>
          </a:p>
        </p:txBody>
      </p:sp>
    </p:spTree>
    <p:extLst>
      <p:ext uri="{BB962C8B-B14F-4D97-AF65-F5344CB8AC3E}">
        <p14:creationId xmlns:p14="http://schemas.microsoft.com/office/powerpoint/2010/main" val="3428636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smtClean="0"/>
              <a:t>Learning Goal</a:t>
            </a:r>
            <a:endParaRPr lang="en-US" altLang="ko-KR"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34</a:t>
            </a:fld>
            <a:endParaRPr lang="ko-KR"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2781300"/>
            <a:ext cx="8334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20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Main software engineering activities</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35</a:t>
            </a:fld>
            <a:endParaRPr lang="ko-KR"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1228725"/>
            <a:ext cx="72771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05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Project management and communication</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36</a:t>
            </a:fld>
            <a:endParaRPr lang="ko-KR"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1704975"/>
            <a:ext cx="56578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28675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Agile methods</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37</a:t>
            </a:fld>
            <a:endParaRPr lang="ko-KR" alt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619250"/>
            <a:ext cx="76962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211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UML activity diagram</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38</a:t>
            </a:fld>
            <a:endParaRPr lang="ko-KR" alt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381125"/>
            <a:ext cx="858202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455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Prototyping: an iterative approach</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39</a:t>
            </a:fld>
            <a:endParaRPr lang="ko-KR"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562100"/>
            <a:ext cx="75723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408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Typical situations in projects</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a:t>
            </a:fld>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1519238"/>
            <a:ext cx="578167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519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Software configuration management</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40</a:t>
            </a:fld>
            <a:endParaRPr lang="ko-KR" alt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357313"/>
            <a:ext cx="863917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174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Distributed version control</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41</a:t>
            </a:fld>
            <a:endParaRPr lang="ko-KR" alt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1328738"/>
            <a:ext cx="801052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991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Object oriented programming</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42</a:t>
            </a:fld>
            <a:endParaRPr lang="ko-KR" alt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2071688"/>
            <a:ext cx="85058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037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Requirements elicitation</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43</a:t>
            </a:fld>
            <a:endParaRPr lang="ko-KR" alt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72" y="1666875"/>
            <a:ext cx="8887604" cy="3418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8189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Analysis</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44</a:t>
            </a:fld>
            <a:endParaRPr lang="ko-KR" alt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176338"/>
            <a:ext cx="89630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294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Usability</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45</a:t>
            </a:fld>
            <a:endParaRPr lang="ko-KR" alt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785938"/>
            <a:ext cx="78105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5975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UML use case diagram</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46</a:t>
            </a:fld>
            <a:endParaRPr lang="ko-KR" alt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66788"/>
            <a:ext cx="82296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9766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Analysis object model (UML class diagram)</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47</a:t>
            </a:fld>
            <a:endParaRPr lang="ko-KR"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566863"/>
            <a:ext cx="90297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6120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Analysis object model (UML class diagram)</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48</a:t>
            </a:fld>
            <a:endParaRPr lang="ko-KR"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566863"/>
            <a:ext cx="90297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0433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smtClean="0"/>
              <a:t>Learning Goal</a:t>
            </a:r>
            <a:endParaRPr lang="en-US" altLang="ko-KR"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49</a:t>
            </a:fld>
            <a:endParaRPr lang="ko-KR"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2781300"/>
            <a:ext cx="8334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659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it is still often done?</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a:t>
            </a:fld>
            <a:endParaRPr lang="ko-KR"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390650"/>
            <a:ext cx="692467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2544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System design</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50</a:t>
            </a:fld>
            <a:endParaRPr lang="ko-KR" alt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524000"/>
            <a:ext cx="85439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9950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UML component diagram</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51</a:t>
            </a:fld>
            <a:endParaRPr lang="ko-KR" alt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1895475"/>
            <a:ext cx="682942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4220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UML deployment diagram</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52</a:t>
            </a:fld>
            <a:endParaRPr lang="ko-KR" alt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347788"/>
            <a:ext cx="60579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9256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Architectural patterns</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53</a:t>
            </a:fld>
            <a:endParaRPr lang="ko-KR" alt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452563"/>
            <a:ext cx="825817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269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Object design</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54</a:t>
            </a:fld>
            <a:endParaRPr lang="ko-KR" alt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33525"/>
            <a:ext cx="71628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2606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Design patterns</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55</a:t>
            </a:fld>
            <a:endParaRPr lang="ko-KR" alt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438275"/>
            <a:ext cx="79819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3118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UML class diagram (object design)</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56</a:t>
            </a:fld>
            <a:endParaRPr lang="ko-KR" alt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314450"/>
            <a:ext cx="88201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9012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UML communication diagram</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57</a:t>
            </a:fld>
            <a:endParaRPr lang="ko-KR" alt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04938"/>
            <a:ext cx="70104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1050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Testing</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58</a:t>
            </a:fld>
            <a:endParaRPr lang="ko-KR" alt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404938"/>
            <a:ext cx="875347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8832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Testing patterns</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59</a:t>
            </a:fld>
            <a:endParaRPr lang="ko-KR" altLang="en-US"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1285875"/>
            <a:ext cx="90487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568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640960" cy="699479"/>
          </a:xfrm>
        </p:spPr>
        <p:txBody>
          <a:bodyPr>
            <a:noAutofit/>
          </a:bodyPr>
          <a:lstStyle/>
          <a:p>
            <a:r>
              <a:rPr lang="en-US" altLang="ko-KR" sz="2000" dirty="0"/>
              <a:t>Objective: </a:t>
            </a:r>
            <a:r>
              <a:rPr lang="en-US" altLang="ko-KR" sz="2000" b="0" dirty="0"/>
              <a:t>Release source code to devices in the target environment</a:t>
            </a:r>
            <a:endParaRPr lang="ko-KR" altLang="en-US" sz="20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6</a:t>
            </a:fld>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1905000"/>
            <a:ext cx="88868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2017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856984" cy="699479"/>
          </a:xfrm>
        </p:spPr>
        <p:txBody>
          <a:bodyPr>
            <a:noAutofit/>
          </a:bodyPr>
          <a:lstStyle/>
          <a:p>
            <a:r>
              <a:rPr lang="en-US" altLang="ko-KR" sz="2800" dirty="0"/>
              <a:t>Build and release management</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60</a:t>
            </a:fld>
            <a:endParaRPr lang="ko-KR" alt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552575"/>
            <a:ext cx="528637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6962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End… </a:t>
            </a:r>
            <a:r>
              <a:rPr lang="en-US" altLang="ko-KR" dirty="0" smtClean="0">
                <a:sym typeface="Wingdings" panose="05000000000000000000" pitchFamily="2" charset="2"/>
              </a:rPr>
              <a:t></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61</a:t>
            </a:fld>
            <a:endParaRPr lang="ko-KR" altLang="en-US" dirty="0"/>
          </a:p>
        </p:txBody>
      </p:sp>
      <p:sp>
        <p:nvSpPr>
          <p:cNvPr id="5" name="TextBox 4"/>
          <p:cNvSpPr txBox="1"/>
          <p:nvPr/>
        </p:nvSpPr>
        <p:spPr>
          <a:xfrm>
            <a:off x="1889215" y="2708920"/>
            <a:ext cx="5365571" cy="1200329"/>
          </a:xfrm>
          <a:prstGeom prst="rect">
            <a:avLst/>
          </a:prstGeom>
          <a:noFill/>
        </p:spPr>
        <p:txBody>
          <a:bodyPr wrap="none" rtlCol="0">
            <a:spAutoFit/>
          </a:bodyPr>
          <a:lstStyle/>
          <a:p>
            <a:r>
              <a:rPr lang="en-US" altLang="ko-KR" sz="7200" b="1" dirty="0" smtClean="0">
                <a:solidFill>
                  <a:schemeClr val="accent2"/>
                </a:solidFill>
                <a:latin typeface="Arial" panose="020B0604020202020204" pitchFamily="34" charset="0"/>
                <a:cs typeface="Arial" panose="020B0604020202020204" pitchFamily="34" charset="0"/>
              </a:rPr>
              <a:t>Thank you !</a:t>
            </a:r>
            <a:endParaRPr lang="ko-KR" altLang="en-US" sz="72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706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640960" cy="699479"/>
          </a:xfrm>
        </p:spPr>
        <p:txBody>
          <a:bodyPr>
            <a:noAutofit/>
          </a:bodyPr>
          <a:lstStyle/>
          <a:p>
            <a:r>
              <a:rPr lang="en-US" altLang="ko-KR" sz="2800" dirty="0"/>
              <a:t>Build and release management overview</a:t>
            </a:r>
            <a:endParaRPr lang="ko-KR" altLang="en-US" sz="28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7</a:t>
            </a:fld>
            <a:endParaRPr lang="ko-KR"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1928813"/>
            <a:ext cx="87725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833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640960" cy="699479"/>
          </a:xfrm>
        </p:spPr>
        <p:txBody>
          <a:bodyPr>
            <a:noAutofit/>
          </a:bodyPr>
          <a:lstStyle/>
          <a:p>
            <a:r>
              <a:rPr lang="en-US" altLang="ko-KR" sz="2400" dirty="0"/>
              <a:t>Review: software configuration management activities</a:t>
            </a:r>
            <a:endParaRPr lang="ko-KR" altLang="en-US" sz="24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8</a:t>
            </a:fld>
            <a:endParaRPr lang="ko-KR"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319213"/>
            <a:ext cx="86487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787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6783"/>
            <a:ext cx="8640960" cy="699479"/>
          </a:xfrm>
        </p:spPr>
        <p:txBody>
          <a:bodyPr>
            <a:noAutofit/>
          </a:bodyPr>
          <a:lstStyle/>
          <a:p>
            <a:r>
              <a:rPr lang="en-US" altLang="ko-KR" sz="2400" dirty="0"/>
              <a:t>Terminology</a:t>
            </a:r>
            <a:endParaRPr lang="ko-KR" altLang="en-US" sz="2400"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9</a:t>
            </a:fld>
            <a:endParaRPr lang="ko-KR"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304925"/>
            <a:ext cx="87153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496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30818</TotalTime>
  <Words>405</Words>
  <Application>Microsoft Office PowerPoint</Application>
  <PresentationFormat>화면 슬라이드 쇼(4:3)</PresentationFormat>
  <Paragraphs>165</Paragraphs>
  <Slides>61</Slides>
  <Notes>1</Notes>
  <HiddenSlides>0</HiddenSlides>
  <MMClips>0</MMClips>
  <ScaleCrop>false</ScaleCrop>
  <HeadingPairs>
    <vt:vector size="4" baseType="variant">
      <vt:variant>
        <vt:lpstr>테마</vt:lpstr>
      </vt:variant>
      <vt:variant>
        <vt:i4>1</vt:i4>
      </vt:variant>
      <vt:variant>
        <vt:lpstr>슬라이드 제목</vt:lpstr>
      </vt:variant>
      <vt:variant>
        <vt:i4>61</vt:i4>
      </vt:variant>
    </vt:vector>
  </HeadingPairs>
  <TitlesOfParts>
    <vt:vector size="62" baseType="lpstr">
      <vt:lpstr>Office 테마</vt:lpstr>
      <vt:lpstr>Software Engineering Essentials</vt:lpstr>
      <vt:lpstr>Build Management</vt:lpstr>
      <vt:lpstr>Learning Goals</vt:lpstr>
      <vt:lpstr>Typical situations in projects</vt:lpstr>
      <vt:lpstr>How it is still often done?</vt:lpstr>
      <vt:lpstr>Objective: Release source code to devices in the target environment</vt:lpstr>
      <vt:lpstr>Build and release management overview</vt:lpstr>
      <vt:lpstr>Review: software configuration management activities</vt:lpstr>
      <vt:lpstr>Terminology</vt:lpstr>
      <vt:lpstr>Build management with continuous integration</vt:lpstr>
      <vt:lpstr>               : build and dependency management tool</vt:lpstr>
      <vt:lpstr>Example pom.xml</vt:lpstr>
      <vt:lpstr>Regression testing</vt:lpstr>
      <vt:lpstr>Release Management</vt:lpstr>
      <vt:lpstr>Learning Goals</vt:lpstr>
      <vt:lpstr>Release management</vt:lpstr>
      <vt:lpstr>DevOps</vt:lpstr>
      <vt:lpstr>Continuous delivery: benefits and challenges</vt:lpstr>
      <vt:lpstr>Release and feedback management</vt:lpstr>
      <vt:lpstr>Example for a build and release management workflow with feedback</vt:lpstr>
      <vt:lpstr>Best practices</vt:lpstr>
      <vt:lpstr>Build and Release Management Exercise</vt:lpstr>
      <vt:lpstr>Build and Release Management Exercise</vt:lpstr>
      <vt:lpstr>Build and Release Management Exercise</vt:lpstr>
      <vt:lpstr>Build and Release Management Exercise</vt:lpstr>
      <vt:lpstr>Build and Release Management Exercise</vt:lpstr>
      <vt:lpstr>Build and Release Management Exercise</vt:lpstr>
      <vt:lpstr>Summary</vt:lpstr>
      <vt:lpstr>Section 8 - Summary</vt:lpstr>
      <vt:lpstr>Section 8 - Summary</vt:lpstr>
      <vt:lpstr>Section 8 - Summary</vt:lpstr>
      <vt:lpstr>Section 8 - Summary</vt:lpstr>
      <vt:lpstr>Course Summary</vt:lpstr>
      <vt:lpstr>Learning Goal</vt:lpstr>
      <vt:lpstr>Main software engineering activities</vt:lpstr>
      <vt:lpstr>Project management and communication</vt:lpstr>
      <vt:lpstr>Agile methods</vt:lpstr>
      <vt:lpstr>UML activity diagram</vt:lpstr>
      <vt:lpstr>Prototyping: an iterative approach</vt:lpstr>
      <vt:lpstr>Software configuration management</vt:lpstr>
      <vt:lpstr>Distributed version control</vt:lpstr>
      <vt:lpstr>Object oriented programming</vt:lpstr>
      <vt:lpstr>Requirements elicitation</vt:lpstr>
      <vt:lpstr>Analysis</vt:lpstr>
      <vt:lpstr>Usability</vt:lpstr>
      <vt:lpstr>UML use case diagram</vt:lpstr>
      <vt:lpstr>Analysis object model (UML class diagram)</vt:lpstr>
      <vt:lpstr>Analysis object model (UML class diagram)</vt:lpstr>
      <vt:lpstr>Learning Goal</vt:lpstr>
      <vt:lpstr>System design</vt:lpstr>
      <vt:lpstr>UML component diagram</vt:lpstr>
      <vt:lpstr>UML deployment diagram</vt:lpstr>
      <vt:lpstr>Architectural patterns</vt:lpstr>
      <vt:lpstr>Object design</vt:lpstr>
      <vt:lpstr>Design patterns</vt:lpstr>
      <vt:lpstr>UML class diagram (object design)</vt:lpstr>
      <vt:lpstr>UML communication diagram</vt:lpstr>
      <vt:lpstr>Testing</vt:lpstr>
      <vt:lpstr>Testing patterns</vt:lpstr>
      <vt:lpstr>Build and release management</vt:lpstr>
      <vt:lpstr>The End… </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dc:title>
  <dc:creator>dmkim</dc:creator>
  <cp:lastModifiedBy>최가인</cp:lastModifiedBy>
  <cp:revision>2658</cp:revision>
  <cp:lastPrinted>2018-11-28T05:11:21Z</cp:lastPrinted>
  <dcterms:created xsi:type="dcterms:W3CDTF">2006-10-05T04:04:58Z</dcterms:created>
  <dcterms:modified xsi:type="dcterms:W3CDTF">2020-03-17T00:58:07Z</dcterms:modified>
</cp:coreProperties>
</file>