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16"/>
  </p:notesMasterIdLst>
  <p:handoutMasterIdLst>
    <p:handoutMasterId r:id="rId17"/>
  </p:handoutMasterIdLst>
  <p:sldIdLst>
    <p:sldId id="256" r:id="rId2"/>
    <p:sldId id="380" r:id="rId3"/>
    <p:sldId id="381" r:id="rId4"/>
    <p:sldId id="382" r:id="rId5"/>
    <p:sldId id="383" r:id="rId6"/>
    <p:sldId id="392" r:id="rId7"/>
    <p:sldId id="384" r:id="rId8"/>
    <p:sldId id="386" r:id="rId9"/>
    <p:sldId id="387" r:id="rId10"/>
    <p:sldId id="388" r:id="rId11"/>
    <p:sldId id="389" r:id="rId12"/>
    <p:sldId id="390" r:id="rId13"/>
    <p:sldId id="391" r:id="rId14"/>
    <p:sldId id="275" r:id="rId15"/>
  </p:sldIdLst>
  <p:sldSz cx="9144000" cy="6858000" type="screen4x3"/>
  <p:notesSz cx="6797675" cy="9874250"/>
  <p:embeddedFontLst>
    <p:embeddedFont>
      <p:font typeface="HY견고딕" pitchFamily="18" charset="-127"/>
      <p:regular r:id="rId18"/>
    </p:embeddedFont>
    <p:embeddedFont>
      <p:font typeface="맑은 고딕" pitchFamily="50" charset="-127"/>
      <p:regular r:id="rId19"/>
      <p:bold r:id="rId20"/>
    </p:embeddedFont>
    <p:embeddedFont>
      <p:font typeface="HY헤드라인M" pitchFamily="18" charset="-127"/>
      <p:regular r:id="rId21"/>
    </p:embeddedFont>
    <p:embeddedFont>
      <p:font typeface="HY강M" pitchFamily="18" charset="-127"/>
      <p:regular r:id="rId22"/>
    </p:embeddedFont>
    <p:embeddedFont>
      <p:font typeface="Verdana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4DF90"/>
    <a:srgbClr val="660033"/>
    <a:srgbClr val="640032"/>
    <a:srgbClr val="452103"/>
    <a:srgbClr val="683104"/>
    <a:srgbClr val="592A03"/>
    <a:srgbClr val="CC9900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637" autoAdjust="0"/>
    <p:restoredTop sz="94711" autoAdjust="0"/>
  </p:normalViewPr>
  <p:slideViewPr>
    <p:cSldViewPr>
      <p:cViewPr>
        <p:scale>
          <a:sx n="100" d="100"/>
          <a:sy n="100" d="100"/>
        </p:scale>
        <p:origin x="-408" y="-12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352B5EE5-D994-4407-8130-EE8E1171EDBB}" type="datetimeFigureOut">
              <a:rPr lang="ko-KR" altLang="en-US"/>
              <a:pPr>
                <a:defRPr/>
              </a:pPr>
              <a:t>2019-07-16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F5C6E7EA-A2D8-4C52-B18B-ED0094D3B8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B4B1F23-3A1C-42B0-9EEC-41E89F7AEA0B}" type="datetimeFigureOut">
              <a:rPr lang="ko-KR" altLang="en-US"/>
              <a:pPr>
                <a:defRPr/>
              </a:pPr>
              <a:t>2019-07-16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A4ABC321-012B-4098-B715-0D1E8A92C0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B847CB-544C-4A64-93D1-1666CE110CD2}" type="slidenum">
              <a:rPr lang="ko-KR" altLang="en-US" smtClean="0"/>
              <a:pPr/>
              <a:t>6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pic>
        <p:nvPicPr>
          <p:cNvPr id="7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이것이 자바다</a:t>
            </a:r>
            <a:r>
              <a:rPr lang="en-US" altLang="ko-KR" sz="12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(http://cafe.naver.com/thisjava)</a:t>
            </a:r>
            <a:endParaRPr lang="ko-KR" altLang="en-US" sz="12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latinLnBrk="1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latinLnBrk="1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latinLnBrk="1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latinLnBrk="1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r">
              <a:defRPr/>
            </a:pPr>
            <a:fld id="{91D90CC4-20F9-41C9-9BA2-14A14AC3FA5F}" type="slidenum">
              <a:rPr lang="ko-KR" altLang="en-US" sz="1100" smtClean="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pPr algn="r">
                <a:defRPr/>
              </a:pPr>
              <a:t>‹#›</a:t>
            </a:fld>
            <a:r>
              <a:rPr lang="en-US" altLang="ko-KR" sz="1100" dirty="0" smtClean="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/14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9" r:id="rId1"/>
    <p:sldLayoutId id="2147484520" r:id="rId2"/>
    <p:sldLayoutId id="2147484518" r:id="rId3"/>
    <p:sldLayoutId id="2147484521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5"/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pPr algn="ctr"/>
            <a:r>
              <a:rPr lang="en-US" altLang="ko-KR" smtClean="0"/>
              <a:t>2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변수와 타입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dirty="0" smtClean="0"/>
              <a:t>타입 변환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데이터 타입을 다른 타입으로 변환하는 것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byte </a:t>
            </a:r>
            <a:r>
              <a:rPr lang="en-US" altLang="ko-KR" sz="1800" dirty="0" smtClean="0">
                <a:sym typeface="Wingdings" pitchFamily="2" charset="2"/>
              </a:rPr>
              <a:t>↔ </a:t>
            </a:r>
            <a:r>
              <a:rPr lang="en-US" altLang="ko-KR" sz="1800" dirty="0" err="1" smtClean="0">
                <a:sym typeface="Wingdings" pitchFamily="2" charset="2"/>
              </a:rPr>
              <a:t>int</a:t>
            </a:r>
            <a:r>
              <a:rPr lang="en-US" altLang="ko-KR" sz="1800" dirty="0" smtClean="0">
                <a:sym typeface="Wingdings" pitchFamily="2" charset="2"/>
              </a:rPr>
              <a:t>,    </a:t>
            </a:r>
            <a:r>
              <a:rPr lang="en-US" altLang="ko-KR" sz="1800" dirty="0" err="1" smtClean="0">
                <a:sym typeface="Wingdings" pitchFamily="2" charset="2"/>
              </a:rPr>
              <a:t>int</a:t>
            </a:r>
            <a:r>
              <a:rPr lang="en-US" altLang="ko-KR" sz="1800" dirty="0" smtClean="0">
                <a:sym typeface="Wingdings" pitchFamily="2" charset="2"/>
              </a:rPr>
              <a:t> ↔ double</a:t>
            </a:r>
          </a:p>
          <a:p>
            <a:pPr lvl="2"/>
            <a:endParaRPr lang="en-US" altLang="ko-KR" sz="1600" dirty="0" smtClean="0">
              <a:sym typeface="Wingdings" pitchFamily="2" charset="2"/>
            </a:endParaRPr>
          </a:p>
          <a:p>
            <a:pPr lvl="1"/>
            <a:r>
              <a:rPr lang="ko-KR" altLang="en-US" sz="2000" dirty="0" smtClean="0">
                <a:sym typeface="Wingdings" pitchFamily="2" charset="2"/>
              </a:rPr>
              <a:t>종류</a:t>
            </a:r>
            <a:endParaRPr lang="en-US" altLang="ko-KR" sz="2000" dirty="0" smtClean="0">
              <a:sym typeface="Wingdings" pitchFamily="2" charset="2"/>
            </a:endParaRPr>
          </a:p>
          <a:p>
            <a:pPr lvl="2"/>
            <a:r>
              <a:rPr lang="ko-KR" altLang="en-US" sz="1800" dirty="0" smtClean="0">
                <a:sym typeface="Wingdings" pitchFamily="2" charset="2"/>
              </a:rPr>
              <a:t>자동</a:t>
            </a:r>
            <a:r>
              <a:rPr lang="en-US" altLang="ko-KR" sz="1800" dirty="0" smtClean="0">
                <a:sym typeface="Wingdings" pitchFamily="2" charset="2"/>
              </a:rPr>
              <a:t>(</a:t>
            </a:r>
            <a:r>
              <a:rPr lang="ko-KR" altLang="en-US" sz="1800" dirty="0" smtClean="0">
                <a:sym typeface="Wingdings" pitchFamily="2" charset="2"/>
              </a:rPr>
              <a:t>묵시적</a:t>
            </a:r>
            <a:r>
              <a:rPr lang="en-US" altLang="ko-KR" sz="1800" dirty="0" smtClean="0">
                <a:sym typeface="Wingdings" pitchFamily="2" charset="2"/>
              </a:rPr>
              <a:t>) </a:t>
            </a:r>
            <a:r>
              <a:rPr lang="ko-KR" altLang="en-US" sz="1800" dirty="0" smtClean="0">
                <a:sym typeface="Wingdings" pitchFamily="2" charset="2"/>
              </a:rPr>
              <a:t>타입 변환</a:t>
            </a:r>
            <a:r>
              <a:rPr lang="en-US" altLang="ko-KR" sz="1800" dirty="0" smtClean="0">
                <a:sym typeface="Wingdings" pitchFamily="2" charset="2"/>
              </a:rPr>
              <a:t>: Promotion</a:t>
            </a:r>
          </a:p>
          <a:p>
            <a:pPr lvl="2"/>
            <a:endParaRPr lang="en-US" altLang="ko-KR" sz="1600" dirty="0" smtClean="0">
              <a:sym typeface="Wingdings" pitchFamily="2" charset="2"/>
            </a:endParaRPr>
          </a:p>
          <a:p>
            <a:pPr lvl="2"/>
            <a:r>
              <a:rPr lang="ko-KR" altLang="en-US" sz="1800" dirty="0" smtClean="0">
                <a:sym typeface="Wingdings" pitchFamily="2" charset="2"/>
              </a:rPr>
              <a:t>강제</a:t>
            </a:r>
            <a:r>
              <a:rPr lang="en-US" altLang="ko-KR" sz="1800" dirty="0" smtClean="0">
                <a:sym typeface="Wingdings" pitchFamily="2" charset="2"/>
              </a:rPr>
              <a:t>(</a:t>
            </a:r>
            <a:r>
              <a:rPr lang="ko-KR" altLang="en-US" sz="1800" dirty="0" smtClean="0">
                <a:sym typeface="Wingdings" pitchFamily="2" charset="2"/>
              </a:rPr>
              <a:t>명시적</a:t>
            </a:r>
            <a:r>
              <a:rPr lang="en-US" altLang="ko-KR" sz="1800" dirty="0" smtClean="0">
                <a:sym typeface="Wingdings" pitchFamily="2" charset="2"/>
              </a:rPr>
              <a:t>) </a:t>
            </a:r>
            <a:r>
              <a:rPr lang="ko-KR" altLang="en-US" sz="1800" dirty="0" smtClean="0">
                <a:sym typeface="Wingdings" pitchFamily="2" charset="2"/>
              </a:rPr>
              <a:t>타입 변환</a:t>
            </a:r>
            <a:r>
              <a:rPr lang="en-US" altLang="ko-KR" sz="1800" dirty="0" smtClean="0">
                <a:sym typeface="Wingdings" pitchFamily="2" charset="2"/>
              </a:rPr>
              <a:t>: Casting</a:t>
            </a:r>
          </a:p>
          <a:p>
            <a:endParaRPr lang="ko-KR" altLang="en-US" dirty="0" smtClean="0"/>
          </a:p>
        </p:txBody>
      </p:sp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절</a:t>
            </a:r>
            <a:r>
              <a:rPr lang="en-US" altLang="ko-KR" smtClean="0"/>
              <a:t>. </a:t>
            </a:r>
            <a:r>
              <a:rPr lang="ko-KR" altLang="en-US" smtClean="0"/>
              <a:t>타입 변환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smtClean="0">
                <a:sym typeface="Wingdings" pitchFamily="2" charset="2"/>
              </a:rPr>
              <a:t>자동 타입 변환 </a:t>
            </a:r>
            <a:r>
              <a:rPr lang="en-US" altLang="ko-KR" sz="2400" smtClean="0">
                <a:sym typeface="Wingdings" pitchFamily="2" charset="2"/>
              </a:rPr>
              <a:t>(p.49~51) </a:t>
            </a:r>
          </a:p>
          <a:p>
            <a:pPr lvl="1"/>
            <a:r>
              <a:rPr lang="ko-KR" altLang="en-US" sz="2000" smtClean="0">
                <a:sym typeface="Wingdings" pitchFamily="2" charset="2"/>
              </a:rPr>
              <a:t>프로그램 실행 도중 작은 타입은 큰 타입으로 자동 타입 변환 가능</a:t>
            </a:r>
            <a:endParaRPr lang="en-US" altLang="ko-KR" sz="2000" smtClean="0">
              <a:sym typeface="Wingdings" pitchFamily="2" charset="2"/>
            </a:endParaRPr>
          </a:p>
          <a:p>
            <a:endParaRPr lang="ko-KR" altLang="en-US" smtClean="0"/>
          </a:p>
        </p:txBody>
      </p:sp>
      <p:sp>
        <p:nvSpPr>
          <p:cNvPr id="1536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절</a:t>
            </a:r>
            <a:r>
              <a:rPr lang="en-US" altLang="ko-KR" smtClean="0"/>
              <a:t>. </a:t>
            </a:r>
            <a:r>
              <a:rPr lang="ko-KR" altLang="en-US" smtClean="0"/>
              <a:t>타입 변환</a:t>
            </a:r>
          </a:p>
        </p:txBody>
      </p:sp>
      <p:pic>
        <p:nvPicPr>
          <p:cNvPr id="1536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229475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481388"/>
            <a:ext cx="7215188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smtClean="0">
                <a:sym typeface="Wingdings" pitchFamily="2" charset="2"/>
              </a:rPr>
              <a:t>강제 타입 변환 </a:t>
            </a:r>
            <a:r>
              <a:rPr lang="en-US" altLang="ko-KR" sz="2400" smtClean="0">
                <a:sym typeface="Wingdings" pitchFamily="2" charset="2"/>
              </a:rPr>
              <a:t>(p.52~56)</a:t>
            </a:r>
          </a:p>
          <a:p>
            <a:pPr lvl="1"/>
            <a:r>
              <a:rPr lang="ko-KR" altLang="en-US" sz="2000" smtClean="0">
                <a:sym typeface="Wingdings" pitchFamily="2" charset="2"/>
              </a:rPr>
              <a:t>큰 타입을 작은 타입 단위로 쪼개기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r>
              <a:rPr lang="ko-KR" altLang="en-US" sz="2000" smtClean="0">
                <a:sym typeface="Wingdings" pitchFamily="2" charset="2"/>
              </a:rPr>
              <a:t>끝의 한 부분만 작은 타입으로 강제적 변환</a:t>
            </a:r>
            <a:endParaRPr lang="en-US" altLang="ko-KR" sz="2000" smtClean="0">
              <a:sym typeface="Wingdings" pitchFamily="2" charset="2"/>
            </a:endParaRPr>
          </a:p>
          <a:p>
            <a:pPr lvl="1"/>
            <a:endParaRPr lang="en-US" altLang="ko-KR" sz="2000" smtClean="0">
              <a:sym typeface="Wingdings" pitchFamily="2" charset="2"/>
            </a:endParaRPr>
          </a:p>
          <a:p>
            <a:pPr lvl="1"/>
            <a:endParaRPr lang="en-US" altLang="ko-KR" sz="2000" smtClean="0">
              <a:sym typeface="Wingdings" pitchFamily="2" charset="2"/>
            </a:endParaRPr>
          </a:p>
          <a:p>
            <a:pPr lvl="1"/>
            <a:endParaRPr lang="en-US" altLang="ko-KR" sz="2000" smtClean="0">
              <a:sym typeface="Wingdings" pitchFamily="2" charset="2"/>
            </a:endParaRPr>
          </a:p>
          <a:p>
            <a:pPr lvl="2"/>
            <a:r>
              <a:rPr lang="en-US" altLang="ko-KR" sz="1800" smtClean="0">
                <a:sym typeface="Wingdings" pitchFamily="2" charset="2"/>
              </a:rPr>
              <a:t>Ex) int </a:t>
            </a:r>
            <a:r>
              <a:rPr lang="ko-KR" altLang="en-US" sz="1800" smtClean="0">
                <a:sym typeface="Wingdings" pitchFamily="2" charset="2"/>
              </a:rPr>
              <a:t>를 </a:t>
            </a:r>
            <a:r>
              <a:rPr lang="en-US" altLang="ko-KR" sz="1800" smtClean="0">
                <a:sym typeface="Wingdings" pitchFamily="2" charset="2"/>
              </a:rPr>
              <a:t>byte</a:t>
            </a:r>
            <a:r>
              <a:rPr lang="ko-KR" altLang="en-US" sz="1800" smtClean="0">
                <a:sym typeface="Wingdings" pitchFamily="2" charset="2"/>
              </a:rPr>
              <a:t>에 담기</a:t>
            </a:r>
            <a:endParaRPr lang="en-US" altLang="ko-KR" sz="1800" smtClean="0">
              <a:sym typeface="Wingdings" pitchFamily="2" charset="2"/>
            </a:endParaRPr>
          </a:p>
          <a:p>
            <a:endParaRPr lang="ko-KR" altLang="en-US" smtClean="0"/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절</a:t>
            </a:r>
            <a:r>
              <a:rPr lang="en-US" altLang="ko-KR" smtClean="0"/>
              <a:t>. </a:t>
            </a:r>
            <a:r>
              <a:rPr lang="ko-KR" altLang="en-US" smtClean="0"/>
              <a:t>타입 변환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88" y="2239963"/>
            <a:ext cx="63627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2488" y="3962400"/>
            <a:ext cx="6257925" cy="221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dirty="0" err="1" smtClean="0">
                <a:sym typeface="Wingdings" pitchFamily="2" charset="2"/>
              </a:rPr>
              <a:t>연산식에서</a:t>
            </a:r>
            <a:r>
              <a:rPr lang="ko-KR" altLang="en-US" sz="2400" dirty="0" smtClean="0">
                <a:sym typeface="Wingdings" pitchFamily="2" charset="2"/>
              </a:rPr>
              <a:t> 자동 타입 변환 </a:t>
            </a:r>
            <a:r>
              <a:rPr lang="en-US" altLang="ko-KR" sz="2400" dirty="0" smtClean="0">
                <a:sym typeface="Wingdings" pitchFamily="2" charset="2"/>
              </a:rPr>
              <a:t>(p.57~59)</a:t>
            </a:r>
          </a:p>
          <a:p>
            <a:pPr lvl="1"/>
            <a:r>
              <a:rPr lang="ko-KR" altLang="en-US" sz="2000" dirty="0" smtClean="0">
                <a:sym typeface="Wingdings" pitchFamily="2" charset="2"/>
              </a:rPr>
              <a:t>연산은 같은 타입의 </a:t>
            </a:r>
            <a:r>
              <a:rPr lang="ko-KR" altLang="en-US" sz="2000" dirty="0" err="1" smtClean="0">
                <a:sym typeface="Wingdings" pitchFamily="2" charset="2"/>
              </a:rPr>
              <a:t>피연산자</a:t>
            </a:r>
            <a:r>
              <a:rPr lang="en-US" altLang="ko-KR" sz="2000" dirty="0" smtClean="0">
                <a:sym typeface="Wingdings" pitchFamily="2" charset="2"/>
              </a:rPr>
              <a:t>(operand)</a:t>
            </a:r>
            <a:r>
              <a:rPr lang="ko-KR" altLang="en-US" sz="2000" dirty="0" smtClean="0">
                <a:sym typeface="Wingdings" pitchFamily="2" charset="2"/>
              </a:rPr>
              <a:t>간에만 수행</a:t>
            </a:r>
            <a:endParaRPr lang="en-US" altLang="ko-KR" sz="2000" dirty="0" smtClean="0">
              <a:sym typeface="Wingdings" pitchFamily="2" charset="2"/>
            </a:endParaRPr>
          </a:p>
          <a:p>
            <a:pPr lvl="2"/>
            <a:r>
              <a:rPr lang="ko-KR" altLang="en-US" sz="1800" dirty="0" smtClean="0">
                <a:sym typeface="Wingdings" pitchFamily="2" charset="2"/>
              </a:rPr>
              <a:t>서로 다른 타입의 </a:t>
            </a:r>
            <a:r>
              <a:rPr lang="ko-KR" altLang="en-US" sz="1800" dirty="0" err="1" smtClean="0">
                <a:sym typeface="Wingdings" pitchFamily="2" charset="2"/>
              </a:rPr>
              <a:t>피연산자는</a:t>
            </a:r>
            <a:r>
              <a:rPr lang="ko-KR" altLang="en-US" sz="1800" dirty="0" smtClean="0">
                <a:sym typeface="Wingdings" pitchFamily="2" charset="2"/>
              </a:rPr>
              <a:t> 같은 타입으로 변환</a:t>
            </a:r>
            <a:endParaRPr lang="en-US" altLang="ko-KR" sz="1800" dirty="0" smtClean="0">
              <a:sym typeface="Wingdings" pitchFamily="2" charset="2"/>
            </a:endParaRPr>
          </a:p>
          <a:p>
            <a:pPr lvl="2"/>
            <a:r>
              <a:rPr lang="ko-KR" altLang="en-US" sz="1800" dirty="0" smtClean="0">
                <a:sym typeface="Wingdings" pitchFamily="2" charset="2"/>
              </a:rPr>
              <a:t>두 </a:t>
            </a:r>
            <a:r>
              <a:rPr lang="ko-KR" altLang="en-US" sz="1800" dirty="0" err="1" smtClean="0">
                <a:sym typeface="Wingdings" pitchFamily="2" charset="2"/>
              </a:rPr>
              <a:t>피연산자</a:t>
            </a:r>
            <a:r>
              <a:rPr lang="ko-KR" altLang="en-US" sz="1800" dirty="0" smtClean="0">
                <a:sym typeface="Wingdings" pitchFamily="2" charset="2"/>
              </a:rPr>
              <a:t> 중 크기가 큰 타입으로 자동 변환</a:t>
            </a:r>
            <a:endParaRPr lang="en-US" altLang="ko-KR" sz="1800" dirty="0" smtClean="0">
              <a:sym typeface="Wingdings" pitchFamily="2" charset="2"/>
            </a:endParaRPr>
          </a:p>
          <a:p>
            <a:pPr lvl="2"/>
            <a:endParaRPr lang="en-US" altLang="ko-KR" sz="1800" dirty="0" smtClean="0">
              <a:sym typeface="Wingdings" pitchFamily="2" charset="2"/>
            </a:endParaRPr>
          </a:p>
          <a:p>
            <a:pPr lvl="2"/>
            <a:endParaRPr lang="en-US" altLang="ko-KR" sz="1800" dirty="0" smtClean="0">
              <a:sym typeface="Wingdings" pitchFamily="2" charset="2"/>
            </a:endParaRPr>
          </a:p>
          <a:p>
            <a:pPr lvl="2"/>
            <a:endParaRPr lang="en-US" altLang="ko-KR" sz="1800" dirty="0" smtClean="0">
              <a:sym typeface="Wingdings" pitchFamily="2" charset="2"/>
            </a:endParaRPr>
          </a:p>
          <a:p>
            <a:pPr lvl="2"/>
            <a:endParaRPr lang="en-US" altLang="ko-KR" sz="1800" dirty="0" smtClean="0">
              <a:sym typeface="Wingdings" pitchFamily="2" charset="2"/>
            </a:endParaRPr>
          </a:p>
          <a:p>
            <a:pPr lvl="2"/>
            <a:endParaRPr lang="en-US" altLang="ko-KR" sz="1800" dirty="0" smtClean="0">
              <a:sym typeface="Wingdings" pitchFamily="2" charset="2"/>
            </a:endParaRPr>
          </a:p>
          <a:p>
            <a:pPr lvl="2"/>
            <a:endParaRPr lang="en-US" altLang="ko-KR" sz="1800" dirty="0" smtClean="0">
              <a:sym typeface="Wingdings" pitchFamily="2" charset="2"/>
            </a:endParaRPr>
          </a:p>
          <a:p>
            <a:pPr lvl="2"/>
            <a:r>
              <a:rPr lang="en-US" altLang="ko-KR" sz="1800" dirty="0" smtClean="0">
                <a:sym typeface="Wingdings" pitchFamily="2" charset="2"/>
              </a:rPr>
              <a:t>Ex) </a:t>
            </a:r>
            <a:r>
              <a:rPr lang="en-US" altLang="ko-KR" sz="1800" dirty="0" err="1" smtClean="0">
                <a:sym typeface="Wingdings" pitchFamily="2" charset="2"/>
              </a:rPr>
              <a:t>int</a:t>
            </a:r>
            <a:r>
              <a:rPr lang="en-US" altLang="ko-KR" sz="1800" dirty="0" smtClean="0">
                <a:sym typeface="Wingdings" pitchFamily="2" charset="2"/>
              </a:rPr>
              <a:t> type</a:t>
            </a:r>
            <a:r>
              <a:rPr lang="ko-KR" altLang="en-US" sz="1800" dirty="0" smtClean="0">
                <a:sym typeface="Wingdings" pitchFamily="2" charset="2"/>
              </a:rPr>
              <a:t>으로 계산 결과를 얻고 싶다면</a:t>
            </a:r>
            <a:r>
              <a:rPr lang="en-US" altLang="ko-KR" sz="1800" dirty="0" smtClean="0">
                <a:sym typeface="Wingdings" pitchFamily="2" charset="2"/>
              </a:rPr>
              <a:t>?</a:t>
            </a:r>
          </a:p>
          <a:p>
            <a:pPr lvl="3"/>
            <a:r>
              <a:rPr lang="en-US" altLang="ko-KR" dirty="0" smtClean="0">
                <a:sym typeface="Wingdings" pitchFamily="2" charset="2"/>
              </a:rPr>
              <a:t>Double type </a:t>
            </a:r>
            <a:r>
              <a:rPr lang="ko-KR" altLang="en-US" dirty="0" smtClean="0">
                <a:sym typeface="Wingdings" pitchFamily="2" charset="2"/>
              </a:rPr>
              <a:t>변수를 먼저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ko-KR" altLang="en-US" dirty="0" smtClean="0">
                <a:sym typeface="Wingdings" pitchFamily="2" charset="2"/>
              </a:rPr>
              <a:t>로 변환 후 계산</a:t>
            </a:r>
            <a:endParaRPr lang="en-US" altLang="ko-KR" dirty="0" smtClean="0">
              <a:sym typeface="Wingdings" pitchFamily="2" charset="2"/>
            </a:endParaRPr>
          </a:p>
          <a:p>
            <a:endParaRPr lang="ko-KR" altLang="en-US" dirty="0" smtClean="0"/>
          </a:p>
        </p:txBody>
      </p:sp>
      <p:sp>
        <p:nvSpPr>
          <p:cNvPr id="174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절</a:t>
            </a:r>
            <a:r>
              <a:rPr lang="en-US" altLang="ko-KR" smtClean="0"/>
              <a:t>. </a:t>
            </a:r>
            <a:r>
              <a:rPr lang="ko-KR" altLang="en-US" smtClean="0"/>
              <a:t>타입 변환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7925" y="2667000"/>
            <a:ext cx="7618413" cy="187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변수란</a:t>
            </a:r>
            <a:r>
              <a:rPr lang="en-US" altLang="ko-KR" dirty="0"/>
              <a:t>?</a:t>
            </a:r>
          </a:p>
          <a:p>
            <a:pPr lvl="1">
              <a:defRPr/>
            </a:pPr>
            <a:r>
              <a:rPr lang="ko-KR" altLang="en-US" dirty="0"/>
              <a:t>변수의 선언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변수의 사용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변수의 사용 범위</a:t>
            </a:r>
            <a:endParaRPr lang="en-US" altLang="ko-KR" dirty="0"/>
          </a:p>
          <a:p>
            <a:pPr>
              <a:buFont typeface="Wingdings" pitchFamily="2" charset="2"/>
              <a:buNone/>
              <a:defRPr/>
            </a:pPr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데이터 타입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기본 타입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정수 타입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실수 타입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논리 타입</a:t>
            </a:r>
            <a:endParaRPr lang="en-US" altLang="ko-KR" dirty="0"/>
          </a:p>
          <a:p>
            <a:pPr>
              <a:buFont typeface="Wingdings" pitchFamily="2" charset="2"/>
              <a:buNone/>
              <a:defRPr/>
            </a:pPr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타입 변환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자동 타입 변환</a:t>
            </a:r>
            <a:r>
              <a:rPr lang="en-US" altLang="ko-KR" dirty="0"/>
              <a:t>(Promotion)</a:t>
            </a:r>
          </a:p>
          <a:p>
            <a:pPr lvl="1">
              <a:defRPr/>
            </a:pPr>
            <a:r>
              <a:rPr lang="ko-KR" altLang="en-US" dirty="0"/>
              <a:t>강제 타입 변환</a:t>
            </a:r>
            <a:r>
              <a:rPr lang="en-US" altLang="ko-KR" dirty="0"/>
              <a:t>(Casting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smtClean="0"/>
              <a:t>변수란</a:t>
            </a:r>
            <a:r>
              <a:rPr lang="en-US" altLang="ko-KR" sz="2400" smtClean="0"/>
              <a:t>?</a:t>
            </a:r>
          </a:p>
          <a:p>
            <a:endParaRPr lang="en-US" altLang="ko-KR" sz="2400" smtClean="0"/>
          </a:p>
          <a:p>
            <a:endParaRPr lang="en-US" altLang="ko-KR" sz="2400" smtClean="0"/>
          </a:p>
          <a:p>
            <a:r>
              <a:rPr lang="ko-KR" altLang="en-US" sz="2400" smtClean="0"/>
              <a:t>변수의 선언 </a:t>
            </a:r>
            <a:r>
              <a:rPr lang="en-US" altLang="ko-KR" sz="2400" smtClean="0"/>
              <a:t>(p.30) </a:t>
            </a:r>
          </a:p>
          <a:p>
            <a:pPr lvl="1"/>
            <a:endParaRPr lang="en-US" altLang="ko-KR" sz="2000" smtClean="0"/>
          </a:p>
          <a:p>
            <a:endParaRPr lang="ko-KR" altLang="en-US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절</a:t>
            </a:r>
            <a:r>
              <a:rPr lang="en-US" altLang="ko-KR" smtClean="0"/>
              <a:t>. </a:t>
            </a:r>
            <a:r>
              <a:rPr lang="ko-KR" altLang="en-US" smtClean="0"/>
              <a:t>변수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412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2857500" y="3133725"/>
            <a:ext cx="3000375" cy="571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57563" y="3205163"/>
            <a:ext cx="857250" cy="4286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dirty="0" smtClean="0">
                <a:solidFill>
                  <a:srgbClr val="C00000"/>
                </a:solidFill>
              </a:rPr>
              <a:t>타입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71938" y="3205163"/>
            <a:ext cx="1214437" cy="4286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dirty="0" smtClean="0"/>
              <a:t>변수이름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357313" y="3990975"/>
            <a:ext cx="2500312" cy="428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mtClean="0">
                <a:solidFill>
                  <a:srgbClr val="C00000"/>
                </a:solidFill>
              </a:rPr>
              <a:t>int</a:t>
            </a:r>
            <a:r>
              <a:rPr lang="en-US" altLang="ko-KR" smtClean="0"/>
              <a:t>  age ;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857750" y="3990975"/>
            <a:ext cx="2500313" cy="428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mtClean="0">
                <a:solidFill>
                  <a:srgbClr val="C00000"/>
                </a:solidFill>
              </a:rPr>
              <a:t>double</a:t>
            </a:r>
            <a:r>
              <a:rPr lang="en-US" altLang="ko-KR" smtClean="0"/>
              <a:t>  value ;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smtClean="0"/>
              <a:t>변수 이름을 위한 명명 규칙</a:t>
            </a:r>
            <a:r>
              <a:rPr lang="en-US" altLang="ko-KR" sz="2400" smtClean="0"/>
              <a:t>(naming convention)</a:t>
            </a:r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절</a:t>
            </a:r>
            <a:r>
              <a:rPr lang="en-US" altLang="ko-KR" smtClean="0"/>
              <a:t>. </a:t>
            </a:r>
            <a:r>
              <a:rPr lang="ko-KR" altLang="en-US" smtClean="0"/>
              <a:t>변수</a:t>
            </a:r>
          </a:p>
        </p:txBody>
      </p:sp>
      <p:pic>
        <p:nvPicPr>
          <p:cNvPr id="819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6929438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smtClean="0"/>
              <a:t>변수의 사용 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변수값 저장 </a:t>
            </a:r>
            <a:r>
              <a:rPr lang="en-US" altLang="ko-KR" sz="2000" smtClean="0"/>
              <a:t>(p.32~) </a:t>
            </a:r>
            <a:endParaRPr lang="ko-KR" altLang="en-US" sz="2000" smtClean="0"/>
          </a:p>
        </p:txBody>
      </p:sp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절</a:t>
            </a:r>
            <a:r>
              <a:rPr lang="en-US" altLang="ko-KR" smtClean="0"/>
              <a:t>. </a:t>
            </a:r>
            <a:r>
              <a:rPr lang="ko-KR" altLang="en-US" smtClean="0"/>
              <a:t>변수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113" y="1905000"/>
            <a:ext cx="7948612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smtClean="0"/>
              <a:t>리터럴</a:t>
            </a:r>
            <a:r>
              <a:rPr lang="en-US" altLang="ko-KR" sz="2400" smtClean="0"/>
              <a:t>(literal) </a:t>
            </a:r>
          </a:p>
          <a:p>
            <a:pPr lvl="1"/>
            <a:r>
              <a:rPr lang="ko-KR" altLang="en-US" sz="2000" smtClean="0"/>
              <a:t>소스 코드 내에서 직접 입력된 변수의 초기값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소스 코드 내에서 익숙해지는 것이 </a:t>
            </a:r>
            <a:r>
              <a:rPr lang="en-US" altLang="ko-KR" sz="2000" smtClean="0"/>
              <a:t>point</a:t>
            </a:r>
            <a:r>
              <a:rPr lang="ko-KR" altLang="en-US" sz="2000" smtClean="0"/>
              <a:t> </a:t>
            </a:r>
            <a:r>
              <a:rPr lang="en-US" altLang="ko-KR" sz="2000" smtClean="0"/>
              <a:t>!</a:t>
            </a:r>
          </a:p>
          <a:p>
            <a:pPr lvl="1"/>
            <a:endParaRPr lang="en-US" altLang="ko-KR" sz="2000" smtClean="0"/>
          </a:p>
          <a:p>
            <a:pPr lvl="1"/>
            <a:r>
              <a:rPr lang="ko-KR" altLang="en-US" sz="2000" smtClean="0"/>
              <a:t>종류 </a:t>
            </a:r>
            <a:r>
              <a:rPr lang="en-US" altLang="ko-KR" sz="2000" smtClean="0"/>
              <a:t>: </a:t>
            </a:r>
            <a:r>
              <a:rPr lang="ko-KR" altLang="en-US" sz="2000" smtClean="0"/>
              <a:t>정수 리터럴</a:t>
            </a:r>
            <a:r>
              <a:rPr lang="en-US" altLang="ko-KR" sz="2000" smtClean="0"/>
              <a:t>, </a:t>
            </a:r>
            <a:r>
              <a:rPr lang="ko-KR" altLang="en-US" sz="2000" smtClean="0"/>
              <a:t>실수 리터럴</a:t>
            </a:r>
            <a:r>
              <a:rPr lang="en-US" altLang="ko-KR" sz="2000" smtClean="0"/>
              <a:t>, </a:t>
            </a:r>
            <a:r>
              <a:rPr lang="ko-KR" altLang="en-US" sz="2000" smtClean="0"/>
              <a:t>문자 리터럴</a:t>
            </a:r>
            <a:r>
              <a:rPr lang="en-US" altLang="ko-KR" sz="2000" smtClean="0"/>
              <a:t>, </a:t>
            </a:r>
            <a:r>
              <a:rPr lang="ko-KR" altLang="en-US" sz="2000" smtClean="0"/>
              <a:t>문자열 리터럴</a:t>
            </a:r>
            <a:r>
              <a:rPr lang="en-US" altLang="ko-KR" sz="2000" smtClean="0"/>
              <a:t>, </a:t>
            </a:r>
            <a:r>
              <a:rPr lang="ko-KR" altLang="en-US" sz="2000" smtClean="0"/>
              <a:t>논리 리터럴 </a:t>
            </a:r>
            <a:r>
              <a:rPr lang="en-US" altLang="ko-KR" sz="2000" smtClean="0"/>
              <a:t>(p.32~34) </a:t>
            </a:r>
          </a:p>
          <a:p>
            <a:pPr lvl="1"/>
            <a:endParaRPr lang="ko-KR" altLang="en-US" sz="2000" smtClean="0"/>
          </a:p>
          <a:p>
            <a:pPr lvl="1"/>
            <a:endParaRPr lang="en-US" altLang="ko-KR" sz="2000" smtClean="0"/>
          </a:p>
          <a:p>
            <a:pPr lvl="1"/>
            <a:endParaRPr lang="en-US" altLang="ko-KR" sz="2000" smtClean="0"/>
          </a:p>
          <a:p>
            <a:pPr lvl="1"/>
            <a:endParaRPr lang="ko-KR" altLang="en-US" sz="2000" smtClean="0"/>
          </a:p>
          <a:p>
            <a:endParaRPr lang="ko-KR" altLang="en-US" smtClean="0"/>
          </a:p>
        </p:txBody>
      </p:sp>
      <p:sp>
        <p:nvSpPr>
          <p:cNvPr id="112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절</a:t>
            </a:r>
            <a:r>
              <a:rPr lang="en-US" altLang="ko-KR" smtClean="0"/>
              <a:t>. </a:t>
            </a:r>
            <a:r>
              <a:rPr lang="ko-KR" altLang="en-US" smtClean="0"/>
              <a:t>변수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dirty="0" smtClean="0"/>
              <a:t>변수의 사용 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변수값</a:t>
            </a:r>
            <a:r>
              <a:rPr lang="ko-KR" altLang="en-US" sz="2000" dirty="0" smtClean="0"/>
              <a:t> 읽기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변수는 초기화가 되어야 읽기 가능</a:t>
            </a:r>
            <a:endParaRPr lang="en-US" altLang="ko-KR" sz="1800" dirty="0" smtClean="0"/>
          </a:p>
          <a:p>
            <a:pPr lvl="2"/>
            <a:endParaRPr lang="en-US" altLang="ko-KR" sz="1800" dirty="0" smtClean="0"/>
          </a:p>
          <a:p>
            <a:pPr lvl="2"/>
            <a:r>
              <a:rPr lang="ko-KR" altLang="en-US" sz="1800" dirty="0" smtClean="0"/>
              <a:t>잘못된 코딩의 예 </a:t>
            </a:r>
            <a:endParaRPr lang="en-US" altLang="ko-KR" sz="1800" dirty="0" smtClean="0"/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 smtClean="0"/>
          </a:p>
          <a:p>
            <a:pPr lvl="2"/>
            <a:r>
              <a:rPr lang="ko-KR" altLang="en-US" sz="1800" dirty="0" smtClean="0"/>
              <a:t>맞게 고친 후의 코드</a:t>
            </a:r>
            <a:endParaRPr lang="en-US" altLang="ko-KR" sz="1800" dirty="0" smtClean="0"/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 smtClean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절</a:t>
            </a:r>
            <a:r>
              <a:rPr lang="en-US" altLang="ko-KR" smtClean="0"/>
              <a:t>. </a:t>
            </a:r>
            <a:r>
              <a:rPr lang="ko-KR" altLang="en-US" smtClean="0"/>
              <a:t>변수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971800"/>
            <a:ext cx="76866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572000"/>
            <a:ext cx="76866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smtClean="0"/>
              <a:t>변수의 사용 범위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변수는 중괄호 블록 </a:t>
            </a:r>
            <a:r>
              <a:rPr lang="en-US" altLang="ko-KR" sz="2000" smtClean="0"/>
              <a:t>{} </a:t>
            </a:r>
            <a:r>
              <a:rPr lang="ko-KR" altLang="en-US" sz="2000" smtClean="0"/>
              <a:t>내에서 선언되고 사용 </a:t>
            </a:r>
            <a:r>
              <a:rPr lang="en-US" altLang="ko-KR" sz="2000" smtClean="0"/>
              <a:t>(p.35~) </a:t>
            </a:r>
          </a:p>
          <a:p>
            <a:endParaRPr lang="ko-KR" altLang="en-US" smtClean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절</a:t>
            </a:r>
            <a:r>
              <a:rPr lang="en-US" altLang="ko-KR" smtClean="0"/>
              <a:t>. </a:t>
            </a:r>
            <a:r>
              <a:rPr lang="ko-KR" altLang="en-US" smtClean="0"/>
              <a:t>변수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92288"/>
            <a:ext cx="69469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31863"/>
            <a:ext cx="8686800" cy="5715000"/>
          </a:xfrm>
        </p:spPr>
        <p:txBody>
          <a:bodyPr/>
          <a:lstStyle/>
          <a:p>
            <a:r>
              <a:rPr lang="ko-KR" altLang="en-US" sz="2400" dirty="0" smtClean="0"/>
              <a:t>기본</a:t>
            </a:r>
            <a:r>
              <a:rPr lang="en-US" altLang="ko-KR" sz="2400" dirty="0" smtClean="0"/>
              <a:t>(primitive) </a:t>
            </a:r>
            <a:r>
              <a:rPr lang="ko-KR" altLang="en-US" sz="2400" dirty="0" smtClean="0"/>
              <a:t>타입 </a:t>
            </a:r>
            <a:r>
              <a:rPr lang="en-US" altLang="ko-KR" sz="2400" dirty="0" smtClean="0"/>
              <a:t>(p.38~48) </a:t>
            </a:r>
          </a:p>
          <a:p>
            <a:pPr lvl="1"/>
            <a:r>
              <a:rPr lang="ko-KR" altLang="en-US" sz="2000" dirty="0" smtClean="0"/>
              <a:t>정수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실수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문자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논리 </a:t>
            </a:r>
            <a:r>
              <a:rPr lang="ko-KR" altLang="en-US" sz="2000" dirty="0" err="1" smtClean="0"/>
              <a:t>리터럴을</a:t>
            </a:r>
            <a:r>
              <a:rPr lang="ko-KR" altLang="en-US" sz="2000" dirty="0" smtClean="0"/>
              <a:t> 직접 저장하는 타입</a:t>
            </a:r>
          </a:p>
          <a:p>
            <a:pPr lvl="1"/>
            <a:r>
              <a:rPr lang="ko-KR" altLang="en-US" sz="2000" dirty="0" smtClean="0"/>
              <a:t>메모리의 최소 기억단위인 </a:t>
            </a:r>
            <a:r>
              <a:rPr lang="en-US" altLang="ko-KR" sz="2000" dirty="0" smtClean="0"/>
              <a:t>bit</a:t>
            </a:r>
            <a:r>
              <a:rPr lang="ko-KR" altLang="en-US" sz="2000" dirty="0" smtClean="0"/>
              <a:t>가 모여 </a:t>
            </a:r>
            <a:r>
              <a:rPr lang="en-US" altLang="ko-KR" sz="2000" dirty="0" smtClean="0"/>
              <a:t>byte </a:t>
            </a:r>
            <a:r>
              <a:rPr lang="ko-KR" altLang="en-US" sz="2000" dirty="0" smtClean="0"/>
              <a:t>형성</a:t>
            </a:r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절</a:t>
            </a:r>
            <a:r>
              <a:rPr lang="en-US" altLang="ko-KR" smtClean="0"/>
              <a:t>. </a:t>
            </a:r>
            <a:r>
              <a:rPr lang="ko-KR" altLang="en-US" smtClean="0"/>
              <a:t>데이터 타입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7300" y="2571750"/>
            <a:ext cx="214313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317" name="TextBox 16"/>
          <p:cNvSpPr txBox="1">
            <a:spLocks noChangeArrowheads="1"/>
          </p:cNvSpPr>
          <p:nvPr/>
        </p:nvSpPr>
        <p:spPr bwMode="auto">
          <a:xfrm>
            <a:off x="1185863" y="2286000"/>
            <a:ext cx="1714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 byte = 8 bit</a:t>
            </a:r>
            <a:endParaRPr lang="ko-KR" altLang="en-US" sz="1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1613" y="2571750"/>
            <a:ext cx="214312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85925" y="2571750"/>
            <a:ext cx="214313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00238" y="2571750"/>
            <a:ext cx="214312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14550" y="2571750"/>
            <a:ext cx="214313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28863" y="2571750"/>
            <a:ext cx="214312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43175" y="2571750"/>
            <a:ext cx="214313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57488" y="2571750"/>
            <a:ext cx="214312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0</a:t>
            </a:r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133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025" y="3429000"/>
            <a:ext cx="7681913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15218</TotalTime>
  <Words>360</Words>
  <Application>Microsoft Office PowerPoint</Application>
  <PresentationFormat>화면 슬라이드 쇼(4:3)</PresentationFormat>
  <Paragraphs>102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돋움</vt:lpstr>
      <vt:lpstr>Arial</vt:lpstr>
      <vt:lpstr>HY견고딕</vt:lpstr>
      <vt:lpstr>Wingdings</vt:lpstr>
      <vt:lpstr>맑은 고딕</vt:lpstr>
      <vt:lpstr>HY헤드라인M</vt:lpstr>
      <vt:lpstr>굴림</vt:lpstr>
      <vt:lpstr>HY강M</vt:lpstr>
      <vt:lpstr>Verdana</vt:lpstr>
      <vt:lpstr>2_디자인 사용자 지정</vt:lpstr>
      <vt:lpstr>2장. 변수와 타입</vt:lpstr>
      <vt:lpstr>슬라이드 2</vt:lpstr>
      <vt:lpstr>1절. 변수</vt:lpstr>
      <vt:lpstr>1절. 변수</vt:lpstr>
      <vt:lpstr>1절. 변수</vt:lpstr>
      <vt:lpstr>1절. 변수</vt:lpstr>
      <vt:lpstr>1절. 변수</vt:lpstr>
      <vt:lpstr>1절. 변수</vt:lpstr>
      <vt:lpstr>2절. 데이터 타입</vt:lpstr>
      <vt:lpstr>3절. 타입 변환</vt:lpstr>
      <vt:lpstr>3절. 타입 변환</vt:lpstr>
      <vt:lpstr>3절. 타입 변환</vt:lpstr>
      <vt:lpstr>3절. 타입 변환</vt:lpstr>
      <vt:lpstr>슬라이드 14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30</cp:lastModifiedBy>
  <cp:revision>2500</cp:revision>
  <dcterms:created xsi:type="dcterms:W3CDTF">2004-07-21T02:43:03Z</dcterms:created>
  <dcterms:modified xsi:type="dcterms:W3CDTF">2019-07-16T02:24:56Z</dcterms:modified>
</cp:coreProperties>
</file>