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98" r:id="rId4"/>
    <p:sldId id="301" r:id="rId5"/>
    <p:sldId id="302" r:id="rId6"/>
    <p:sldId id="293" r:id="rId7"/>
    <p:sldId id="264" r:id="rId8"/>
    <p:sldId id="263" r:id="rId9"/>
    <p:sldId id="265" r:id="rId10"/>
    <p:sldId id="266" r:id="rId11"/>
    <p:sldId id="267" r:id="rId12"/>
    <p:sldId id="268" r:id="rId13"/>
    <p:sldId id="292" r:id="rId14"/>
    <p:sldId id="291" r:id="rId15"/>
    <p:sldId id="290" r:id="rId16"/>
    <p:sldId id="294" r:id="rId17"/>
    <p:sldId id="269" r:id="rId18"/>
    <p:sldId id="276" r:id="rId19"/>
    <p:sldId id="295" r:id="rId20"/>
    <p:sldId id="296" r:id="rId21"/>
    <p:sldId id="270" r:id="rId22"/>
    <p:sldId id="274" r:id="rId23"/>
    <p:sldId id="275" r:id="rId24"/>
    <p:sldId id="297" r:id="rId25"/>
    <p:sldId id="288" r:id="rId26"/>
    <p:sldId id="30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yobobook.co.kr/product/detailViewKor.laf?mallGb=KOR&amp;ejkGb=KOR&amp;barcode=979116224158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</a:t>
            </a:r>
            <a:r>
              <a:rPr lang="ko-KR" altLang="en-US" smtClean="0"/>
              <a:t>및 레이아웃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3. </a:t>
            </a:r>
            <a:r>
              <a:rPr lang="ko-KR" altLang="en-US" sz="4000" dirty="0" smtClean="0"/>
              <a:t>글자 태그 </a:t>
            </a:r>
            <a:r>
              <a:rPr lang="en-US" altLang="ko-KR" sz="3600" dirty="0" smtClean="0"/>
              <a:t>–  </a:t>
            </a:r>
            <a:r>
              <a:rPr lang="ko-KR" altLang="en-US" sz="3600" dirty="0" smtClean="0"/>
              <a:t>제목</a:t>
            </a:r>
            <a:r>
              <a:rPr lang="en-US" altLang="ko-KR" sz="3600" dirty="0" smtClean="0"/>
              <a:t>(header)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&lt;h1&gt; ~ &lt;h6&gt;</a:t>
            </a:r>
          </a:p>
          <a:p>
            <a:r>
              <a:rPr lang="ko-KR" altLang="en-US" dirty="0" smtClean="0"/>
              <a:t>각각의 숫자는 크기를 나타내면 일반적인 </a:t>
            </a:r>
            <a:r>
              <a:rPr lang="ko-KR" altLang="en-US" dirty="0" err="1" smtClean="0"/>
              <a:t>웹페이지에서는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h1 ~ h3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3.html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글자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본문</a:t>
            </a:r>
            <a:r>
              <a:rPr lang="en-US" altLang="ko-KR" sz="4000" dirty="0" smtClean="0"/>
              <a:t>(paragraph)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&lt;p&gt;</a:t>
            </a:r>
          </a:p>
          <a:p>
            <a:r>
              <a:rPr lang="ko-KR" altLang="en-US" dirty="0" smtClean="0"/>
              <a:t>하나의 단락을 만들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4.html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글자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본문</a:t>
            </a:r>
            <a:r>
              <a:rPr lang="en-US" altLang="ko-KR" sz="4000" dirty="0" smtClean="0"/>
              <a:t>(paragraph)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 : </a:t>
            </a:r>
            <a:r>
              <a:rPr lang="ko-KR" altLang="en-US" dirty="0" err="1" smtClean="0"/>
              <a:t>개행</a:t>
            </a:r>
            <a:r>
              <a:rPr lang="ko-KR" altLang="en-US" dirty="0" smtClean="0"/>
              <a:t> 태그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줄바꿈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&lt;hr&gt; : </a:t>
            </a:r>
            <a:r>
              <a:rPr lang="ko-KR" altLang="en-US" dirty="0" smtClean="0"/>
              <a:t>수평 줄 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수평선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5.html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목록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기본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순서가 없는 목록 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글머리 기호</a:t>
            </a:r>
            <a:r>
              <a:rPr lang="en-US" altLang="ko-KR" dirty="0" smtClean="0"/>
              <a:t>, unordered list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순서가 있는 목록 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기호</a:t>
            </a:r>
            <a:r>
              <a:rPr lang="en-US" altLang="ko-KR" dirty="0" smtClean="0"/>
              <a:t>, ordered list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li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목록 요소</a:t>
            </a:r>
            <a:r>
              <a:rPr lang="en-US" altLang="ko-KR" dirty="0" smtClean="0"/>
              <a:t>, list item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6.html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907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공간분할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semantic: </a:t>
            </a:r>
            <a:r>
              <a:rPr lang="ko-KR" altLang="en-US" dirty="0" smtClean="0"/>
              <a:t>기계적인 검색 엔진이 태그의 기능을 분별하여 컨텐츠를 추출할 수 있도록 하기 위함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header: </a:t>
            </a:r>
            <a:r>
              <a:rPr lang="ko-KR" altLang="en-US" dirty="0" smtClean="0"/>
              <a:t>헤더를 의미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nav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내비게이션을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aside: </a:t>
            </a:r>
            <a:r>
              <a:rPr lang="ko-KR" altLang="en-US" dirty="0" smtClean="0"/>
              <a:t>사이드에 위치하는 공간을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section: </a:t>
            </a:r>
            <a:r>
              <a:rPr lang="ko-KR" altLang="en-US" dirty="0" smtClean="0"/>
              <a:t>여러 중심 내용을 감싸는 공간을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article: </a:t>
            </a:r>
            <a:r>
              <a:rPr lang="ko-KR" altLang="en-US" dirty="0" smtClean="0"/>
              <a:t>글자가 많이 들어가는 부분을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footer: </a:t>
            </a:r>
            <a:r>
              <a:rPr lang="ko-KR" altLang="en-US" dirty="0" err="1" smtClean="0"/>
              <a:t>푸터를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7.html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58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다양한 요리법을 찾아볼 수 있는 간단한 웹사이트 제작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배운 내용을 토대로 간단한 초안을 작성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가이드</a:t>
            </a:r>
            <a:r>
              <a:rPr lang="en-US" altLang="ko-KR" sz="2000" dirty="0" smtClean="0"/>
              <a:t>:</a:t>
            </a:r>
          </a:p>
          <a:p>
            <a:pPr lvl="1"/>
            <a:r>
              <a:rPr lang="ko-KR" altLang="en-US" sz="1800" dirty="0" smtClean="0"/>
              <a:t>요리는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가지 작성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h1~3</a:t>
            </a:r>
            <a:r>
              <a:rPr lang="en-US" altLang="ko-KR" sz="1800" dirty="0" smtClean="0"/>
              <a:t>, p, </a:t>
            </a:r>
            <a:r>
              <a:rPr lang="en-US" altLang="ko-KR" sz="1800" dirty="0" err="1" smtClean="0"/>
              <a:t>ul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ol</a:t>
            </a:r>
            <a:r>
              <a:rPr lang="en-US" altLang="ko-KR" sz="1800" dirty="0" smtClean="0"/>
              <a:t>, li </a:t>
            </a:r>
            <a:r>
              <a:rPr lang="ko-KR" altLang="en-US" sz="1800" dirty="0" smtClean="0"/>
              <a:t>태그 사용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header, </a:t>
            </a:r>
            <a:r>
              <a:rPr lang="en-US" altLang="ko-KR" sz="1800" dirty="0" err="1" smtClean="0"/>
              <a:t>nav</a:t>
            </a:r>
            <a:r>
              <a:rPr lang="en-US" altLang="ko-KR" sz="1800" dirty="0" smtClean="0"/>
              <a:t>, article, section, footer </a:t>
            </a:r>
            <a:r>
              <a:rPr lang="ko-KR" altLang="en-US" sz="1800" dirty="0" smtClean="0"/>
              <a:t>등의 </a:t>
            </a:r>
            <a:r>
              <a:rPr lang="ko-KR" altLang="en-US" sz="1800" dirty="0" err="1" smtClean="0"/>
              <a:t>시맨틱</a:t>
            </a:r>
            <a:r>
              <a:rPr lang="ko-KR" altLang="en-US" sz="1800" dirty="0" smtClean="0"/>
              <a:t> 태그 활용</a:t>
            </a:r>
            <a:endParaRPr lang="en-US" altLang="ko-KR" sz="1800" dirty="0" smtClean="0"/>
          </a:p>
          <a:p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809" y="1576936"/>
            <a:ext cx="3373991" cy="47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module 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1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앵커</a:t>
            </a:r>
            <a:r>
              <a:rPr lang="en-US" altLang="ko-KR" sz="4000" dirty="0" smtClean="0"/>
              <a:t>(Anchor)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&lt;a&gt; : </a:t>
            </a:r>
            <a:r>
              <a:rPr lang="ko-KR" altLang="en-US" dirty="0" smtClean="0"/>
              <a:t>앵커 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서로 다른 웹 페이지 사이를 이동하거나 웹 페이지 내부에서 특정한 위치로 이동할 때 사용하는 태그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8.html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웹 페이지 이동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9.html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내부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값으로 </a:t>
            </a:r>
            <a:r>
              <a:rPr lang="en-US" altLang="ko-KR" dirty="0" smtClean="0"/>
              <a:t>“#</a:t>
            </a:r>
            <a:r>
              <a:rPr lang="ko-KR" altLang="en-US" dirty="0" smtClean="0"/>
              <a:t>요소의</a:t>
            </a:r>
            <a:r>
              <a:rPr lang="en-US" altLang="ko-KR" dirty="0" smtClean="0"/>
              <a:t>Id”</a:t>
            </a:r>
            <a:r>
              <a:rPr lang="ko-KR" altLang="en-US" dirty="0" smtClean="0"/>
              <a:t>로 설정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태그의 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이미지의 경로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alt: </a:t>
            </a:r>
            <a:r>
              <a:rPr lang="ko-KR" altLang="en-US" dirty="0" smtClean="0"/>
              <a:t>이미지가 없을 때 나오는 글자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width: </a:t>
            </a:r>
            <a:r>
              <a:rPr lang="ko-KR" altLang="en-US" dirty="0" smtClean="0"/>
              <a:t>이미지의 너비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height: </a:t>
            </a:r>
            <a:r>
              <a:rPr lang="ko-KR" altLang="en-US" dirty="0" smtClean="0"/>
              <a:t>이미지의 높이 지정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10.html</a:t>
            </a:r>
            <a:r>
              <a:rPr lang="en-US" altLang="ko-KR" sz="3000" dirty="0" smtClean="0"/>
              <a:t> – </a:t>
            </a:r>
            <a:r>
              <a:rPr lang="ko-KR" altLang="en-US" sz="3000" dirty="0" smtClean="0"/>
              <a:t>내부 파일 링크</a:t>
            </a:r>
            <a:endParaRPr lang="en-US" altLang="ko-KR" sz="3000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11.html</a:t>
            </a:r>
            <a:r>
              <a:rPr lang="en-US" altLang="ko-KR" sz="3000" dirty="0" smtClean="0"/>
              <a:t> – </a:t>
            </a:r>
            <a:r>
              <a:rPr lang="ko-KR" altLang="en-US" sz="3000" dirty="0" smtClean="0"/>
              <a:t>외부 파일 링크</a:t>
            </a:r>
            <a:endParaRPr lang="en-US" altLang="ko-KR" sz="3000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12.html</a:t>
            </a:r>
            <a:r>
              <a:rPr lang="en-US" altLang="ko-KR" sz="3000" dirty="0" smtClean="0"/>
              <a:t> – </a:t>
            </a:r>
            <a:r>
              <a:rPr lang="ko-KR" altLang="en-US" sz="3000" dirty="0" smtClean="0"/>
              <a:t>데이터</a:t>
            </a:r>
            <a:r>
              <a:rPr lang="en-US" altLang="ko-KR" sz="3000" dirty="0" smtClean="0"/>
              <a:t>URL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000" dirty="0" smtClean="0"/>
              <a:t>모듈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에서 시작한 레시피 프로젝트를 계속 진행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이미지 및 해시 링크를 활용하여 제작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가이드</a:t>
            </a:r>
            <a:r>
              <a:rPr lang="en-US" altLang="ko-KR" sz="20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a, </a:t>
            </a:r>
            <a:r>
              <a:rPr lang="en-US" altLang="ko-KR" sz="1800" dirty="0" err="1" smtClean="0"/>
              <a:t>img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태그 등을 활용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ko-KR" altLang="en-US" sz="1700" dirty="0" smtClean="0"/>
              <a:t>요리 목록 메뉴를 클릭 시에 해당 요리로 내부 이동</a:t>
            </a:r>
            <a:endParaRPr lang="en-US" altLang="ko-KR" sz="1700" dirty="0" smtClean="0"/>
          </a:p>
          <a:p>
            <a:pPr lvl="1">
              <a:lnSpc>
                <a:spcPct val="120000"/>
              </a:lnSpc>
            </a:pPr>
            <a:r>
              <a:rPr lang="ko-KR" altLang="en-US" sz="1700" dirty="0" smtClean="0"/>
              <a:t>해당 요리의 이미지 첨부 </a:t>
            </a:r>
            <a:r>
              <a:rPr lang="en-US" altLang="ko-KR" sz="1700" dirty="0" smtClean="0"/>
              <a:t>3</a:t>
            </a:r>
            <a:r>
              <a:rPr lang="ko-KR" altLang="en-US" sz="1700" dirty="0" smtClean="0"/>
              <a:t>가지 방법 사용</a:t>
            </a:r>
            <a:r>
              <a:rPr lang="en-US" altLang="ko-KR" sz="1700" dirty="0"/>
              <a:t> </a:t>
            </a:r>
            <a:r>
              <a:rPr lang="en-US" altLang="ko-KR" sz="1300" dirty="0" smtClean="0"/>
              <a:t>(</a:t>
            </a:r>
            <a:r>
              <a:rPr lang="ko-KR" altLang="en-US" sz="1300" dirty="0" err="1" smtClean="0"/>
              <a:t>외부이미지</a:t>
            </a:r>
            <a:r>
              <a:rPr lang="en-US" altLang="ko-KR" sz="1300" dirty="0" smtClean="0"/>
              <a:t>URL, </a:t>
            </a:r>
            <a:r>
              <a:rPr lang="ko-KR" altLang="en-US" sz="1300" dirty="0" err="1" smtClean="0"/>
              <a:t>내부이미지</a:t>
            </a:r>
            <a:r>
              <a:rPr lang="en-US" altLang="ko-KR" sz="1300" dirty="0" smtClean="0"/>
              <a:t>URL, </a:t>
            </a:r>
            <a:r>
              <a:rPr lang="ko-KR" altLang="en-US" sz="1300" dirty="0" smtClean="0"/>
              <a:t>데이터</a:t>
            </a:r>
            <a:r>
              <a:rPr lang="en-US" altLang="ko-KR" sz="1300" dirty="0" smtClean="0"/>
              <a:t>URL)</a:t>
            </a:r>
          </a:p>
          <a:p>
            <a:pPr lvl="1">
              <a:lnSpc>
                <a:spcPct val="120000"/>
              </a:lnSpc>
            </a:pPr>
            <a:r>
              <a:rPr lang="ko-KR" altLang="en-US" sz="1700" dirty="0" smtClean="0"/>
              <a:t>해당 요리의 이름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재료목록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요리순서를</a:t>
            </a:r>
            <a:r>
              <a:rPr lang="ko-KR" altLang="en-US" sz="1700" dirty="0" smtClean="0"/>
              <a:t> 클릭 시에 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외부 사이트 이동</a:t>
            </a:r>
            <a:endParaRPr lang="en-US" altLang="ko-KR" sz="1700" dirty="0" smtClean="0"/>
          </a:p>
          <a:p>
            <a:pPr lvl="1">
              <a:lnSpc>
                <a:spcPct val="120000"/>
              </a:lnSpc>
            </a:pPr>
            <a:r>
              <a:rPr lang="ko-KR" altLang="en-US" sz="1700" dirty="0" smtClean="0"/>
              <a:t>외부 사이트 이동은 새 창 보기로 처리</a:t>
            </a:r>
            <a:endParaRPr lang="en-US" altLang="ko-KR" sz="15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835" y="1417638"/>
            <a:ext cx="3579965" cy="507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1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module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635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글자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글자 형태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&lt;b&gt;, &lt;strong&gt;: </a:t>
            </a:r>
            <a:r>
              <a:rPr lang="ko-KR" altLang="en-US" dirty="0" smtClean="0"/>
              <a:t>굵은 글자 태그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기울어진 글자 태그</a:t>
            </a:r>
            <a:endParaRPr lang="en-US" altLang="ko-KR" dirty="0" smtClean="0"/>
          </a:p>
          <a:p>
            <a:r>
              <a:rPr lang="en-US" altLang="ko-KR" dirty="0" smtClean="0"/>
              <a:t>&lt;small&gt;: </a:t>
            </a:r>
            <a:r>
              <a:rPr lang="ko-KR" altLang="en-US" dirty="0" smtClean="0"/>
              <a:t>작은 글자 태그</a:t>
            </a:r>
            <a:endParaRPr lang="en-US" altLang="ko-KR" dirty="0" smtClean="0"/>
          </a:p>
          <a:p>
            <a:r>
              <a:rPr lang="en-US" altLang="ko-KR" dirty="0" smtClean="0"/>
              <a:t>&lt;sub&gt;: </a:t>
            </a:r>
            <a:r>
              <a:rPr lang="ko-KR" altLang="en-US" dirty="0" smtClean="0"/>
              <a:t>아래에 달라 붙는 글자 태그</a:t>
            </a:r>
            <a:endParaRPr lang="en-US" altLang="ko-KR" dirty="0" smtClean="0"/>
          </a:p>
          <a:p>
            <a:r>
              <a:rPr lang="en-US" altLang="ko-KR" dirty="0" smtClean="0"/>
              <a:t>&lt;sup&gt;: </a:t>
            </a:r>
            <a:r>
              <a:rPr lang="ko-KR" altLang="en-US" dirty="0" smtClean="0"/>
              <a:t>위에 달라 붙는 글자 태그</a:t>
            </a:r>
            <a:endParaRPr lang="en-US" altLang="ko-KR" dirty="0" smtClean="0"/>
          </a:p>
          <a:p>
            <a:r>
              <a:rPr lang="en-US" altLang="ko-KR" dirty="0" smtClean="0"/>
              <a:t>&lt;ins&gt;: </a:t>
            </a:r>
            <a:r>
              <a:rPr lang="ko-KR" altLang="en-US" dirty="0" smtClean="0"/>
              <a:t>밑줄 글자 태그</a:t>
            </a:r>
            <a:endParaRPr lang="en-US" altLang="ko-KR" dirty="0" smtClean="0"/>
          </a:p>
          <a:p>
            <a:r>
              <a:rPr lang="en-US" altLang="ko-KR" dirty="0" smtClean="0"/>
              <a:t>&lt;del&gt;: </a:t>
            </a:r>
            <a:r>
              <a:rPr lang="ko-KR" altLang="en-US" dirty="0" smtClean="0"/>
              <a:t>가운데 줄이 그어진 글자 태그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13.html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&gt;:</a:t>
            </a:r>
            <a:r>
              <a:rPr lang="ko-KR" altLang="en-US" dirty="0" smtClean="0"/>
              <a:t> 표 내부의 행 태그</a:t>
            </a:r>
            <a:r>
              <a:rPr lang="en-US" altLang="ko-KR" dirty="0" smtClean="0"/>
              <a:t>, table row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행 내부의 제목 셀 태그</a:t>
            </a:r>
            <a:r>
              <a:rPr lang="en-US" altLang="ko-KR" dirty="0" smtClean="0"/>
              <a:t>, table header</a:t>
            </a:r>
          </a:p>
          <a:p>
            <a:r>
              <a:rPr lang="en-US" altLang="ko-KR" dirty="0" smtClean="0"/>
              <a:t>&lt;td&gt;: </a:t>
            </a:r>
            <a:r>
              <a:rPr lang="ko-KR" altLang="en-US" dirty="0" smtClean="0"/>
              <a:t>행 내부의 일반 셀 태그</a:t>
            </a:r>
            <a:r>
              <a:rPr lang="en-US" altLang="ko-KR" dirty="0" smtClean="0"/>
              <a:t>, table data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thead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tbody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tfoot</a:t>
            </a:r>
            <a:r>
              <a:rPr lang="en-US" altLang="ko-KR" dirty="0" smtClean="0"/>
              <a:t>&gt;: </a:t>
            </a:r>
            <a:r>
              <a:rPr lang="ko-KR" altLang="en-US" dirty="0" err="1" smtClean="0"/>
              <a:t>시멘틱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14.html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태그의 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border: </a:t>
            </a:r>
            <a:r>
              <a:rPr lang="ko-KR" altLang="en-US" dirty="0" smtClean="0"/>
              <a:t>표의 테두리 두께를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width: </a:t>
            </a:r>
            <a:r>
              <a:rPr lang="ko-KR" altLang="en-US" dirty="0" smtClean="0"/>
              <a:t>표의 너비를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th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태그와 </a:t>
            </a:r>
            <a:r>
              <a:rPr lang="en-US" altLang="ko-KR" dirty="0" smtClean="0"/>
              <a:t>td </a:t>
            </a:r>
            <a:r>
              <a:rPr lang="ko-KR" altLang="en-US" dirty="0" smtClean="0"/>
              <a:t>태그 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rowspan</a:t>
            </a:r>
            <a:r>
              <a:rPr lang="en-US" altLang="ko-KR" dirty="0" smtClean="0"/>
              <a:t>: </a:t>
            </a:r>
            <a:r>
              <a:rPr lang="ko-KR" altLang="en-US" dirty="0" smtClean="0"/>
              <a:t>셀의 행 확장 범위 지정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colspan</a:t>
            </a:r>
            <a:r>
              <a:rPr lang="en-US" altLang="ko-KR" dirty="0" smtClean="0"/>
              <a:t>: </a:t>
            </a:r>
            <a:r>
              <a:rPr lang="ko-KR" altLang="en-US" dirty="0" smtClean="0"/>
              <a:t>셀의 컬럼 확장 범위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15.html</a:t>
            </a:r>
            <a:endParaRPr lang="en-US" altLang="ko-KR" sz="30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테이블 태그 및 글자 태그를 활용하여 개선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가이드</a:t>
            </a:r>
            <a:r>
              <a:rPr lang="en-US" altLang="ko-KR" sz="20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strong, </a:t>
            </a:r>
            <a:r>
              <a:rPr lang="en-US" altLang="ko-KR" sz="1800" dirty="0" err="1" smtClean="0"/>
              <a:t>em</a:t>
            </a:r>
            <a:r>
              <a:rPr lang="en-US" altLang="ko-KR" sz="1800" dirty="0" smtClean="0"/>
              <a:t>, table </a:t>
            </a:r>
            <a:r>
              <a:rPr lang="ko-KR" altLang="en-US" sz="1800" dirty="0" smtClean="0"/>
              <a:t>태그 등을 활용</a:t>
            </a: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r>
              <a:rPr lang="ko-KR" altLang="en-US" sz="1800" dirty="0" smtClean="0"/>
              <a:t>재료 목록을 </a:t>
            </a:r>
            <a:r>
              <a:rPr lang="en-US" altLang="ko-KR" sz="1800" dirty="0" smtClean="0"/>
              <a:t>table</a:t>
            </a:r>
            <a:r>
              <a:rPr lang="ko-KR" altLang="en-US" sz="1800" dirty="0" smtClean="0"/>
              <a:t> 태그로 변환함</a:t>
            </a: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r>
              <a:rPr lang="ko-KR" altLang="en-US" sz="1800" dirty="0" err="1" smtClean="0"/>
              <a:t>재료명은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strong</a:t>
            </a:r>
            <a:r>
              <a:rPr lang="ko-KR" altLang="en-US" sz="1800" dirty="0" smtClean="0"/>
              <a:t>으로 용량은 </a:t>
            </a:r>
            <a:r>
              <a:rPr lang="en-US" altLang="ko-KR" sz="1800" dirty="0" err="1" smtClean="0"/>
              <a:t>em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태그로 처리함</a:t>
            </a:r>
            <a:r>
              <a:rPr lang="en-US" altLang="ko-KR" sz="1800" dirty="0" smtClean="0"/>
              <a:t>.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400" y="1435134"/>
            <a:ext cx="3600400" cy="517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공간 분할 태그 </a:t>
            </a:r>
            <a:r>
              <a:rPr lang="en-US" altLang="ko-KR" sz="3100" dirty="0" smtClean="0"/>
              <a:t>– div, span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div: block </a:t>
            </a:r>
            <a:r>
              <a:rPr lang="ko-KR" altLang="en-US" dirty="0" smtClean="0"/>
              <a:t>형식으로 공간을 분할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쌓아 올려지는 형식</a:t>
            </a:r>
            <a:endParaRPr lang="en-US" altLang="ko-KR" dirty="0" smtClean="0"/>
          </a:p>
          <a:p>
            <a:r>
              <a:rPr lang="en-US" altLang="ko-KR" dirty="0" smtClean="0"/>
              <a:t>span: inline </a:t>
            </a:r>
            <a:r>
              <a:rPr lang="ko-KR" altLang="en-US" dirty="0" smtClean="0"/>
              <a:t>형식으로 공간을 분할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줄 안에 차례차례 위치하는 형식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16.html</a:t>
            </a:r>
            <a:r>
              <a:rPr lang="en-US" altLang="ko-KR" dirty="0" smtClean="0"/>
              <a:t>, 1-</a:t>
            </a:r>
            <a:r>
              <a:rPr lang="en-US" altLang="ko-KR" dirty="0" err="1" smtClean="0"/>
              <a:t>17.html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4500570"/>
          <a:ext cx="7500990" cy="1010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4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block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형식 태그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inline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형식 태그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div,</a:t>
                      </a:r>
                      <a:r>
                        <a:rPr lang="en-US" altLang="ko-KR" baseline="0" dirty="0" smtClean="0"/>
                        <a:t> h1~h6, p, </a:t>
                      </a:r>
                      <a:r>
                        <a:rPr lang="ko-KR" altLang="en-US" baseline="0" dirty="0" smtClean="0"/>
                        <a:t>목록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ol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ul</a:t>
                      </a:r>
                      <a:r>
                        <a:rPr lang="en-US" altLang="ko-KR" baseline="0" dirty="0" smtClean="0"/>
                        <a:t>), </a:t>
                      </a:r>
                      <a:r>
                        <a:rPr lang="ko-KR" altLang="en-US" baseline="0" dirty="0" smtClean="0"/>
                        <a:t>테이블</a:t>
                      </a:r>
                      <a:r>
                        <a:rPr lang="en-US" altLang="ko-KR" baseline="0" dirty="0" smtClean="0"/>
                        <a:t>, form </a:t>
                      </a:r>
                      <a:r>
                        <a:rPr lang="ko-KR" altLang="en-US" baseline="0" dirty="0" smtClean="0"/>
                        <a:t>태그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span, a, input, </a:t>
                      </a:r>
                      <a:r>
                        <a:rPr lang="ko-KR" altLang="en-US" dirty="0" smtClean="0"/>
                        <a:t>글자 형식 태그들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모던 웹을 위한 </a:t>
            </a:r>
            <a:r>
              <a:rPr lang="en-US" altLang="ko-KR" dirty="0" err="1">
                <a:hlinkClick r:id="rId2"/>
              </a:rPr>
              <a:t>HTML5+CSS3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바이블</a:t>
            </a:r>
            <a:r>
              <a:rPr lang="en-US" altLang="ko-KR" dirty="0">
                <a:hlinkClick r:id="rId2"/>
              </a:rPr>
              <a:t>(3</a:t>
            </a:r>
            <a:r>
              <a:rPr lang="ko-KR" altLang="en-US" dirty="0">
                <a:hlinkClick r:id="rId2"/>
              </a:rPr>
              <a:t>판</a:t>
            </a:r>
            <a:r>
              <a:rPr lang="en-US" altLang="ko-KR" dirty="0">
                <a:hlinkClick r:id="rId2"/>
              </a:rPr>
              <a:t>)</a:t>
            </a:r>
            <a:r>
              <a:rPr lang="ko-KR" altLang="en-US" dirty="0" err="1">
                <a:hlinkClick r:id="rId2"/>
              </a:rPr>
              <a:t>윤인성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| </a:t>
            </a:r>
            <a:r>
              <a:rPr lang="ko-KR" altLang="en-US" dirty="0" err="1">
                <a:hlinkClick r:id="rId2"/>
              </a:rPr>
              <a:t>한빛미디어</a:t>
            </a:r>
            <a:r>
              <a:rPr lang="ko-KR" altLang="en-US" dirty="0">
                <a:hlinkClick r:id="rId2"/>
              </a:rPr>
              <a:t> </a:t>
            </a:r>
          </a:p>
          <a:p>
            <a:r>
              <a:rPr lang="en-US" altLang="ko-KR" b="1" dirty="0" err="1"/>
              <a:t>HTML5</a:t>
            </a:r>
            <a:r>
              <a:rPr lang="en-US" altLang="ko-KR" b="1" dirty="0"/>
              <a:t> and </a:t>
            </a:r>
            <a:r>
              <a:rPr lang="en-US" altLang="ko-KR" b="1" dirty="0" err="1"/>
              <a:t>CSS</a:t>
            </a:r>
            <a:r>
              <a:rPr lang="en-US" altLang="ko-KR" b="1" dirty="0"/>
              <a:t> </a:t>
            </a:r>
            <a:r>
              <a:rPr lang="en-US" altLang="ko-KR" b="1" dirty="0" smtClean="0"/>
              <a:t>Fundamentals, </a:t>
            </a:r>
            <a:r>
              <a:rPr lang="en-US" altLang="ko-KR" b="1" dirty="0" err="1" smtClean="0"/>
              <a:t>edX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W3Cx</a:t>
            </a:r>
            <a:r>
              <a:rPr lang="en-US" altLang="ko-KR" b="1" smtClean="0"/>
              <a:t>)</a:t>
            </a:r>
            <a:endParaRPr lang="en-US" altLang="ko-KR" b="1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 및 </a:t>
            </a:r>
            <a:r>
              <a:rPr lang="en-US" altLang="ko-KR" dirty="0"/>
              <a:t>HTML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591" y="2099394"/>
            <a:ext cx="3970784" cy="45259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월드 </a:t>
            </a:r>
            <a:r>
              <a:rPr lang="ko-KR" altLang="en-US" sz="1800" dirty="0" err="1"/>
              <a:t>와이드</a:t>
            </a:r>
            <a:r>
              <a:rPr lang="ko-KR" altLang="en-US" sz="1800" dirty="0"/>
              <a:t> 웹</a:t>
            </a:r>
            <a:r>
              <a:rPr lang="en-US" altLang="ko-KR" sz="1800" dirty="0"/>
              <a:t>(world wide web, www): 1991</a:t>
            </a:r>
            <a:r>
              <a:rPr lang="ko-KR" altLang="en-US" sz="1800" dirty="0"/>
              <a:t>년</a:t>
            </a:r>
            <a:endParaRPr lang="en-US" altLang="ko-KR" sz="1800" dirty="0"/>
          </a:p>
          <a:p>
            <a:pPr lvl="1"/>
            <a:r>
              <a:rPr lang="ko-KR" altLang="en-US" sz="1400" dirty="0" smtClean="0"/>
              <a:t>하이퍼텍스트라는 </a:t>
            </a:r>
            <a:r>
              <a:rPr lang="ko-KR" altLang="en-US" sz="1400" dirty="0"/>
              <a:t>기능에 의해 인터넷상에 정보를 통일된 방법으로 찾아볼 수 있게 하는 정보 </a:t>
            </a:r>
            <a:r>
              <a:rPr lang="ko-KR" altLang="en-US" sz="1400" dirty="0" smtClean="0"/>
              <a:t>서비스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월드 </a:t>
            </a:r>
            <a:r>
              <a:rPr lang="ko-KR" altLang="en-US" sz="1800" dirty="0" err="1"/>
              <a:t>와이드</a:t>
            </a:r>
            <a:r>
              <a:rPr lang="ko-KR" altLang="en-US" sz="1800" dirty="0"/>
              <a:t> 웹 재단 </a:t>
            </a:r>
            <a:r>
              <a:rPr lang="en-US" altLang="ko-KR" sz="1800" dirty="0" err="1"/>
              <a:t>W3C</a:t>
            </a:r>
            <a:r>
              <a:rPr lang="en-US" altLang="ko-KR" sz="1800" dirty="0"/>
              <a:t>(www consortium): 1994</a:t>
            </a:r>
            <a:r>
              <a:rPr lang="ko-KR" altLang="en-US" sz="1800" dirty="0"/>
              <a:t>년</a:t>
            </a:r>
            <a:endParaRPr lang="en-US" altLang="ko-KR" sz="1800" dirty="0"/>
          </a:p>
          <a:p>
            <a:pPr lvl="1"/>
            <a:r>
              <a:rPr lang="ko-KR" altLang="en-US" sz="1400" dirty="0"/>
              <a:t>웹 표준 </a:t>
            </a:r>
            <a:r>
              <a:rPr lang="ko-KR" altLang="en-US" sz="1400" dirty="0" smtClean="0"/>
              <a:t>지정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현재는 </a:t>
            </a:r>
            <a:r>
              <a:rPr lang="en-US" altLang="ko-KR" sz="1400" dirty="0" smtClean="0"/>
              <a:t>Microsoft, Google, Mozilla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참여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en-US" altLang="ko-KR" sz="1800" dirty="0" err="1" smtClean="0"/>
              <a:t>HTML5</a:t>
            </a:r>
            <a:r>
              <a:rPr lang="en-US" altLang="ko-KR" sz="1800" dirty="0"/>
              <a:t>: 2014</a:t>
            </a:r>
            <a:r>
              <a:rPr lang="ko-KR" altLang="en-US" sz="1800" dirty="0"/>
              <a:t>년 </a:t>
            </a:r>
            <a:r>
              <a:rPr lang="en-US" altLang="ko-KR" sz="1800" dirty="0"/>
              <a:t>10</a:t>
            </a:r>
            <a:r>
              <a:rPr lang="ko-KR" altLang="en-US" sz="1800" dirty="0" smtClean="0"/>
              <a:t>월</a:t>
            </a:r>
            <a:endParaRPr lang="en-US" altLang="ko-KR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43313" y="5036001"/>
            <a:ext cx="442657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텍스트의 링크를 달아 논문을 개재하기 위한 용도로 탄생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= </a:t>
            </a:r>
            <a:r>
              <a:rPr lang="en-US" altLang="ko-KR" sz="2000" dirty="0" err="1" smtClean="0"/>
              <a:t>HyperText</a:t>
            </a:r>
            <a:endParaRPr lang="en-US" altLang="ko-KR" sz="2000" dirty="0" smtClean="0"/>
          </a:p>
        </p:txBody>
      </p:sp>
      <p:pic>
        <p:nvPicPr>
          <p:cNvPr id="5" name="그림 4" descr="Illustration of Hypertext document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289" y="1916832"/>
            <a:ext cx="4739976" cy="3146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46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HTML5 </a:t>
            </a:r>
            <a:r>
              <a:rPr lang="ko-KR" altLang="en-US" dirty="0" smtClean="0"/>
              <a:t>추가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 smtClean="0"/>
              <a:t>멀티미디어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RIA(Rich Internet Application)</a:t>
            </a:r>
            <a:r>
              <a:rPr lang="ko-KR" altLang="en-US" sz="1600" dirty="0" smtClean="0"/>
              <a:t>없이 음악과 동영상 재생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그래픽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SVG </a:t>
            </a:r>
            <a:r>
              <a:rPr lang="ko-KR" altLang="en-US" sz="1600" dirty="0" smtClean="0"/>
              <a:t>태그를 사용한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벡터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자바스크립트 캔버스를 사용한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</a:t>
            </a:r>
            <a:r>
              <a:rPr lang="ko-KR" altLang="en-US" sz="1600" dirty="0" err="1" smtClean="0"/>
              <a:t>래스터</a:t>
            </a:r>
            <a:r>
              <a:rPr lang="ko-KR" altLang="en-US" sz="1600" dirty="0" smtClean="0"/>
              <a:t> 그래픽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CSS3</a:t>
            </a:r>
            <a:r>
              <a:rPr lang="ko-KR" altLang="en-US" sz="1600" dirty="0" smtClean="0"/>
              <a:t>를 사용한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구현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자바스크립트 </a:t>
            </a:r>
            <a:r>
              <a:rPr lang="en-US" altLang="ko-KR" sz="1600" dirty="0" err="1" smtClean="0"/>
              <a:t>WebGL</a:t>
            </a:r>
            <a:r>
              <a:rPr lang="ko-KR" altLang="en-US" sz="1600" dirty="0" smtClean="0"/>
              <a:t>을 사용한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구현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통신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서버와 양방향 통신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websocket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이전까지는 클라이언트에서 </a:t>
            </a:r>
            <a:endParaRPr lang="en-US" altLang="ko-KR" sz="1600" dirty="0" smtClean="0"/>
          </a:p>
          <a:p>
            <a:pPr lvl="1">
              <a:buNone/>
            </a:pPr>
            <a:r>
              <a:rPr lang="ko-KR" altLang="en-US" sz="1600" dirty="0" smtClean="0"/>
              <a:t>서버에 요청을 하고 서버에서 </a:t>
            </a:r>
            <a:endParaRPr lang="en-US" altLang="ko-KR" sz="1600" dirty="0" smtClean="0"/>
          </a:p>
          <a:p>
            <a:pPr lvl="1">
              <a:buNone/>
            </a:pPr>
            <a:r>
              <a:rPr lang="ko-KR" altLang="en-US" sz="1600" dirty="0" smtClean="0"/>
              <a:t>데이터를 받아오는 </a:t>
            </a:r>
            <a:r>
              <a:rPr lang="ko-KR" altLang="en-US" sz="1600" dirty="0" err="1" smtClean="0"/>
              <a:t>단방향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>
              <a:buNone/>
            </a:pPr>
            <a:r>
              <a:rPr lang="ko-KR" altLang="en-US" sz="1600" dirty="0" smtClean="0"/>
              <a:t>방식으로만 구현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r>
              <a:rPr lang="ko-KR" altLang="en-US" sz="2000" dirty="0" smtClean="0"/>
              <a:t>장치 접근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배터리 상태 확인</a:t>
            </a:r>
            <a:r>
              <a:rPr lang="en-US" altLang="ko-KR" sz="1600" dirty="0" smtClean="0"/>
              <a:t>, GPS, </a:t>
            </a:r>
            <a:r>
              <a:rPr lang="ko-KR" altLang="en-US" sz="1600" dirty="0" smtClean="0"/>
              <a:t>카메라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바이브레이션 등 제어 가능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</p:txBody>
      </p:sp>
      <p:sp>
        <p:nvSpPr>
          <p:cNvPr id="1026" name="AutoShape 2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다운로드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2" y="3857628"/>
            <a:ext cx="4071966" cy="15118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780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HTML5 </a:t>
            </a:r>
            <a:r>
              <a:rPr lang="ko-KR" altLang="en-US" dirty="0" smtClean="0"/>
              <a:t>추가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오프라인 및 저장소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브라우저 내장 저장소</a:t>
            </a:r>
            <a:r>
              <a:rPr lang="en-US" altLang="ko-KR" sz="1600" dirty="0" smtClean="0"/>
              <a:t>, Web Storage</a:t>
            </a:r>
          </a:p>
          <a:p>
            <a:pPr lvl="1"/>
            <a:r>
              <a:rPr lang="ko-KR" altLang="en-US" sz="1600" dirty="0" smtClean="0"/>
              <a:t>주로 최근 내역이나 설정 값 등을 저장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HTML5 </a:t>
            </a:r>
            <a:r>
              <a:rPr lang="ko-KR" altLang="en-US" sz="2000" dirty="0" err="1" smtClean="0"/>
              <a:t>시멘틱</a:t>
            </a:r>
            <a:r>
              <a:rPr lang="ko-KR" altLang="en-US" sz="2000" dirty="0" smtClean="0"/>
              <a:t> 태그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정보의 의미를 알기 쉽게 표현하기 위한 태그들 제공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주로 검색 엔진 같은 프로그램들이 문서의 구성형태를 알기 쉽게 파악하기 위한 용도로 사용됨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CSS3 </a:t>
            </a:r>
            <a:r>
              <a:rPr lang="ko-KR" altLang="en-US" sz="2000" dirty="0" smtClean="0"/>
              <a:t>스타일시트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변환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애니메이션 처리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성능 및 통합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 스크립트 실행을 메인 </a:t>
            </a:r>
            <a:r>
              <a:rPr lang="ko-KR" altLang="en-US" sz="1600" dirty="0" err="1" smtClean="0"/>
              <a:t>스레드가</a:t>
            </a:r>
            <a:r>
              <a:rPr lang="ko-KR" altLang="en-US" sz="1600" dirty="0" smtClean="0"/>
              <a:t> 아니라 백그라운드 </a:t>
            </a:r>
            <a:r>
              <a:rPr lang="ko-KR" altLang="en-US" sz="1600" dirty="0" err="1" smtClean="0"/>
              <a:t>스레드에서</a:t>
            </a:r>
            <a:r>
              <a:rPr lang="ko-KR" altLang="en-US" sz="1600" dirty="0" smtClean="0"/>
              <a:t> 실행할 수 있도록 해주는 기술 </a:t>
            </a:r>
            <a:endParaRPr lang="ko-KR" altLang="en-US" sz="1600" dirty="0"/>
          </a:p>
        </p:txBody>
      </p:sp>
      <p:sp>
        <p:nvSpPr>
          <p:cNvPr id="1026" name="AutoShape 2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68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module 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6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기본 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태그와 요소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chemeClr val="tx2"/>
                </a:solidFill>
              </a:rPr>
              <a:t>&lt;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  <a:r>
              <a:rPr lang="en-US" altLang="ko-KR" dirty="0" smtClean="0"/>
              <a:t> Hello HTML5 </a:t>
            </a:r>
            <a:r>
              <a:rPr lang="en-US" altLang="ko-KR" dirty="0" smtClean="0">
                <a:solidFill>
                  <a:schemeClr val="tx2"/>
                </a:solidFill>
              </a:rPr>
              <a:t>&lt;/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n-US" altLang="ko-KR" dirty="0" smtClean="0"/>
              <a:t>&lt;</a:t>
            </a:r>
            <a:r>
              <a:rPr lang="ko-KR" altLang="en-US" dirty="0" err="1" smtClean="0"/>
              <a:t>시작태그</a:t>
            </a:r>
            <a:r>
              <a:rPr lang="en-US" altLang="ko-KR" dirty="0" smtClean="0"/>
              <a:t>&gt;  </a:t>
            </a:r>
            <a:r>
              <a:rPr lang="ko-KR" altLang="en-US" dirty="0" err="1" smtClean="0"/>
              <a:t>컨텐트</a:t>
            </a:r>
            <a:r>
              <a:rPr lang="en-US" altLang="ko-KR" dirty="0"/>
              <a:t> </a:t>
            </a:r>
            <a:r>
              <a:rPr lang="en-US" altLang="ko-KR" dirty="0" smtClean="0"/>
              <a:t>&lt;/</a:t>
            </a:r>
            <a:r>
              <a:rPr lang="ko-KR" altLang="en-US" dirty="0" err="1" smtClean="0"/>
              <a:t>끝태그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lvl="1"/>
            <a:r>
              <a:rPr lang="ko-KR" altLang="en-US" dirty="0" smtClean="0"/>
              <a:t>태그와 </a:t>
            </a:r>
            <a:r>
              <a:rPr lang="ko-KR" altLang="en-US" dirty="0" err="1" smtClean="0"/>
              <a:t>컨텐트가</a:t>
            </a:r>
            <a:r>
              <a:rPr lang="ko-KR" altLang="en-US" dirty="0" smtClean="0"/>
              <a:t> 합쳐진 것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</a:p>
          <a:p>
            <a:pPr lvl="1"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HTML5 </a:t>
            </a:r>
            <a:r>
              <a:rPr lang="ko-KR" altLang="en-US" dirty="0" smtClean="0"/>
              <a:t>기본 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(attribute): </a:t>
            </a:r>
            <a:r>
              <a:rPr lang="ko-KR" altLang="en-US" dirty="0" smtClean="0"/>
              <a:t>태그의 추가 정보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smtClean="0">
                <a:solidFill>
                  <a:schemeClr val="tx2"/>
                </a:solidFill>
              </a:rPr>
              <a:t>h1 </a:t>
            </a:r>
            <a:r>
              <a:rPr lang="en-US" altLang="ko-KR" dirty="0" smtClean="0">
                <a:solidFill>
                  <a:srgbClr val="FF0000"/>
                </a:solidFill>
              </a:rPr>
              <a:t>title</a:t>
            </a:r>
            <a:r>
              <a:rPr lang="en-US" altLang="ko-KR" dirty="0" smtClean="0">
                <a:solidFill>
                  <a:schemeClr val="accent1"/>
                </a:solidFill>
              </a:rPr>
              <a:t>=“header”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  <a:r>
              <a:rPr lang="en-US" altLang="ko-KR" dirty="0" smtClean="0"/>
              <a:t>Hello HTML5 </a:t>
            </a:r>
            <a:r>
              <a:rPr lang="en-US" altLang="ko-KR" dirty="0" smtClean="0">
                <a:solidFill>
                  <a:schemeClr val="tx2"/>
                </a:solidFill>
              </a:rPr>
              <a:t>&lt;/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속성 이름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=“</a:t>
            </a:r>
            <a:r>
              <a:rPr lang="ko-KR" altLang="en-US" dirty="0" smtClean="0">
                <a:solidFill>
                  <a:schemeClr val="accent1"/>
                </a:solidFill>
              </a:rPr>
              <a:t>속성 값</a:t>
            </a:r>
            <a:r>
              <a:rPr lang="en-US" altLang="ko-KR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(comment): </a:t>
            </a:r>
            <a:r>
              <a:rPr lang="ko-KR" altLang="en-US" dirty="0" smtClean="0"/>
              <a:t>코드에 대한 설명 또는 코드를 미사용 처리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&lt;!--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주석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--&gt;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itchFamily="2" charset="2"/>
              </a:rPr>
              <a:t>-</a:t>
            </a:r>
            <a:r>
              <a:rPr lang="ko-KR" altLang="en-US" dirty="0" smtClean="0">
                <a:sym typeface="Wingdings" pitchFamily="2" charset="2"/>
              </a:rPr>
              <a:t>예제 </a:t>
            </a:r>
            <a:r>
              <a:rPr lang="en-US" altLang="ko-KR" dirty="0" smtClean="0">
                <a:sym typeface="Wingdings" pitchFamily="2" charset="2"/>
              </a:rPr>
              <a:t>1-</a:t>
            </a:r>
            <a:r>
              <a:rPr lang="en-US" altLang="ko-KR" dirty="0" err="1" smtClean="0">
                <a:sym typeface="Wingdings" pitchFamily="2" charset="2"/>
              </a:rPr>
              <a:t>1.html</a:t>
            </a:r>
            <a:endParaRPr lang="en-US" altLang="ko-KR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HTML5 </a:t>
            </a:r>
            <a:r>
              <a:rPr lang="ko-KR" altLang="en-US" dirty="0" smtClean="0"/>
              <a:t>페이지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HTML</a:t>
            </a:r>
            <a:r>
              <a:rPr lang="ko-KR" altLang="en-US" sz="2800" dirty="0" smtClean="0"/>
              <a:t>요소들은 계층구조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상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하위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부모자식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1-</a:t>
            </a:r>
            <a:r>
              <a:rPr lang="en-US" altLang="ko-KR" sz="2400" dirty="0" err="1" smtClean="0"/>
              <a:t>2.html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r>
              <a:rPr lang="en-US" altLang="ko-KR" sz="2800" dirty="0" smtClean="0"/>
              <a:t>&lt;</a:t>
            </a:r>
            <a:r>
              <a:rPr lang="en-US" altLang="ko-KR" sz="2800" dirty="0" smtClean="0">
                <a:solidFill>
                  <a:schemeClr val="accent2">
                    <a:lumMod val="50000"/>
                  </a:schemeClr>
                </a:solidFill>
              </a:rPr>
              <a:t>html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lang</a:t>
            </a:r>
            <a:r>
              <a:rPr lang="en-US" altLang="ko-KR" sz="2800" dirty="0" smtClean="0">
                <a:solidFill>
                  <a:schemeClr val="accent1"/>
                </a:solidFill>
              </a:rPr>
              <a:t>=“</a:t>
            </a:r>
            <a:r>
              <a:rPr lang="en-US" altLang="ko-KR" sz="2800" dirty="0" err="1" smtClean="0">
                <a:solidFill>
                  <a:schemeClr val="accent1"/>
                </a:solidFill>
              </a:rPr>
              <a:t>ko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”</a:t>
            </a:r>
            <a:r>
              <a:rPr lang="en-US" altLang="ko-KR" sz="2800" dirty="0" smtClean="0"/>
              <a:t>&gt;</a:t>
            </a:r>
          </a:p>
          <a:p>
            <a:pPr lvl="1"/>
            <a:r>
              <a:rPr lang="ko-KR" altLang="en-US" sz="2400" dirty="0" smtClean="0"/>
              <a:t>한국</a:t>
            </a:r>
            <a:r>
              <a:rPr lang="en-US" altLang="ko-KR" sz="2400" dirty="0" smtClean="0"/>
              <a:t>:</a:t>
            </a:r>
            <a:r>
              <a:rPr lang="en-US" altLang="ko-KR" sz="2400" dirty="0" err="1" smtClean="0"/>
              <a:t>ko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미국</a:t>
            </a:r>
            <a:r>
              <a:rPr lang="en-US" altLang="ko-KR" sz="2400" dirty="0" smtClean="0"/>
              <a:t>:en, </a:t>
            </a:r>
            <a:r>
              <a:rPr lang="ko-KR" altLang="en-US" sz="2400" dirty="0" smtClean="0"/>
              <a:t>일본</a:t>
            </a:r>
            <a:r>
              <a:rPr lang="en-US" altLang="ko-KR" sz="2400" dirty="0" smtClean="0"/>
              <a:t>:</a:t>
            </a:r>
            <a:r>
              <a:rPr lang="en-US" altLang="ko-KR" sz="2400" dirty="0" err="1" smtClean="0"/>
              <a:t>ja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중국</a:t>
            </a:r>
            <a:r>
              <a:rPr lang="en-US" altLang="ko-KR" sz="2400" dirty="0" smtClean="0"/>
              <a:t>:</a:t>
            </a:r>
            <a:r>
              <a:rPr lang="en-US" altLang="ko-KR" sz="2400" dirty="0" err="1" smtClean="0"/>
              <a:t>zh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독일어</a:t>
            </a:r>
            <a:r>
              <a:rPr lang="en-US" altLang="ko-KR" sz="2400" dirty="0" smtClean="0"/>
              <a:t>:de</a:t>
            </a:r>
            <a:endParaRPr lang="en-US" altLang="ko-KR" sz="2400" dirty="0"/>
          </a:p>
          <a:p>
            <a:pPr lvl="1"/>
            <a:r>
              <a:rPr lang="en-US" altLang="ko-KR" sz="2400" dirty="0"/>
              <a:t>head </a:t>
            </a:r>
            <a:r>
              <a:rPr lang="ko-KR" altLang="en-US" sz="2400" dirty="0"/>
              <a:t>태그 내부에 넣을 수 있는 태그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4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57751"/>
              </p:ext>
            </p:extLst>
          </p:nvPr>
        </p:nvGraphicFramePr>
        <p:xfrm>
          <a:off x="1187624" y="5569903"/>
          <a:ext cx="6096000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태그 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meta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 페이지의 추가 정보를 전달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title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 페이지의 제목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887" y="2259936"/>
            <a:ext cx="3448743" cy="174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1045</Words>
  <Application>Microsoft Office PowerPoint</Application>
  <PresentationFormat>화면 슬라이드 쇼(4:3)</PresentationFormat>
  <Paragraphs>187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HTML5 개요 및 레이아웃</vt:lpstr>
      <vt:lpstr>HTML5 개요</vt:lpstr>
      <vt:lpstr>1. 웹 및 HTML의 역사</vt:lpstr>
      <vt:lpstr>2. HTML5 추가 기능</vt:lpstr>
      <vt:lpstr>2. HTML5 추가 기능</vt:lpstr>
      <vt:lpstr>Project module 1</vt:lpstr>
      <vt:lpstr>1. HTML5 기본 용어 정리</vt:lpstr>
      <vt:lpstr>1. HTML5 기본 용어 정리</vt:lpstr>
      <vt:lpstr>2. HTML5 페이지 구조</vt:lpstr>
      <vt:lpstr>3. 글자 태그 –  제목(header)</vt:lpstr>
      <vt:lpstr>3. 글자 태그 – 본문(paragraph)</vt:lpstr>
      <vt:lpstr>3. 글자 태그 – 본문(paragraph)</vt:lpstr>
      <vt:lpstr>4. 목록 태그 – 기본 목록</vt:lpstr>
      <vt:lpstr>5. 시맨틱 태그 - 공간분할</vt:lpstr>
      <vt:lpstr>레시피 프로젝트 – 모듈1</vt:lpstr>
      <vt:lpstr>Project module 2</vt:lpstr>
      <vt:lpstr>1. 앵커(Anchor)</vt:lpstr>
      <vt:lpstr>2. 이미지 태그</vt:lpstr>
      <vt:lpstr>레시피 프로젝트 – 모듈2</vt:lpstr>
      <vt:lpstr>Project module 3</vt:lpstr>
      <vt:lpstr>1. 글자 태그 – 글자 형태</vt:lpstr>
      <vt:lpstr>3. 테이블 태그 – 기본</vt:lpstr>
      <vt:lpstr>4. 테이블 태그 – 속성</vt:lpstr>
      <vt:lpstr>레시피 프로젝트 – 모듈3</vt:lpstr>
      <vt:lpstr>5. 공간 분할 태그 – div, span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30</dc:creator>
  <cp:lastModifiedBy>Daekeun Ko</cp:lastModifiedBy>
  <cp:revision>401</cp:revision>
  <dcterms:created xsi:type="dcterms:W3CDTF">2019-08-12T00:21:11Z</dcterms:created>
  <dcterms:modified xsi:type="dcterms:W3CDTF">2021-07-13T22:33:17Z</dcterms:modified>
</cp:coreProperties>
</file>