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8" r:id="rId4"/>
    <p:sldId id="301" r:id="rId5"/>
    <p:sldId id="302" r:id="rId6"/>
    <p:sldId id="293" r:id="rId7"/>
    <p:sldId id="264" r:id="rId8"/>
    <p:sldId id="263" r:id="rId9"/>
    <p:sldId id="265" r:id="rId10"/>
    <p:sldId id="266" r:id="rId11"/>
    <p:sldId id="267" r:id="rId12"/>
    <p:sldId id="268" r:id="rId13"/>
    <p:sldId id="292" r:id="rId14"/>
    <p:sldId id="291" r:id="rId15"/>
    <p:sldId id="290" r:id="rId16"/>
    <p:sldId id="294" r:id="rId17"/>
    <p:sldId id="269" r:id="rId18"/>
    <p:sldId id="276" r:id="rId19"/>
    <p:sldId id="295" r:id="rId20"/>
    <p:sldId id="296" r:id="rId21"/>
    <p:sldId id="270" r:id="rId22"/>
    <p:sldId id="274" r:id="rId23"/>
    <p:sldId id="275" r:id="rId24"/>
    <p:sldId id="297" r:id="rId25"/>
    <p:sldId id="28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 </a:t>
            </a:r>
            <a:r>
              <a:rPr lang="ko-KR" altLang="en-US" smtClean="0"/>
              <a:t>및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글자 태그 </a:t>
            </a:r>
            <a:r>
              <a:rPr lang="en-US" altLang="ko-KR" sz="3600" dirty="0" smtClean="0"/>
              <a:t>–  </a:t>
            </a:r>
            <a:r>
              <a:rPr lang="ko-KR" altLang="en-US" sz="3600" dirty="0" smtClean="0"/>
              <a:t>제목</a:t>
            </a:r>
            <a:r>
              <a:rPr lang="en-US" altLang="ko-KR" sz="3600" dirty="0" smtClean="0"/>
              <a:t>(header)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&lt;h1&gt; ~ &lt;h6&gt;</a:t>
            </a:r>
          </a:p>
          <a:p>
            <a:r>
              <a:rPr lang="ko-KR" altLang="en-US" dirty="0" smtClean="0"/>
              <a:t>각각의 숫자는 크기를 나타내면 일반적인 </a:t>
            </a: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h1 ~ h3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&lt;p&gt;</a:t>
            </a:r>
          </a:p>
          <a:p>
            <a:r>
              <a:rPr lang="ko-KR" altLang="en-US" dirty="0" smtClean="0"/>
              <a:t>하나의 단락을 만들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본문</a:t>
            </a:r>
            <a:r>
              <a:rPr lang="en-US" altLang="ko-KR" sz="4000" dirty="0" smtClean="0"/>
              <a:t>(paragraph)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&lt;hr&gt; : </a:t>
            </a:r>
            <a:r>
              <a:rPr lang="ko-KR" altLang="en-US" dirty="0" smtClean="0"/>
              <a:t>수평 줄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수평선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목록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없는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글머리 기호</a:t>
            </a:r>
            <a:r>
              <a:rPr lang="en-US" altLang="ko-KR" dirty="0" smtClean="0"/>
              <a:t>, unordered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순서가 있는 목록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기호</a:t>
            </a:r>
            <a:r>
              <a:rPr lang="en-US" altLang="ko-KR" dirty="0" smtClean="0"/>
              <a:t>, ordered list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li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목록 요소</a:t>
            </a:r>
            <a:r>
              <a:rPr lang="en-US" altLang="ko-KR" dirty="0" smtClean="0"/>
              <a:t>, list item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0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공간분할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semantic: </a:t>
            </a:r>
            <a:r>
              <a:rPr lang="ko-KR" altLang="en-US" dirty="0" smtClean="0"/>
              <a:t>기계적인 검색 엔진이 태그의 기능을 분별하여 컨텐츠를 추출할 수 있도록 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header: </a:t>
            </a:r>
            <a:r>
              <a:rPr lang="ko-KR" altLang="en-US" dirty="0" smtClean="0"/>
              <a:t>헤더를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nav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내비게이션을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aside: </a:t>
            </a:r>
            <a:r>
              <a:rPr lang="ko-KR" altLang="en-US" dirty="0" smtClean="0"/>
              <a:t>사이드에 위치하는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section: </a:t>
            </a:r>
            <a:r>
              <a:rPr lang="ko-KR" altLang="en-US" dirty="0" smtClean="0"/>
              <a:t>여러 중심 내용을 감싸는 공간을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article: </a:t>
            </a:r>
            <a:r>
              <a:rPr lang="ko-KR" altLang="en-US" dirty="0" smtClean="0"/>
              <a:t>글자가 많이 들어가는 부분을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footer: </a:t>
            </a:r>
            <a:r>
              <a:rPr lang="ko-KR" altLang="en-US" dirty="0" err="1" smtClean="0"/>
              <a:t>푸터를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5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다양한 요리법을 찾아볼 수 있는 간단한 웹사이트 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배운 내용을 토대로 간단한 초안을 작성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/>
            <a:r>
              <a:rPr lang="ko-KR" altLang="en-US" sz="1800" dirty="0" smtClean="0"/>
              <a:t>요리는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가지 작성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h1~3</a:t>
            </a:r>
            <a:r>
              <a:rPr lang="en-US" altLang="ko-KR" sz="1800" dirty="0" smtClean="0"/>
              <a:t>, p, </a:t>
            </a:r>
            <a:r>
              <a:rPr lang="en-US" altLang="ko-KR" sz="1800" dirty="0" err="1" smtClean="0"/>
              <a:t>ul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ol</a:t>
            </a:r>
            <a:r>
              <a:rPr lang="en-US" altLang="ko-KR" sz="1800" dirty="0" smtClean="0"/>
              <a:t>, li </a:t>
            </a:r>
            <a:r>
              <a:rPr lang="ko-KR" altLang="en-US" sz="1800" dirty="0" smtClean="0"/>
              <a:t>태그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header, </a:t>
            </a:r>
            <a:r>
              <a:rPr lang="en-US" altLang="ko-KR" sz="1800" dirty="0" err="1" smtClean="0"/>
              <a:t>nav</a:t>
            </a:r>
            <a:r>
              <a:rPr lang="en-US" altLang="ko-KR" sz="1800" dirty="0" smtClean="0"/>
              <a:t>, article, section, footer </a:t>
            </a:r>
            <a:r>
              <a:rPr lang="ko-KR" altLang="en-US" sz="1800" dirty="0" smtClean="0"/>
              <a:t>등의 </a:t>
            </a:r>
            <a:r>
              <a:rPr lang="ko-KR" altLang="en-US" sz="1800" dirty="0" err="1" smtClean="0"/>
              <a:t>시맨틱</a:t>
            </a:r>
            <a:r>
              <a:rPr lang="ko-KR" altLang="en-US" sz="1800" dirty="0" smtClean="0"/>
              <a:t> 태그 활용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09" y="1576936"/>
            <a:ext cx="3373991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앵커</a:t>
            </a:r>
            <a:r>
              <a:rPr lang="en-US" altLang="ko-KR" sz="4000" dirty="0" smtClean="0"/>
              <a:t>(Anchor)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&lt;a&gt; : </a:t>
            </a:r>
            <a:r>
              <a:rPr lang="ko-KR" altLang="en-US" dirty="0" smtClean="0"/>
              <a:t>앵커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서로 다른 웹 페이지 사이를 이동하거나 웹 페이지 내부에서 특정한 위치로 이동할 때 사용하는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8.html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웹 페이지 이동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9.html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내부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값으로 </a:t>
            </a:r>
            <a:r>
              <a:rPr lang="en-US" altLang="ko-KR" dirty="0" smtClean="0"/>
              <a:t>“#</a:t>
            </a:r>
            <a:r>
              <a:rPr lang="ko-KR" altLang="en-US" dirty="0" smtClean="0"/>
              <a:t>요소의</a:t>
            </a:r>
            <a:r>
              <a:rPr lang="en-US" altLang="ko-KR" dirty="0" smtClean="0"/>
              <a:t>Id”</a:t>
            </a:r>
            <a:r>
              <a:rPr lang="ko-KR" altLang="en-US" dirty="0" smtClean="0"/>
              <a:t>로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alt: </a:t>
            </a:r>
            <a:r>
              <a:rPr lang="ko-KR" altLang="en-US" dirty="0" smtClean="0"/>
              <a:t>이미지가 없을 때 나오는 글자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이미지의 너비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height: </a:t>
            </a:r>
            <a:r>
              <a:rPr lang="ko-KR" altLang="en-US" dirty="0" smtClean="0"/>
              <a:t>이미지의 높이 지정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10.html</a:t>
            </a:r>
            <a:r>
              <a:rPr lang="en-US" altLang="ko-KR" sz="3000" dirty="0" smtClean="0"/>
              <a:t>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내부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11.html</a:t>
            </a:r>
            <a:r>
              <a:rPr lang="en-US" altLang="ko-KR" sz="3000" dirty="0" smtClean="0"/>
              <a:t>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외부 파일 링크</a:t>
            </a:r>
            <a:endParaRPr lang="en-US" altLang="ko-KR" sz="3000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12.html</a:t>
            </a:r>
            <a:r>
              <a:rPr lang="en-US" altLang="ko-KR" sz="3000" dirty="0" smtClean="0"/>
              <a:t>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데이터</a:t>
            </a:r>
            <a:r>
              <a:rPr lang="en-US" altLang="ko-KR" sz="3000" dirty="0" smtClean="0"/>
              <a:t>URL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000" dirty="0" smtClean="0"/>
              <a:t>모듈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시작한 레시피 프로젝트를 계속 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이미지 및 해시 링크를 활용하여 제작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a, 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 등을 활용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요리 목록 메뉴를 클릭 시에 해당 요리로 내부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이미지 첨부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가지 방법 사용</a:t>
            </a:r>
            <a:r>
              <a:rPr lang="en-US" altLang="ko-KR" sz="1700" dirty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외부이미지</a:t>
            </a:r>
            <a:r>
              <a:rPr lang="en-US" altLang="ko-KR" sz="1300" dirty="0" smtClean="0"/>
              <a:t>URL, </a:t>
            </a:r>
            <a:r>
              <a:rPr lang="ko-KR" altLang="en-US" sz="1300" dirty="0" err="1" smtClean="0"/>
              <a:t>내부이미지</a:t>
            </a:r>
            <a:r>
              <a:rPr lang="en-US" altLang="ko-KR" sz="1300" dirty="0" smtClean="0"/>
              <a:t>URL, </a:t>
            </a:r>
            <a:r>
              <a:rPr lang="ko-KR" altLang="en-US" sz="1300" dirty="0" smtClean="0"/>
              <a:t>데이터</a:t>
            </a:r>
            <a:r>
              <a:rPr lang="en-US" altLang="ko-KR" sz="1300" dirty="0" smtClean="0"/>
              <a:t>URL)</a:t>
            </a:r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해당 요리의 이름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재료목록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요리순서를</a:t>
            </a:r>
            <a:r>
              <a:rPr lang="ko-KR" altLang="en-US" sz="1700" dirty="0" smtClean="0"/>
              <a:t> 클릭 시에 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외부 사이트 이동</a:t>
            </a:r>
            <a:endParaRPr lang="en-US" altLang="ko-KR" sz="1700" dirty="0" smtClean="0"/>
          </a:p>
          <a:p>
            <a:pPr lvl="1">
              <a:lnSpc>
                <a:spcPct val="120000"/>
              </a:lnSpc>
            </a:pPr>
            <a:r>
              <a:rPr lang="ko-KR" altLang="en-US" sz="1700" dirty="0" smtClean="0"/>
              <a:t>외부 사이트 이동은 새 창 보기로 처리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5" y="1417638"/>
            <a:ext cx="3579965" cy="50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3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글자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글자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&lt;b&gt;, &lt;strong&gt;: </a:t>
            </a:r>
            <a:r>
              <a:rPr lang="ko-KR" altLang="en-US" dirty="0" smtClean="0"/>
              <a:t>굵은 글자 태그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기울어진 글자 태그</a:t>
            </a:r>
            <a:endParaRPr lang="en-US" altLang="ko-KR" dirty="0" smtClean="0"/>
          </a:p>
          <a:p>
            <a:r>
              <a:rPr lang="en-US" altLang="ko-KR" dirty="0" smtClean="0"/>
              <a:t>&lt;small&gt;: </a:t>
            </a:r>
            <a:r>
              <a:rPr lang="ko-KR" altLang="en-US" dirty="0" smtClean="0"/>
              <a:t>작은 글자 태그</a:t>
            </a:r>
            <a:endParaRPr lang="en-US" altLang="ko-KR" dirty="0" smtClean="0"/>
          </a:p>
          <a:p>
            <a:r>
              <a:rPr lang="en-US" altLang="ko-KR" dirty="0" smtClean="0"/>
              <a:t>&lt;sub&gt;: </a:t>
            </a:r>
            <a:r>
              <a:rPr lang="ko-KR" altLang="en-US" dirty="0" smtClean="0"/>
              <a:t>아래에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&lt;sup&gt;: </a:t>
            </a:r>
            <a:r>
              <a:rPr lang="ko-KR" altLang="en-US" dirty="0" smtClean="0"/>
              <a:t>위에 달라 붙는 글자 태그</a:t>
            </a:r>
            <a:endParaRPr lang="en-US" altLang="ko-KR" dirty="0" smtClean="0"/>
          </a:p>
          <a:p>
            <a:r>
              <a:rPr lang="en-US" altLang="ko-KR" dirty="0" smtClean="0"/>
              <a:t>&lt;ins&gt;: </a:t>
            </a:r>
            <a:r>
              <a:rPr lang="ko-KR" altLang="en-US" dirty="0" smtClean="0"/>
              <a:t>밑줄 글자 태그</a:t>
            </a:r>
            <a:endParaRPr lang="en-US" altLang="ko-KR" dirty="0" smtClean="0"/>
          </a:p>
          <a:p>
            <a:r>
              <a:rPr lang="en-US" altLang="ko-KR" dirty="0" smtClean="0"/>
              <a:t>&lt;del&gt;: </a:t>
            </a:r>
            <a:r>
              <a:rPr lang="ko-KR" altLang="en-US" dirty="0" smtClean="0"/>
              <a:t>가운데 줄이 그어진 글자 태그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&gt;:</a:t>
            </a:r>
            <a:r>
              <a:rPr lang="ko-KR" altLang="en-US" dirty="0" smtClean="0"/>
              <a:t> 표 내부의 행 태그</a:t>
            </a:r>
            <a:r>
              <a:rPr lang="en-US" altLang="ko-KR" dirty="0" smtClean="0"/>
              <a:t>, table row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행 내부의 제목 셀 태그</a:t>
            </a:r>
            <a:r>
              <a:rPr lang="en-US" altLang="ko-KR" dirty="0" smtClean="0"/>
              <a:t>, table header</a:t>
            </a:r>
          </a:p>
          <a:p>
            <a:r>
              <a:rPr lang="en-US" altLang="ko-KR" dirty="0" smtClean="0"/>
              <a:t>&lt;td&gt;: </a:t>
            </a:r>
            <a:r>
              <a:rPr lang="ko-KR" altLang="en-US" dirty="0" smtClean="0"/>
              <a:t>행 내부의 일반 셀 태그</a:t>
            </a:r>
            <a:r>
              <a:rPr lang="en-US" altLang="ko-KR" dirty="0" smtClean="0"/>
              <a:t>, table data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&gt;: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태그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태그의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border: </a:t>
            </a:r>
            <a:r>
              <a:rPr lang="ko-KR" altLang="en-US" dirty="0" smtClean="0"/>
              <a:t>표의 테두리 두께를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width: </a:t>
            </a:r>
            <a:r>
              <a:rPr lang="ko-KR" altLang="en-US" dirty="0" smtClean="0"/>
              <a:t>표의 너비를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행 확장 범위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셀의 컬럼 확장 범위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000" dirty="0" smtClean="0"/>
              <a:t>예제 </a:t>
            </a:r>
            <a:r>
              <a:rPr lang="en-US" altLang="ko-KR" sz="3000" dirty="0" smtClean="0"/>
              <a:t>1-</a:t>
            </a:r>
            <a:r>
              <a:rPr lang="en-US" altLang="ko-KR" sz="3000" dirty="0" err="1" smtClean="0"/>
              <a:t>15.html</a:t>
            </a:r>
            <a:endParaRPr lang="en-US" altLang="ko-KR" sz="3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테이블 태그 및 글자 태그를 활용하여 개선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가이드</a:t>
            </a:r>
            <a:r>
              <a:rPr lang="en-US" altLang="ko-KR" sz="20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strong,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, table </a:t>
            </a:r>
            <a:r>
              <a:rPr lang="ko-KR" altLang="en-US" sz="1800" dirty="0" smtClean="0"/>
              <a:t>태그 등을 활용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smtClean="0"/>
              <a:t>재료 목록을 </a:t>
            </a:r>
            <a:r>
              <a:rPr lang="en-US" altLang="ko-KR" sz="1800" dirty="0" smtClean="0"/>
              <a:t>table</a:t>
            </a:r>
            <a:r>
              <a:rPr lang="ko-KR" altLang="en-US" sz="1800" dirty="0" smtClean="0"/>
              <a:t> 태그로 변환함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ko-KR" altLang="en-US" sz="1800" dirty="0" err="1" smtClean="0"/>
              <a:t>재료명은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strong</a:t>
            </a:r>
            <a:r>
              <a:rPr lang="ko-KR" altLang="en-US" sz="1800" dirty="0" smtClean="0"/>
              <a:t>으로 용량은 </a:t>
            </a:r>
            <a:r>
              <a:rPr lang="en-US" altLang="ko-KR" sz="1800" dirty="0" err="1" smtClean="0"/>
              <a:t>em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태그로 처리함</a:t>
            </a:r>
            <a:r>
              <a:rPr lang="en-US" altLang="ko-KR" sz="18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00" y="1435134"/>
            <a:ext cx="3600400" cy="51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 분할 태그 </a:t>
            </a:r>
            <a:r>
              <a:rPr lang="en-US" altLang="ko-KR" sz="3100" dirty="0" smtClean="0"/>
              <a:t>– </a:t>
            </a:r>
            <a:r>
              <a:rPr lang="en-US" altLang="ko-KR" sz="3100" dirty="0" smtClean="0"/>
              <a:t>div</a:t>
            </a:r>
            <a:r>
              <a:rPr lang="en-US" altLang="ko-KR" sz="3100" dirty="0" smtClean="0"/>
              <a:t>, span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div: block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쌓아 올려지는 형식</a:t>
            </a:r>
            <a:endParaRPr lang="en-US" altLang="ko-KR" dirty="0" smtClean="0"/>
          </a:p>
          <a:p>
            <a:r>
              <a:rPr lang="en-US" altLang="ko-KR" dirty="0" smtClean="0"/>
              <a:t>span: inline </a:t>
            </a:r>
            <a:r>
              <a:rPr lang="ko-KR" altLang="en-US" dirty="0" smtClean="0"/>
              <a:t>형식으로 공간을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안에 차례차례 위치하는 형식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1-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, 1-</a:t>
            </a:r>
            <a:r>
              <a:rPr lang="en-US" altLang="ko-KR" dirty="0" err="1" smtClean="0"/>
              <a:t>17.html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4500570"/>
          <a:ext cx="7500990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 태그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div,</a:t>
                      </a:r>
                      <a:r>
                        <a:rPr lang="en-US" altLang="ko-KR" baseline="0" dirty="0" smtClean="0"/>
                        <a:t> h1~h6, p, </a:t>
                      </a:r>
                      <a:r>
                        <a:rPr lang="ko-KR" altLang="en-US" baseline="0" dirty="0" smtClean="0"/>
                        <a:t>목록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ol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ul</a:t>
                      </a:r>
                      <a:r>
                        <a:rPr lang="en-US" altLang="ko-KR" baseline="0" dirty="0" smtClean="0"/>
                        <a:t>), </a:t>
                      </a:r>
                      <a:r>
                        <a:rPr lang="ko-KR" altLang="en-US" baseline="0" dirty="0" smtClean="0"/>
                        <a:t>테이블</a:t>
                      </a:r>
                      <a:r>
                        <a:rPr lang="en-US" altLang="ko-KR" baseline="0" dirty="0" smtClean="0"/>
                        <a:t>, form </a:t>
                      </a:r>
                      <a:r>
                        <a:rPr lang="ko-KR" altLang="en-US" baseline="0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span, a, input, </a:t>
                      </a:r>
                      <a:r>
                        <a:rPr lang="ko-KR" altLang="en-US" dirty="0" smtClean="0"/>
                        <a:t>글자 형식 태그들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및 </a:t>
            </a:r>
            <a:r>
              <a:rPr lang="en-US" altLang="ko-KR" dirty="0"/>
              <a:t>HTML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591" y="2099394"/>
            <a:ext cx="3970784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</a:t>
            </a:r>
            <a:r>
              <a:rPr lang="en-US" altLang="ko-KR" sz="1800" dirty="0"/>
              <a:t>(world wide web, www): 1991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하이퍼텍스트라는 </a:t>
            </a:r>
            <a:r>
              <a:rPr lang="ko-KR" altLang="en-US" sz="1400" dirty="0"/>
              <a:t>기능에 의해 인터넷상에 정보를 통일된 방법으로 찾아볼 수 있게 하는 정보 </a:t>
            </a:r>
            <a:r>
              <a:rPr lang="ko-KR" altLang="en-US" sz="1400" dirty="0" smtClean="0"/>
              <a:t>서비스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월드 </a:t>
            </a:r>
            <a:r>
              <a:rPr lang="ko-KR" altLang="en-US" sz="1800" dirty="0" err="1"/>
              <a:t>와이드</a:t>
            </a:r>
            <a:r>
              <a:rPr lang="ko-KR" altLang="en-US" sz="1800" dirty="0"/>
              <a:t> 웹 재단 </a:t>
            </a:r>
            <a:r>
              <a:rPr lang="en-US" altLang="ko-KR" sz="1800" dirty="0" err="1"/>
              <a:t>W3C</a:t>
            </a:r>
            <a:r>
              <a:rPr lang="en-US" altLang="ko-KR" sz="1800" dirty="0"/>
              <a:t>(www consortium): 1994</a:t>
            </a:r>
            <a:r>
              <a:rPr lang="ko-KR" altLang="en-US" sz="1800" dirty="0"/>
              <a:t>년</a:t>
            </a:r>
            <a:endParaRPr lang="en-US" altLang="ko-KR" sz="1800" dirty="0"/>
          </a:p>
          <a:p>
            <a:pPr lvl="1"/>
            <a:r>
              <a:rPr lang="ko-KR" altLang="en-US" sz="1400" dirty="0"/>
              <a:t>웹 표준 </a:t>
            </a:r>
            <a:r>
              <a:rPr lang="ko-KR" altLang="en-US" sz="1400" dirty="0" smtClean="0"/>
              <a:t>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현재는 </a:t>
            </a:r>
            <a:r>
              <a:rPr lang="en-US" altLang="ko-KR" sz="1400" dirty="0" smtClean="0"/>
              <a:t>Microsoft, Google, Mozilla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참여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HTML5</a:t>
            </a:r>
            <a:r>
              <a:rPr lang="en-US" altLang="ko-KR" sz="1800" dirty="0"/>
              <a:t>: 2014</a:t>
            </a:r>
            <a:r>
              <a:rPr lang="ko-KR" altLang="en-US" sz="1800" dirty="0"/>
              <a:t>년 </a:t>
            </a:r>
            <a:r>
              <a:rPr lang="en-US" altLang="ko-KR" sz="1800" dirty="0"/>
              <a:t>10</a:t>
            </a:r>
            <a:r>
              <a:rPr lang="ko-KR" altLang="en-US" sz="1800" dirty="0" smtClean="0"/>
              <a:t>월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3313" y="5036001"/>
            <a:ext cx="442657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텍스트의 링크를 달아 논문을 개재하기 위한 용도로 탄생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HyperText</a:t>
            </a:r>
            <a:endParaRPr lang="en-US" altLang="ko-KR" sz="2000" dirty="0" smtClean="0"/>
          </a:p>
        </p:txBody>
      </p:sp>
      <p:pic>
        <p:nvPicPr>
          <p:cNvPr id="5" name="그림 4" descr="Illustration of Hypertext documen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289" y="1916832"/>
            <a:ext cx="4739976" cy="314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멀티미디어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RIA(Rich Internet Application)</a:t>
            </a:r>
            <a:r>
              <a:rPr lang="ko-KR" altLang="en-US" sz="1600" dirty="0" smtClean="0"/>
              <a:t>없이 음악과 동영상 </a:t>
            </a:r>
            <a:r>
              <a:rPr lang="ko-KR" altLang="en-US" sz="1600" dirty="0" smtClean="0"/>
              <a:t>재생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그래픽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SVG </a:t>
            </a:r>
            <a:r>
              <a:rPr lang="ko-KR" altLang="en-US" sz="1600" dirty="0" smtClean="0"/>
              <a:t>태그를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벡터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캔버스를 사용한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래스터</a:t>
            </a:r>
            <a:r>
              <a:rPr lang="ko-KR" altLang="en-US" sz="1600" dirty="0" smtClean="0"/>
              <a:t> 그래픽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CSS3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자바스크립트 </a:t>
            </a:r>
            <a:r>
              <a:rPr lang="en-US" altLang="ko-KR" sz="1600" dirty="0" err="1" smtClean="0"/>
              <a:t>WebGL</a:t>
            </a:r>
            <a:r>
              <a:rPr lang="ko-KR" altLang="en-US" sz="1600" dirty="0" smtClean="0"/>
              <a:t>을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통신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서버와 </a:t>
            </a:r>
            <a:r>
              <a:rPr lang="ko-KR" altLang="en-US" sz="1600" dirty="0" smtClean="0"/>
              <a:t>양방향 </a:t>
            </a:r>
            <a:r>
              <a:rPr lang="ko-KR" altLang="en-US" sz="1600" dirty="0" smtClean="0"/>
              <a:t>통신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이전까지는 클라이언트에서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서버에 요청을 하고 서버에서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데이터를 받아오는 </a:t>
            </a:r>
            <a:r>
              <a:rPr lang="ko-KR" altLang="en-US" sz="1600" dirty="0" err="1" smtClean="0"/>
              <a:t>단방향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None/>
            </a:pPr>
            <a:r>
              <a:rPr lang="ko-KR" altLang="en-US" sz="1600" dirty="0" smtClean="0"/>
              <a:t>방식으로만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장치 접근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배터리 상태 확인</a:t>
            </a:r>
            <a:r>
              <a:rPr lang="en-US" altLang="ko-KR" sz="1600" dirty="0" smtClean="0"/>
              <a:t>, GPS, </a:t>
            </a:r>
            <a:r>
              <a:rPr lang="ko-KR" altLang="en-US" sz="1600" dirty="0" smtClean="0"/>
              <a:t>카메라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바이브레이션 등 제어 가능</a:t>
            </a:r>
            <a:endParaRPr lang="en-US" altLang="ko-KR" sz="1600" dirty="0" smtClean="0"/>
          </a:p>
          <a:p>
            <a:pPr lvl="1">
              <a:buNone/>
            </a:pPr>
            <a:endParaRPr lang="en-US" altLang="ko-KR" sz="1600" dirty="0" smtClean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다운로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857628"/>
            <a:ext cx="4071966" cy="1511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78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오프라인 및 저장소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브라우저 내장 저장소</a:t>
            </a:r>
            <a:r>
              <a:rPr lang="en-US" altLang="ko-KR" sz="1600" dirty="0" smtClean="0"/>
              <a:t>, Web Storage</a:t>
            </a:r>
          </a:p>
          <a:p>
            <a:pPr lvl="1"/>
            <a:r>
              <a:rPr lang="ko-KR" altLang="en-US" sz="1600" dirty="0" smtClean="0"/>
              <a:t>주로 최근 내역이나 설정 값 등을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HTML5 </a:t>
            </a:r>
            <a:r>
              <a:rPr lang="ko-KR" altLang="en-US" sz="2000" dirty="0" err="1" smtClean="0"/>
              <a:t>시멘틱</a:t>
            </a:r>
            <a:r>
              <a:rPr lang="ko-KR" altLang="en-US" sz="2000" dirty="0" smtClean="0"/>
              <a:t> 태그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정보의 의미를 알기 쉽게 표현하기 위한 태그들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주로 검색 엔진 같은 프로그램들이 문서의 구성형태를 알기 쉽게 파악하기 위한 용도로 </a:t>
            </a:r>
            <a:r>
              <a:rPr lang="ko-KR" altLang="en-US" sz="1600" dirty="0" smtClean="0"/>
              <a:t>사용됨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CSS3 </a:t>
            </a:r>
            <a:r>
              <a:rPr lang="ko-KR" altLang="en-US" sz="2000" dirty="0" smtClean="0"/>
              <a:t>스타일시트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애니메이션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성능 및 통합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 스크립트 실행을 메인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아니라 백그라운드 </a:t>
            </a:r>
            <a:r>
              <a:rPr lang="ko-KR" altLang="en-US" sz="1600" dirty="0" err="1" smtClean="0"/>
              <a:t>스레드에서</a:t>
            </a:r>
            <a:r>
              <a:rPr lang="ko-KR" altLang="en-US" sz="1600" dirty="0" smtClean="0"/>
              <a:t> 실행할 수 있도록 해주는 기술 </a:t>
            </a:r>
            <a:endParaRPr lang="ko-KR" altLang="en-US" sz="1600" dirty="0"/>
          </a:p>
        </p:txBody>
      </p:sp>
      <p:sp>
        <p:nvSpPr>
          <p:cNvPr id="1026" name="AutoShape 2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png;base64,iVBORw0KGgoAAAANSUhEUgAAAXEAAACJCAMAAADt7/hWAAAB1FBMVEX///9mZmaenp7MzMxZWVmN1OUAAABgntbz9/x9rtyzzurD2O6PuOFYmtVawdrp8fk0s9HGxsa2traIiIiOjo7/fwBMTEx/f3/A5/Cl4O/T1tWq3uvmcwCkpKQAoMaC0ePd8PI4MjFjqRwAEBYQEBC9vb0/jqH09PSurq52dXXo6Oi34+7PyshWVlaXl5c9PT0zMzMSJitLorcAIytra2tdyON3d3ff399ckZ/s7OxvLAAqKirTaQA8PDwNHiAgICC8XgD/uLj/7u7cnJwxeoxfMAAgRE8xWWT/iROPSQBEb3vGnoGmaWmTfWWujHCIe2j/xsaxZmb/kS9eoBtqtB6OfX33wMDCfHxCfC5Jhis6ekA1cUQScoIAiKva6PUgamEpWzQAMkIAe5kub1Q2fE8ZCQAAZn7bq6vEmppMfwMxWRP/5OR/PT1ZkAA/cRXOkJBWXTuLeHcAl8UAWHhuWFinkpLPf3+QPj4AFSYAUmYAABUAO1UoGxQgeXoeRgB7PACjTgAGIADOKBOAAABmV0cHawARVwtAli2DLCxYPy1roa4nQEdbIgAaLwdyvw81ioUkX1NUZQVBRy6w0QCMqADE6QDe9Vo/RyAtZkREilcKFwAwkJvMT0FqAAAXCUlEQVR4nO2diWPbxpXGB4dgJ04a4SgggYbIyEQGAAOQTRBMUIZl5DTpse6uvFLtXHZqu0nXbu1u3W6v3fTabrttd91r0+02/+y+NwPwkESJlCDHsvDZIkGc5A8PD2/mzQwIqVWrVq1atWrVqlWrVq1atWrVqlWrVq1atWo9CmJWLiZ0VZJiRhJJcl1VNXFWmMYklSQdp2ksSapPhnzdgI13kDPK36kNf92H+dVPppSwG5XTnk9IF/BSQyZ+CudA9mWiEdIXa7gWvPRxKhpI5Ta5bQZpBhO23Y4tYj/kr38ipY6IywYJZJwA4mQAEHECiJvcyEnaz00TjFixUurGntjMceHFglNF6IDoVm3jc2iKuKPghGHlYUByiROnSo8vtRLaY+hVFEYshShiM342HHxJM5my2sbn0BRxYc6+KgN5wIrEPY/7aTcBF+ISgzA7jm34U/k2tBtasYNu3ieeQ2obn0NTxBXuoA3uW3qk8CqF2sVM4jIQLeZmEQ0MIB4RK0xN/6F97RMrGvQSxbf4dALkrNSTXQPsmfgeeAp1gnjfdByni5uAPHHvpFRiFK4C4K+CR6+9ysGivuK7VASIEb5FvkJyNHt0ELpO3NGqbeBL++V2gnhgJZaVJOCASGhQqsTH8R1Hoejowjq63DQMQwl+XMRYRHQ0MZagKwW3ypzMFZEZm7yaj13KzhlWCkqKDzTctUGQpl7V3y6CC410cyLnOJmyAzdYSOBGSeB5NlPgZ7FYyXwkTm1K1ByJ6ypezRUf9JHQ9ZlLGIb6MSVphJNhdT/ed0zTtEXYazIFblymi9c1EEf8vuTAq6LKSSLPsqJzT55cnTlzbhZxiXjJgJLQVwynQuK+BwqkEIIv2YuZInnEiSDgQuJwTGIGeG/TrShi0ax9PPnUydWZp586u/evkvt5xOAqDz3D60ntyoi7vgHSdUb6ig6FCyiHOAwrKtCPe6Fjcj+uxAnco/SqDvoI6ckZvMHcXEd4FfDjDkKpSq4DbqXrigCB6OBVlIwECSdOInAkCtYs5aiHdud8BBR1I+JZSDw0Eyes0o+7iSzLGNDalmlaSJz4cSJilRxjXCjt0VKVHfWRF49SXSSeu66bV0lcltF8cQqJ6mUIJojHgrNvChmVHfWkyC6NrMLoUJFQZRFZ8cr5GJPTFJdZlR3r5CkpiQf5J/o9atV69LVyRLU+6R9w/Dp7tgWC39ppNFaXlpZWOyutWaHkwVpqLh1NzZUKf9sjpBHfZiFEDWqsdFb5vKXGSqu1+H5bzZZ7JLFO8/Cn+5hUQeh6Fi0R+HbwKuZiruIHXmI5meUpEZi8AL+wwa8suVpbO4KebTWfOfoPVCyziLngJ1kBlG4tj5hipp44iutYInQKYHFCEl57S4OJPRi85kGBbXySHv0LdZZaim4g4FC1u/0h/tR2f2CrUtazB5o2tMPEcNHXNPAqWEKDn48DEtcPL0UG4hXYuB9FIo9JaD6gVJcYdYlGoyHFxL1GPI9avHxAqQbFX5MTT/oT9TsDUUKgFErkFdSPN1Z9bdjrxlKamZYsewHWgPhYD+LbVtJWVXvQh5PQVx1ZZ2ODbx28ZySuHEEVEQcNSl/QLVpHYIINShuKhcQDKIPxmUwzDKnHCDWyIA+FsRPqSrqD1eJ6ZoYJsc0jF1Iaq8bANwJPTizTgbIIILa7vf5waPu2abVVSUpTmB3bPTT/QWoF6GlWm60D9/zIEHfLxie0S5hwC+3cHRAi5Uhcphk34mhAJYNYLsl9Sk3iiio1C6uPldDlKTtSjY0bPW/Y6w2605LigniYAXRJgFfjbr+NniaaI4woiR/Op1RHPLfLktyYuJZZFGuLgXhgZ6IsLIEj8cAJEctxsthxeEsVyhjPMzNipKbpMGnvYywiTtxOB7Ztxyq36DCDo5l2SdxxwtSRSnHssfb8UufAPZfEE2dhmUF1xKk9csnYhm3IPQxP28s6EvdG9TgBkpcZOvycFnWYURAYsRVgNl/HhHNAjixOvKuGljkWnOO0JJ7CB27jpVTQQsQ97cKC0gZGZcRp31N0UrQ9gVuoYhu6JxL4PXTduTeCGKiWadlg2YFpWVZ/FAhawnXzi7WCXH5B3FbBdGNbKI7VdNLGpSktTvxTC+q5ZyskDpj8MouMfiLXdZd/9iFCcXUWjZslJlAICMvcfjoibo7T/ZX58S7EgtyXjDUiHjpSVcTnLWtWSXy2lJ2lGV2Fe9WoPVG408a5qvLjQDzkIYnKnQaYu62WxHfp2Ik3ZxGfnRI/Bu1duqygzCmIZ+oU0hg9TPXED6hnWe0sLXU6s4ifPXfmiXMnV2NrEdGhiAi5B1dFSBIeg40fYORAvNHpNGYQv/7E02eeOLkaN58QNj6OUkaaRfwQsYq4HR5s5I39iAPzJw885kmQIL5HTFwx8ZcuvDCHJ9+X+GOih0b8My8cbOTgWLDepiZeHfE9jfy3v3uD63e/BSNv7BOrPB56yMT3MvKXf/N3XL95WXw+BcSDXneXBurexNWjEd8L+cuf/TTXZ08PccMwgl0yjoc4Iv/yF4S+XBL/4qkj7qie0+v2e4NBb6QZXuXIxMGVa1/5e9RXLpxa4vKvfq1mktlVsQBUau8yp3p04p9qts9zwudfPLXEva/9R+oA8bg/HKm9J3G1CuKfKoi/8uMvc73xegXEo3F3FuzWnee7smO07IbiG5TQ0eKy9XQO/6m7ayO33K07u0oFF7lzN2DjXkW2DLDxgRSWStN0T69SDfELr5wXxL/C9csKiEeOIxVI3NSUWGyIhoyi8ttzHFORVbFCauip68FiLGFHReIzyrs5HTIHG17jfFzVY4SZmNdMHFgb+97KGMSVLSRp4Fh4hpirBkrRNXceceJWFiDxrj2qII/tvWxcPRrxlwpdOP/p88D8lfe/yPWlKmxctNNFBUlu+SrvQEhYm1OmuW65sjglSDXI5IR39JIY9hYHOeogNXqRibXkPMlGsOU1ELcYtnOH/1hLzvNvIruBXWqZ63jYHUH1fGouRFz+919ImZTZToYqzHwPG1ePSPy5zwtpaOPnz7+qiaiwEuIRC4vrmgVmQGNOnEoe8CW5Y7UTyRPEIwmNVhYNqoekIO6GXkjaHhAvE2uRqidOhMQxNzEY5yWKKnIX+xiIsSi6PnUGuxzSLJXEHck25UntJq4ekfhLb/zyH7iAONp4pcS9tEzamFbXSW0gTj0wYT3FPKYcUL+wcXANpsO9CuHjIgjiIfbFHxpo4zLlTd0jhVKd27hUEo94yqboKE5jlucenDia+aGPXc4XIM69io09zSa0i7h6dOKv/iMXJ16xjePwBuWUFBmq7hEKbibBVyoFmBgu/DjcORlzEZCCWUtBPJJMh7QjuCKUFK/zCDxPLDmGBcSBda6ObbzwKsTvOiFubPmEZW6ykI1jo6CsX9j2LOJqFcQF4hHx85URB5ieR0XGLECyTHh14QIi7N9IyqS9B78uA+P0+CkYFDvAPuPMnNynpbMAiUexLrlj4mWqE/sdcPo0dBInnDs7NCI+SNMi12lZ2DF6B3G1GuLoTT49YeP4uQriLsYQRW8XJ4MfIHnEB/uxwYQ4KikdGWEGxM2AMyYj4jk/N5QYhd0xJO4GVhJhMhpeYDceX9KX8cQyK1QTa5jATnhrgGTuzjQl8SBJLAtTEpjulFQpDqeIqxURR8bnxzbO76DVeJXSxr65ceny1atXL1/deK3QxsbG1UuvbVy6+trGRVxD410dy+14o8TNjY3/hI2ufn9yo8uvbW5cvgwTG7B4A/ZQLruCh3Ndhv8ZeqTESKTF4vGd4u0OjQniakXE+R1zknhVNj6piLeFnuyKm3NHoxc3N8aXl8vKPkmiAfXUfqCglPslSX9m315Of/6UMyfuFQoma7QmiKtHI748SXzaxlFfen2uusNnjqCzh1o0x+L5dG4izVmUOUsZ3mjSG3uVncCReGMR4sv7Ev/p68K970/8mTMnWE8/Pc7RHoa4BMSbS50DmpFPEl9e3p84v4UeYONnT66uPzXR1GYO4lO0Y3vQG2iJ21pZajb2dbPTxJc/88LyTK9yfg4bf2x0MPFJ3vZQe/HGnXt3fvLzQcKAeWufPS9G/GAbf1y0CHH7/RfffWH54wfvbT9Yv/srLY06+zUj30n8ueU3fvYKl/Yqf/uZJj7+9HXx/l8v815fp4l4ECResJP4GPiz2ruIbu322q0H2+vb63c0faU5+w66g/iNz82h350u4oHZ7rfjYBbx4Q2g/eHy5z+/vPzWg+3tu2//+q5mrDRnhok7iE9qdwPmyUzzqSHuJZrsurYUTBEfA39jefm97b8uP/cCEn+wdfP+H7bvasHKTF++D/HdyF86jcQDNXVZrgz3Jj7429ryF5bfu8WBfbi9/eHare319dsaW12aseeFiE+2qjg9xLuW4jJ3mniZao61rVtrH5fA1ra2r20B8PX1e4Blxt1zP+L7+5VTQzy1XcUN+nsSH97buv/2g9+XwL5+6+sPEPj61s+9xgwj35f4HsjHHua0EJeDYWh4bdPbg7j9t631/9saE19+98EDbuNbt7XWDE8+Jv7igrpQQc+rPWqWylnR5GK61xp7zTqgqmrBmqyCcRD3B9Z0rFIQ79/Z2oa75dqI+HsCOCCfWccy6l0YLiznEL0L5bISUElTnxkixSYG3crh10QyJnhQmZlGJMtJDsdgJCjqtQ2X6LoJJ4MpfD7OwrH2MedgeKLzJ8VFyqhalvKkEzXDMKX+/N0OJ+Nx7CI+KgJNEf/x7bvbD7aeGzuFWyPid6yV5r7EH04PWiUugJJuRHt+IlJsnjgNUZ65YSTGRcWRRftWPycsSeR+0Z1TCVUpkwMc/a6HWTA+wjuOBe/aOBqjEvMccm7BImeUJwrapWGH0SGJ71HmFMTjv22BjX884YZ/PyJ+u9van/hM6cZ4enqcDz5rsaxbqpfEfcsyFEGcxjG++ZnTU9SCuBNhCj/ltd0sLDvQBnGsGB4nXuwmkpKQWm7Mnx8Bp6AceTwSxCkzEyb5ORzZcaTct0djf1VC3P5vIP7m5I3v4xHxe9rZwxGX//RH2y8/THdsThYmDmFWQVxJndBJeHMgoMwkHPssz3zDLoi7khuoaOOgUCmJA+e+Hg+iMfGAEUVPgHiUgV8JkLjiBUFgCeKM9zk0ZDwhcKiqbRyJr1+bijXegnL+mx/+YXvr7UMS9//3o7/8OS4/DRIrcVR4sTHNai9KXLEVWS0cLNUdL07AuI0Eu3uDeeIjDMCqi9GWGfoMnhTCp3cUxFUwcN/ABlhdTOUn4O4zx7G4jat8rS4fWJqxoskAXIc6/FNy6iSJFSjVE3/nvZtTxG++c/fta2sfbq//VaOHIm788aO/fNQtP2VTbb+yRYlHup/EZVrMjbARFp8UzX0UsHNTyYvWFcxxMgcvAQPvimW3fEOHldGr0AiE7VWiNo2QOFFdHJKx9CqKLN58P+jpvh+RCEfPTOYfBGRO4nevrV1bmwC+trZ27f7a2v031z+YbePPa/ps4vqf/vzR/0j7nJJksVhFCUnMf3Ye+6AexTZrclK0aMs/M/KzOS4G/xFw91AS5xl/hYonGoiNPkcsG++c1BIDSVO+wJPLM5sXvf0ZnCJvbjc+551Tu3dtDTXmXejm3Q/6s+6czVzTbDPwZxA1pH8OZ50R38sGmrRYLj/igTbZvHLp26BLVzYvFbqyCfOuXP2nzc1NXMEI8QhlmCGIb25e+sYV0ObkRt+CT69d2hS6cmnzG8Wiq9+cIs5VtR9XtTu3r63tpft3vpvNiA5bzU7LtWxN60mmZ0DAV8QgM4XLdT9InHiotSXPbc2sstlPFy9+letiIQp//wKfqPG9i7zxhAvu2Rq19zF8sdHz34FtvvP8eBvY6uJFg0nlfr5HL452WRCfGIZfn3/s1/mID3906979+2v3UdPIb77ozwKz0mwudVotN3BsHAanq6aOlWDM70+Ztq77hhHIiZlJdg9W7EuW4bZWVpd2jg11/Ynrc2UVxdoHLJ9jLv/0zALpzDm+1dzE7Qv33/vaO++89ebbb7158+a7E/Z+TXtmZiLobKuzVAwix1zds0LV7vWH7fawP9HVa9Af8lkDW3Ks4PnRWFyrOweYfPLpk6wzI+TzEVff/wDgbhUx+PrW194tid8IV/b1tkC9GLyvAeBJbsRau79DQNwBx4oDL66W483tsat5bfzR1II2rtoa2PXXS+Lr27dKp6Ll+yTextgx9d9ccZ2h1rP3UHeoDbzWKpyXowwiejI0J3F1eGNt7d27I+IfFMQ1f86BNxtwHzW1Pj6xcTfwGGbb7X4AzB/TgVMnNC9x9f0fYSxYEL9b3D9/GM5MSEyptbTUMoZDdTTglgg6+euo3BNrtrtfqvox0dzEbY78r1vcxN8cA58ngoO1WqkWp9IB6mpeq7l67L/5k9W8xCFGfvbFa2v3b90F5ls3hQ9PAOU8PqWxFHXbB+EGpbFmzkpwPDYSbWsPjA7bWui2ZO3GtbVbW1t3P0TeP/w3fU7geBDNOdDCQWHYZqeCOJRAPG828a42TCIINjqt5Nkf/+tPbt/77o9uaLEB97k5nS4Sz0wn3Bd6GsIqqvbYE++s6prqyHyA4CAoyU8Qj3ta12h1ms0OlCGh3C5j99qvBqzVaM4dWDSWWhaUJR3TdDLcfIo8fAzDDJelXc1+/rH3KhBr+Flf66mhmYiBmcuRKHiLfQiUUwUD5RVwH2fBzqF0gsIy+MrckXNrqbkSeVD26UqZs2M8LvE5lLptzbZcONTqYx+QY3mayWFXw7qPOHVMK5E9jxOXNM3EJrTjCo6yBLm0sthg7B2sYsl9K+7DUXp8jFxxQ45tPvjws1KiR1gpMM842weLKUpZp0oVRiK669llERvXaCt0VA81esbsuFfLRG+U8oFc+B4dfljsldUmL+u1ItdInHjQFwPjD3vAwUMIjdah9z0Wvz7wKLmrB3JiOQ5P2sPp9QyFtVpwKnnFVwWHAnWTsn9lLnlmYBUDYou+cHpm9klc9E3uOZlrMg37N2cOH6HcRVdXPl8cE8xjtGWHNuwS7s9fI75bZ3lNHa/7EE82yCNXN7wA3Ulzft9x8GE64vpYXe10+LNQ8CEhjdVV/ggLcFfVuZPxgL5MVbzEcotBsDk8yphN1GCU4CQWaxOSKZjmt7EjMz6Bq+iDHBmqK5XPDFXiYoxVfLb4AjXiMwTYRUVS8fSO1VXuq4+62z0OIyCP1Ggg+2qdd88rO20z3/KYKYinPs/MJV7XVMfEWRAj8Tbv0wnEDRM7wiViB3ASEqLwh1LpkkWoE2KmuptWQXyks/wBNZ1Go1HVNf7wxdywuOgNOU26MRIPVAWbOuQwD5/QOCJOWYbE0bGonLiaJCztceJ6lmVt+MPcpvDh2OYoZUZWJfHHQ3Q0inLA9IxZfCjskD88Gp8hF2WlHyeFV7Ep0S3uVfgC4VWAr+Lr/HmKOdzs+aD41AOfoi/SJuh0COxY+AWF3wKFxYt8POXtrYpYRZNUL0HizDYGlBNPITyOCq9C1MSTwRdRfJol+hiET/nD32viE6IO2HEumgzpXSxxOcSFsKhvWRYHlSajZ4bjXRKJi1Gd7KJ1IS3unPxJrYaMTYRAsggeqUpqzdI3N77/g8ugH2xM6PK3Xtv89g++v1Hk5InjauX6g3KijA7TzDPtnCS8+VERHdIhFM29x/HxxJWIt/hhU+MUGHgTzMfEKBl5iFFRaFyCmti27LfPG2fVz9KsVbmeeeI4H2twnFnlc8f6zY9NT33SDSCOpBM5Wv25M9cXGmPjOK12sSLy9ZNp47Vq1apVq1atWrVq1apVq1atWrVq1apVq1atWrVq1ap1DPp/8c8FLSxG+4U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module 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6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태그와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&lt;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 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시작태그</a:t>
            </a:r>
            <a:r>
              <a:rPr lang="en-US" altLang="ko-KR" dirty="0" smtClean="0"/>
              <a:t>&gt;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컨텐트</a:t>
            </a:r>
            <a:r>
              <a:rPr lang="en-US" altLang="ko-KR" dirty="0"/>
              <a:t> </a:t>
            </a:r>
            <a:r>
              <a:rPr lang="en-US" altLang="ko-KR" dirty="0" smtClean="0"/>
              <a:t>&lt;/</a:t>
            </a:r>
            <a:r>
              <a:rPr lang="ko-KR" altLang="en-US" dirty="0" err="1" smtClean="0"/>
              <a:t>끝태그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1"/>
            <a:r>
              <a:rPr lang="ko-KR" altLang="en-US" dirty="0" smtClean="0"/>
              <a:t>태그와 </a:t>
            </a:r>
            <a:r>
              <a:rPr lang="ko-KR" altLang="en-US" dirty="0" err="1" smtClean="0"/>
              <a:t>컨텐트가</a:t>
            </a:r>
            <a:r>
              <a:rPr lang="ko-KR" altLang="en-US" dirty="0" smtClean="0"/>
              <a:t> 합쳐진 것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기본 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(attribute): </a:t>
            </a:r>
            <a:r>
              <a:rPr lang="ko-KR" altLang="en-US" dirty="0" smtClean="0"/>
              <a:t>태그의 </a:t>
            </a:r>
            <a:r>
              <a:rPr lang="ko-KR" altLang="en-US" dirty="0" smtClean="0"/>
              <a:t>추가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tx2"/>
                </a:solidFill>
              </a:rPr>
              <a:t>h1 </a:t>
            </a:r>
            <a:r>
              <a:rPr lang="en-US" altLang="ko-KR" dirty="0" smtClean="0">
                <a:solidFill>
                  <a:srgbClr val="FF0000"/>
                </a:solidFill>
              </a:rPr>
              <a:t>title</a:t>
            </a:r>
            <a:r>
              <a:rPr lang="en-US" altLang="ko-KR" dirty="0" smtClean="0">
                <a:solidFill>
                  <a:schemeClr val="accent1"/>
                </a:solidFill>
              </a:rPr>
              <a:t>=“header”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en-US" altLang="ko-KR" dirty="0" smtClean="0"/>
              <a:t>Hello HTML5 </a:t>
            </a:r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속성 이름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=“</a:t>
            </a:r>
            <a:r>
              <a:rPr lang="ko-KR" altLang="en-US" dirty="0" smtClean="0">
                <a:solidFill>
                  <a:schemeClr val="accent1"/>
                </a:solidFill>
              </a:rPr>
              <a:t>속성 값</a:t>
            </a:r>
            <a:r>
              <a:rPr lang="en-US" altLang="ko-KR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(comment): </a:t>
            </a:r>
            <a:r>
              <a:rPr lang="ko-KR" altLang="en-US" dirty="0" smtClean="0"/>
              <a:t>코드에 대한 설명 </a:t>
            </a:r>
            <a:r>
              <a:rPr lang="ko-KR" altLang="en-US" dirty="0" smtClean="0"/>
              <a:t>또는 </a:t>
            </a:r>
            <a:r>
              <a:rPr lang="ko-KR" altLang="en-US" dirty="0" smtClean="0"/>
              <a:t>코드를 미사용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&lt;!--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주석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--&gt;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예제 </a:t>
            </a:r>
            <a:r>
              <a:rPr lang="en-US" altLang="ko-KR" dirty="0" smtClean="0">
                <a:sym typeface="Wingdings" pitchFamily="2" charset="2"/>
              </a:rPr>
              <a:t>1-</a:t>
            </a:r>
            <a:r>
              <a:rPr lang="en-US" altLang="ko-KR" dirty="0" err="1" smtClean="0">
                <a:sym typeface="Wingdings" pitchFamily="2" charset="2"/>
              </a:rPr>
              <a:t>1.html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HTML5 </a:t>
            </a:r>
            <a:r>
              <a:rPr lang="ko-KR" altLang="en-US" dirty="0" smtClean="0"/>
              <a:t>페이지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HTML</a:t>
            </a:r>
            <a:r>
              <a:rPr lang="ko-KR" altLang="en-US" sz="2800" dirty="0" smtClean="0"/>
              <a:t>요소들은 계층구조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하위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부모자식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1-</a:t>
            </a:r>
            <a:r>
              <a:rPr lang="en-US" altLang="ko-KR" sz="2400" dirty="0" err="1" smtClean="0"/>
              <a:t>2.html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lang</a:t>
            </a:r>
            <a:r>
              <a:rPr lang="en-US" altLang="ko-KR" sz="2800" dirty="0" smtClean="0">
                <a:solidFill>
                  <a:schemeClr val="accent1"/>
                </a:solidFill>
              </a:rPr>
              <a:t>=“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ko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”</a:t>
            </a:r>
            <a:r>
              <a:rPr lang="en-US" altLang="ko-KR" sz="2800" dirty="0" smtClean="0"/>
              <a:t>&gt;</a:t>
            </a:r>
          </a:p>
          <a:p>
            <a:pPr lvl="1"/>
            <a:r>
              <a:rPr lang="ko-KR" altLang="en-US" sz="2400" dirty="0" smtClean="0"/>
              <a:t>한국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ko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미국</a:t>
            </a:r>
            <a:r>
              <a:rPr lang="en-US" altLang="ko-KR" sz="2400" dirty="0" smtClean="0"/>
              <a:t>:en, </a:t>
            </a:r>
            <a:r>
              <a:rPr lang="ko-KR" altLang="en-US" sz="2400" dirty="0" smtClean="0"/>
              <a:t>일본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ja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중국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zh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독일어</a:t>
            </a:r>
            <a:r>
              <a:rPr lang="en-US" altLang="ko-KR" sz="2400" dirty="0" smtClean="0"/>
              <a:t>:de</a:t>
            </a:r>
            <a:endParaRPr lang="en-US" altLang="ko-KR" sz="2400" dirty="0"/>
          </a:p>
          <a:p>
            <a:pPr lvl="1"/>
            <a:r>
              <a:rPr lang="en-US" altLang="ko-KR" sz="2400" dirty="0"/>
              <a:t>head </a:t>
            </a:r>
            <a:r>
              <a:rPr lang="ko-KR" altLang="en-US" sz="2400" dirty="0"/>
              <a:t>태그 내부에 넣을 수 있는 태그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57751"/>
              </p:ext>
            </p:extLst>
          </p:nvPr>
        </p:nvGraphicFramePr>
        <p:xfrm>
          <a:off x="1187624" y="5569903"/>
          <a:ext cx="6096000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태그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추가 정보를 전달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페이지의 제목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7" y="2259936"/>
            <a:ext cx="3448743" cy="174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1024</Words>
  <Application>Microsoft Office PowerPoint</Application>
  <PresentationFormat>화면 슬라이드 쇼(4:3)</PresentationFormat>
  <Paragraphs>184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HTML5 개요 및 레이아웃</vt:lpstr>
      <vt:lpstr>HTML5 개요</vt:lpstr>
      <vt:lpstr>1. 웹 및 HTML의 역사</vt:lpstr>
      <vt:lpstr>2. HTML5 추가 기능</vt:lpstr>
      <vt:lpstr>2. HTML5 추가 기능</vt:lpstr>
      <vt:lpstr>Project module 1</vt:lpstr>
      <vt:lpstr>1. HTML5 기본 용어 정리</vt:lpstr>
      <vt:lpstr>1. HTML5 기본 용어 정리</vt:lpstr>
      <vt:lpstr>2. HTML5 페이지 구조</vt:lpstr>
      <vt:lpstr>3. 글자 태그 –  제목(header)</vt:lpstr>
      <vt:lpstr>3. 글자 태그 – 본문(paragraph)</vt:lpstr>
      <vt:lpstr>3. 글자 태그 – 본문(paragraph)</vt:lpstr>
      <vt:lpstr>4. 목록 태그 – 기본 목록</vt:lpstr>
      <vt:lpstr>5. 시맨틱 태그 - 공간분할</vt:lpstr>
      <vt:lpstr>레시피 프로젝트 – 모듈1</vt:lpstr>
      <vt:lpstr>Project module 2</vt:lpstr>
      <vt:lpstr>1. 앵커(Anchor)</vt:lpstr>
      <vt:lpstr>2. 이미지 태그</vt:lpstr>
      <vt:lpstr>레시피 프로젝트 – 모듈2</vt:lpstr>
      <vt:lpstr>Project module 3</vt:lpstr>
      <vt:lpstr>1. 글자 태그 – 글자 형태</vt:lpstr>
      <vt:lpstr>3. 테이블 태그 – 기본</vt:lpstr>
      <vt:lpstr>4. 테이블 태그 – 속성</vt:lpstr>
      <vt:lpstr>레시피 프로젝트 – 모듈3</vt:lpstr>
      <vt:lpstr>5. 공간 분할 태그 – div, span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400</cp:revision>
  <dcterms:created xsi:type="dcterms:W3CDTF">2019-08-12T00:21:11Z</dcterms:created>
  <dcterms:modified xsi:type="dcterms:W3CDTF">2021-07-13T15:21:59Z</dcterms:modified>
</cp:coreProperties>
</file>