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9" r:id="rId4"/>
    <p:sldId id="267" r:id="rId5"/>
    <p:sldId id="265" r:id="rId6"/>
    <p:sldId id="266" r:id="rId7"/>
    <p:sldId id="268" r:id="rId8"/>
    <p:sldId id="270" r:id="rId9"/>
    <p:sldId id="258" r:id="rId10"/>
    <p:sldId id="260" r:id="rId11"/>
    <p:sldId id="261" r:id="rId12"/>
    <p:sldId id="271" r:id="rId13"/>
    <p:sldId id="272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923" autoAdjust="0"/>
  </p:normalViewPr>
  <p:slideViewPr>
    <p:cSldViewPr snapToGrid="0">
      <p:cViewPr varScale="1">
        <p:scale>
          <a:sx n="98" d="100"/>
          <a:sy n="98" d="100"/>
        </p:scale>
        <p:origin x="8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AF2F8-5C0D-4316-9744-9EAF6558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515A9B-C3D4-4E3B-81FE-CC50C61AD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D0245-B4CA-4FE8-89B6-484237B4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4FF1C-3BF9-49F2-BF39-D969D199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943E6-CBB9-45CF-BB5F-F7143A62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0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BD80E-8F8D-41D5-B96C-914A4B37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F6C9D-DF30-4FBA-B7A9-3D453A1E3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1902D-966A-4B16-810B-7A82C8AF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56EDB-BA17-4C01-851E-8D08964B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2ECFF-B529-44C8-81D4-E9D6B248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18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447488-9FDA-4AF6-B5F7-68020BDD1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BC1E2D-94A3-40A7-AFAD-B1DA48022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CCA17-B2DF-4CA0-AAA8-BC2A2C20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2F0E8-761E-438B-ADBA-756287C3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B389B-0922-4EAE-B5E9-CE0D2DEC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8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17FEC-55DF-4679-A464-BBEB0308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338C9-D12E-48CC-8E12-A46304F1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6D26C-4293-43E0-B7CA-F9E2C88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08D77-3854-4AB1-95CB-4D515071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A6FE9-A117-425B-91E2-4E9756C7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9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9E4CF-D428-4573-90DC-7CC10DEE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607FA-9193-406C-B180-F6176CCAF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98A38-FEEC-4125-83D2-E0E6C859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4E303-940A-400A-8ADB-CDFBFDE7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0E711-4465-42BF-A241-61B7497D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6D44D-FE10-4225-8BBA-B12AD6A0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BD846-BCCD-47A6-B574-4B130D73B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EF740B-CBD3-4659-9D09-FC5185170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00D17-4873-4BA3-8686-8209B3F5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DBD754-0D68-49C9-A0ED-3AFA5030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D4D9B-F947-4DA3-B4E1-65F808E0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0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038CA-AD46-4A11-95C8-F95942D4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0B1A0-E8D8-49F8-B0F3-6D447D70A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1FAFDE-2768-4826-BA12-F3C3BD0B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B2F46E-3166-49E1-B394-6D3566224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43D81-D242-4660-8331-D6F13890F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2251C2-8CDA-4FC0-BE63-68167CEB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FAFE00-C3AE-47C0-BF6E-CDDC4A3D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48B31F-6509-469E-BAC9-63714492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1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B4EF-D248-463B-A1A8-993B734C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9C039-88C6-40DD-95C0-92CF38FD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EB600-6502-4527-9EF1-5BE4A0C5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E95A6B-3EBB-43D1-9518-93BA4E1A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5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AD99D6-B980-4282-8ADE-67875333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324AED-C42D-4F1D-9295-D030CEEE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87329-FEF4-4C7A-9FAB-1A85E31E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9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2C8DB-4DFA-404B-B16C-E0C2F9A5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94BB0-3504-4BAA-BAF9-F405E8EB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85A7F-01C5-4150-AB04-ED7B6008F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34CB9F-5711-4EAA-8518-09CD8002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8FFA7-F714-42F5-811F-4EBC9D0B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45F97-EF01-4DB0-BE10-52C201E6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17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10BF8-0EB6-4004-9622-A39CC104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23194-90A0-4836-BB02-37FBA9A59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9BE9F-46D4-4B0A-BA75-F749CDEFC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2C727-3361-4840-80F3-41B7DEEA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183EF-73A8-4A14-8B56-515779DA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A6CF7-E31C-47D5-83FD-94F35A1C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A17D9A-46FF-493B-8434-E4BF6C42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C9E4A-C837-4B05-9D10-E1E9ADB7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A83DA-F3AF-4D6B-BEAA-46B713E9E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5318-83E2-4817-A0DC-E225F820393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F0CC9-733E-4FA9-AD72-F2B147AA9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EF05E-8CFD-4AAB-8C38-69C75B385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3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2.png"/><Relationship Id="rId18" Type="http://schemas.openxmlformats.org/officeDocument/2006/relationships/image" Target="../media/image13.png"/><Relationship Id="rId3" Type="http://schemas.openxmlformats.org/officeDocument/2006/relationships/image" Target="../media/image17.png"/><Relationship Id="rId21" Type="http://schemas.openxmlformats.org/officeDocument/2006/relationships/image" Target="../media/image1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17" Type="http://schemas.openxmlformats.org/officeDocument/2006/relationships/image" Target="../media/image16.png"/><Relationship Id="rId2" Type="http://schemas.openxmlformats.org/officeDocument/2006/relationships/image" Target="../media/image9.png"/><Relationship Id="rId16" Type="http://schemas.openxmlformats.org/officeDocument/2006/relationships/image" Target="../media/image25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23" Type="http://schemas.openxmlformats.org/officeDocument/2006/relationships/image" Target="../media/image27.png"/><Relationship Id="rId10" Type="http://schemas.openxmlformats.org/officeDocument/2006/relationships/image" Target="../media/image15.png"/><Relationship Id="rId19" Type="http://schemas.openxmlformats.org/officeDocument/2006/relationships/image" Target="../media/image11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23.jpeg"/><Relationship Id="rId2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ecoble.techcourse.co.kr/post/2021-05-22-cookie-session-jw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인증</a:t>
            </a:r>
            <a:r>
              <a:rPr lang="en-US" altLang="ko-KR" dirty="0"/>
              <a:t>/</a:t>
            </a:r>
            <a:r>
              <a:rPr lang="ko-KR" altLang="en-US" dirty="0" smtClean="0"/>
              <a:t>허가</a:t>
            </a:r>
            <a:r>
              <a:rPr lang="en-US" altLang="ko-KR" smtClean="0"/>
              <a:t>, </a:t>
            </a:r>
            <a:r>
              <a:rPr lang="ko-KR" altLang="en-US" smtClean="0"/>
              <a:t>세션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Authentication/Authorization</a:t>
            </a:r>
            <a:endParaRPr lang="ko-KR" altLang="en-US" dirty="0"/>
          </a:p>
          <a:p>
            <a:r>
              <a:rPr lang="en-US" altLang="ko-KR" dirty="0" smtClean="0"/>
              <a:t>, Session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1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5865912" y="1647828"/>
            <a:ext cx="2481570" cy="654145"/>
            <a:chOff x="3511204" y="2640320"/>
            <a:chExt cx="2481570" cy="654145"/>
          </a:xfrm>
        </p:grpSpPr>
        <p:pic>
          <p:nvPicPr>
            <p:cNvPr id="4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42" y="168248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5309348" y="1692398"/>
            <a:ext cx="5117174" cy="242243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5671521" y="2924776"/>
            <a:ext cx="1231449" cy="1045707"/>
            <a:chOff x="6788052" y="1646403"/>
            <a:chExt cx="1231449" cy="1045707"/>
          </a:xfrm>
        </p:grpSpPr>
        <p:pic>
          <p:nvPicPr>
            <p:cNvPr id="9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SignInFilter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673706" y="1739512"/>
            <a:ext cx="1037405" cy="800178"/>
            <a:chOff x="34147" y="3513833"/>
            <a:chExt cx="1037405" cy="80017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4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3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2891429" y="2054832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5309348" y="5424120"/>
            <a:ext cx="5117174" cy="119084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858" y="5479510"/>
            <a:ext cx="438825" cy="4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6">
            <a:extLst>
              <a:ext uri="{FF2B5EF4-FFF2-40B4-BE49-F238E27FC236}">
                <a16:creationId xmlns:a16="http://schemas.microsoft.com/office/drawing/2014/main" id="{3FCC2AD8-7579-4BAC-B1FD-EB71E0FF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989" y="5452359"/>
            <a:ext cx="324347" cy="33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64D55FA4-79EB-41F3-AB24-5D5AABB4D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160" y="5945246"/>
            <a:ext cx="15748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Auth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DB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040612" y="1678992"/>
            <a:ext cx="1462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POST /</a:t>
            </a: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signin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697119" y="5714413"/>
            <a:ext cx="35631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테이블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login(id, </a:t>
            </a:r>
            <a:r>
              <a:rPr lang="en-US" altLang="ko-KR" sz="1400" dirty="0" err="1"/>
              <a:t>userid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passwd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sessionId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profile(id, username, email, 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, role)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741334" y="4281488"/>
            <a:ext cx="0" cy="969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4493439" y="4645290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 정보 확인</a:t>
            </a:r>
            <a:endParaRPr lang="en-US" altLang="ko-KR" sz="1200" dirty="0" smtClean="0"/>
          </a:p>
          <a:p>
            <a:r>
              <a:rPr lang="en-US" altLang="ko-KR" sz="1200" dirty="0" smtClean="0"/>
              <a:t>(login</a:t>
            </a:r>
            <a:r>
              <a:rPr lang="ko-KR" altLang="en-US" sz="1200" dirty="0" smtClean="0"/>
              <a:t>테이블</a:t>
            </a:r>
            <a:r>
              <a:rPr lang="en-US" altLang="ko-KR" sz="1200" dirty="0" smtClean="0"/>
              <a:t>)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8764758" y="2997965"/>
            <a:ext cx="1803419" cy="833997"/>
            <a:chOff x="7881924" y="3158310"/>
            <a:chExt cx="1803419" cy="833997"/>
          </a:xfrm>
        </p:grpSpPr>
        <p:pic>
          <p:nvPicPr>
            <p:cNvPr id="28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6858101" y="3600040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6113331" y="4616206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 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 </a:t>
            </a:r>
          </a:p>
          <a:p>
            <a:r>
              <a:rPr lang="ko-KR" altLang="en-US" sz="1200" dirty="0" smtClean="0"/>
              <a:t>및 사용자 정보 조회</a:t>
            </a:r>
            <a:endParaRPr lang="en-US" altLang="ko-KR" sz="1200" dirty="0" smtClean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6101223" y="4216773"/>
            <a:ext cx="0" cy="10190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002875" y="2870770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 </a:t>
            </a:r>
            <a:r>
              <a:rPr lang="ko-KR" altLang="en-US" sz="1200" dirty="0" err="1" smtClean="0"/>
              <a:t>세션정보</a:t>
            </a:r>
            <a:r>
              <a:rPr lang="ko-KR" altLang="en-US" sz="1200" dirty="0" smtClean="0"/>
              <a:t> 삭제</a:t>
            </a:r>
            <a:endParaRPr lang="ko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2840426" y="2401190"/>
            <a:ext cx="1994613" cy="6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306555" y="2507946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세션</a:t>
            </a:r>
            <a:r>
              <a:rPr lang="en-US" altLang="ko-KR" sz="1200" dirty="0" smtClean="0"/>
              <a:t>Id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6234315" y="2389244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486932" y="2539690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008797" y="3156294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세션정보</a:t>
            </a:r>
            <a:r>
              <a:rPr lang="ko-KR" altLang="en-US" sz="1200" dirty="0" smtClean="0"/>
              <a:t>  생성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세션</a:t>
            </a:r>
            <a:r>
              <a:rPr lang="en-US" altLang="ko-KR" sz="1200" dirty="0" smtClean="0"/>
              <a:t>Id, </a:t>
            </a:r>
            <a:r>
              <a:rPr lang="ko-KR" altLang="en-US" sz="1200" dirty="0" err="1" smtClean="0"/>
              <a:t>사용자정보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만료시간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7642956" y="4308273"/>
            <a:ext cx="0" cy="969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692609" y="4515396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현재 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기록</a:t>
            </a:r>
            <a:endParaRPr lang="en-US" altLang="ko-KR" sz="1200" dirty="0" smtClean="0"/>
          </a:p>
        </p:txBody>
      </p:sp>
      <p:sp>
        <p:nvSpPr>
          <p:cNvPr id="40" name="타원 39"/>
          <p:cNvSpPr/>
          <p:nvPr/>
        </p:nvSpPr>
        <p:spPr>
          <a:xfrm>
            <a:off x="3554069" y="127830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1" name="타원 40"/>
          <p:cNvSpPr/>
          <p:nvPr/>
        </p:nvSpPr>
        <p:spPr>
          <a:xfrm>
            <a:off x="4975301" y="428804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3" name="타원 42"/>
          <p:cNvSpPr/>
          <p:nvPr/>
        </p:nvSpPr>
        <p:spPr>
          <a:xfrm>
            <a:off x="6594298" y="421493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44" name="타원 43"/>
          <p:cNvSpPr/>
          <p:nvPr/>
        </p:nvSpPr>
        <p:spPr>
          <a:xfrm>
            <a:off x="6708625" y="2847098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45" name="타원 44"/>
          <p:cNvSpPr/>
          <p:nvPr/>
        </p:nvSpPr>
        <p:spPr>
          <a:xfrm>
            <a:off x="6705506" y="316695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46" name="타원 45"/>
          <p:cNvSpPr/>
          <p:nvPr/>
        </p:nvSpPr>
        <p:spPr>
          <a:xfrm>
            <a:off x="8170209" y="422294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47" name="타원 46"/>
          <p:cNvSpPr/>
          <p:nvPr/>
        </p:nvSpPr>
        <p:spPr>
          <a:xfrm>
            <a:off x="3527109" y="277747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7</a:t>
            </a:r>
            <a:endParaRPr lang="ko-KR" altLang="en-US" sz="1400" dirty="0"/>
          </a:p>
        </p:txBody>
      </p:sp>
      <p:sp>
        <p:nvSpPr>
          <p:cNvPr id="49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인증 </a:t>
            </a:r>
            <a:r>
              <a:rPr lang="ko-KR" altLang="en-US" sz="3600" dirty="0"/>
              <a:t>및 세션 정보 생성</a:t>
            </a:r>
          </a:p>
        </p:txBody>
      </p:sp>
    </p:spTree>
    <p:extLst>
      <p:ext uri="{BB962C8B-B14F-4D97-AF65-F5344CB8AC3E}">
        <p14:creationId xmlns:p14="http://schemas.microsoft.com/office/powerpoint/2010/main" val="3588163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6571775" y="2072113"/>
            <a:ext cx="2481570" cy="654145"/>
            <a:chOff x="3511204" y="2640320"/>
            <a:chExt cx="2481570" cy="654145"/>
          </a:xfrm>
        </p:grpSpPr>
        <p:pic>
          <p:nvPicPr>
            <p:cNvPr id="4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605" y="210676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6015211" y="2116683"/>
            <a:ext cx="5117174" cy="242243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647329" y="2191506"/>
            <a:ext cx="1037405" cy="800178"/>
            <a:chOff x="34147" y="3513833"/>
            <a:chExt cx="1037405" cy="80017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4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3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2864565" y="2506826"/>
            <a:ext cx="28450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794043" y="1964791"/>
            <a:ext cx="3002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POST/GET /</a:t>
            </a:r>
            <a:r>
              <a:rPr lang="en-US" altLang="ko-KR" sz="1200" dirty="0" err="1" smtClean="0"/>
              <a:t>myworkspace</a:t>
            </a:r>
            <a:r>
              <a:rPr lang="en-US" altLang="ko-KR" sz="1200" dirty="0" smtClean="0"/>
              <a:t>/photos</a:t>
            </a:r>
          </a:p>
          <a:p>
            <a:r>
              <a:rPr lang="en-US" altLang="ko-KR" sz="1200" dirty="0" smtClean="0"/>
              <a:t>Header -&gt; authorization: Bearer </a:t>
            </a:r>
            <a:r>
              <a:rPr lang="ko-KR" altLang="en-US" sz="1200" dirty="0" smtClean="0"/>
              <a:t>세션</a:t>
            </a:r>
            <a:r>
              <a:rPr lang="en-US" altLang="ko-KR" sz="1200" dirty="0" smtClean="0"/>
              <a:t>Id</a:t>
            </a:r>
            <a:endParaRPr lang="ko-KR" altLang="en-US" sz="12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9470621" y="3422250"/>
            <a:ext cx="1803419" cy="833997"/>
            <a:chOff x="7881924" y="3158310"/>
            <a:chExt cx="1803419" cy="833997"/>
          </a:xfrm>
        </p:grpSpPr>
        <p:pic>
          <p:nvPicPr>
            <p:cNvPr id="28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7494484" y="3968792"/>
            <a:ext cx="190320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509828" y="3586087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세션 프로필 정보  조회</a:t>
            </a:r>
            <a:endParaRPr lang="en-US" altLang="ko-KR" sz="1200" dirty="0" smtClean="0"/>
          </a:p>
        </p:txBody>
      </p:sp>
      <p:pic>
        <p:nvPicPr>
          <p:cNvPr id="40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702" y="493968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6006449" y="4939681"/>
            <a:ext cx="1826634" cy="161413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6377384" y="3349061"/>
            <a:ext cx="1231449" cy="1045707"/>
            <a:chOff x="6788052" y="1646403"/>
            <a:chExt cx="1231449" cy="1045707"/>
          </a:xfrm>
        </p:grpSpPr>
        <p:pic>
          <p:nvPicPr>
            <p:cNvPr id="44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SessionFilter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6" name="직선 화살표 연결선 45"/>
          <p:cNvCxnSpPr/>
          <p:nvPr/>
        </p:nvCxnSpPr>
        <p:spPr>
          <a:xfrm flipH="1">
            <a:off x="6940178" y="2813529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6192795" y="2963975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6319902" y="5074646"/>
            <a:ext cx="1231449" cy="1228832"/>
            <a:chOff x="6730571" y="1646403"/>
            <a:chExt cx="1231449" cy="1228832"/>
          </a:xfrm>
        </p:grpSpPr>
        <p:pic>
          <p:nvPicPr>
            <p:cNvPr id="53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0571" y="2413570"/>
              <a:ext cx="12314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Myworkspace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Service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5" name="직선 화살표 연결선 54"/>
          <p:cNvCxnSpPr/>
          <p:nvPr/>
        </p:nvCxnSpPr>
        <p:spPr>
          <a:xfrm flipH="1">
            <a:off x="6912548" y="4647201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7127777" y="4600898"/>
            <a:ext cx="2939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 -&gt; session-profile: {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role}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990046" y="4608659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ROUTING</a:t>
            </a:r>
            <a:endParaRPr lang="ko-KR" altLang="en-US" sz="1200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358254C-7A54-4C65-9DD4-4631A02A017B}"/>
              </a:ext>
            </a:extLst>
          </p:cNvPr>
          <p:cNvGrpSpPr/>
          <p:nvPr/>
        </p:nvGrpSpPr>
        <p:grpSpPr>
          <a:xfrm>
            <a:off x="9771309" y="4982647"/>
            <a:ext cx="551456" cy="649638"/>
            <a:chOff x="5415186" y="4676050"/>
            <a:chExt cx="1186581" cy="1317715"/>
          </a:xfrm>
        </p:grpSpPr>
        <p:pic>
          <p:nvPicPr>
            <p:cNvPr id="69" name="Graphic 6">
              <a:extLst>
                <a:ext uri="{FF2B5EF4-FFF2-40B4-BE49-F238E27FC236}">
                  <a16:creationId xmlns:a16="http://schemas.microsoft.com/office/drawing/2014/main" id="{7FC9F643-59F2-4BB3-A119-9D512B77FA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578" y="4676050"/>
              <a:ext cx="622488" cy="622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Box 9">
              <a:extLst>
                <a:ext uri="{FF2B5EF4-FFF2-40B4-BE49-F238E27FC236}">
                  <a16:creationId xmlns:a16="http://schemas.microsoft.com/office/drawing/2014/main" id="{C421BCDE-46C3-41DA-8860-A02DD8597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5186" y="5439368"/>
              <a:ext cx="1186581" cy="554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6" name="TextBox 9">
            <a:extLst>
              <a:ext uri="{FF2B5EF4-FFF2-40B4-BE49-F238E27FC236}">
                <a16:creationId xmlns:a16="http://schemas.microsoft.com/office/drawing/2014/main" id="{96CFBB76-6AB2-4745-95F6-ACE70450D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4856" y="5306671"/>
            <a:ext cx="1435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</a:p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Myworkspace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DB</a:t>
            </a:r>
          </a:p>
        </p:txBody>
      </p:sp>
      <p:sp>
        <p:nvSpPr>
          <p:cNvPr id="67" name="Rectangle 13">
            <a:extLst>
              <a:ext uri="{FF2B5EF4-FFF2-40B4-BE49-F238E27FC236}">
                <a16:creationId xmlns:a16="http://schemas.microsoft.com/office/drawing/2014/main" id="{C4557BE9-81C7-46F7-ADB3-BD2A10532403}"/>
              </a:ext>
            </a:extLst>
          </p:cNvPr>
          <p:cNvSpPr/>
          <p:nvPr/>
        </p:nvSpPr>
        <p:spPr>
          <a:xfrm>
            <a:off x="9557477" y="4939681"/>
            <a:ext cx="1574909" cy="161413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030" y="4999385"/>
            <a:ext cx="282867" cy="28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직선 화살표 연결선 71"/>
          <p:cNvCxnSpPr/>
          <p:nvPr/>
        </p:nvCxnSpPr>
        <p:spPr>
          <a:xfrm>
            <a:off x="7578233" y="5752002"/>
            <a:ext cx="214383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737537" y="5888881"/>
            <a:ext cx="1428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테이블</a:t>
            </a:r>
            <a:endParaRPr lang="en-US" altLang="ko-KR" sz="1400" dirty="0" smtClean="0"/>
          </a:p>
          <a:p>
            <a:r>
              <a:rPr lang="en-US" altLang="ko-KR" sz="1400" dirty="0"/>
              <a:t>p</a:t>
            </a:r>
            <a:r>
              <a:rPr lang="en-US" altLang="ko-KR" sz="1400" dirty="0" smtClean="0"/>
              <a:t>hoto(… </a:t>
            </a:r>
            <a:r>
              <a:rPr lang="en-US" altLang="ko-KR" sz="1400" dirty="0" err="1" smtClean="0"/>
              <a:t>userId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7450260" y="5808721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SELECT .. </a:t>
            </a:r>
          </a:p>
          <a:p>
            <a:r>
              <a:rPr lang="en-US" altLang="ko-KR" sz="1200" dirty="0" smtClean="0"/>
              <a:t>FROM photo </a:t>
            </a:r>
          </a:p>
          <a:p>
            <a:r>
              <a:rPr lang="en-US" altLang="ko-KR" sz="1200" dirty="0" smtClean="0"/>
              <a:t>WHERE </a:t>
            </a:r>
            <a:r>
              <a:rPr lang="en-US" altLang="ko-KR" sz="1200" dirty="0" err="1" smtClean="0"/>
              <a:t>user_id</a:t>
            </a:r>
            <a:r>
              <a:rPr lang="en-US" altLang="ko-KR" sz="1200" dirty="0" smtClean="0"/>
              <a:t> = ?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7409325" y="5228553"/>
            <a:ext cx="2148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INSERT INTO photo(..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VALUES(…, 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3981918" y="158981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9" name="타원 48"/>
          <p:cNvSpPr/>
          <p:nvPr/>
        </p:nvSpPr>
        <p:spPr>
          <a:xfrm>
            <a:off x="8293490" y="324978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0" name="타원 49"/>
          <p:cNvSpPr/>
          <p:nvPr/>
        </p:nvSpPr>
        <p:spPr>
          <a:xfrm>
            <a:off x="7234306" y="499105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51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서비스 </a:t>
            </a:r>
            <a:r>
              <a:rPr lang="ko-KR" altLang="en-US" sz="3600" dirty="0"/>
              <a:t>접근 및 권한 허가 처리</a:t>
            </a:r>
          </a:p>
        </p:txBody>
      </p:sp>
    </p:spTree>
    <p:extLst>
      <p:ext uri="{BB962C8B-B14F-4D97-AF65-F5344CB8AC3E}">
        <p14:creationId xmlns:p14="http://schemas.microsoft.com/office/powerpoint/2010/main" val="23200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Cookie </a:t>
            </a:r>
            <a:r>
              <a:rPr lang="ko-KR" altLang="en-US" dirty="0" smtClean="0"/>
              <a:t>기반 인증</a:t>
            </a:r>
            <a:r>
              <a:rPr lang="en-US" altLang="ko-KR" dirty="0" smtClean="0"/>
              <a:t>,</a:t>
            </a:r>
            <a:r>
              <a:rPr lang="ko-KR" altLang="en-US" dirty="0" smtClean="0"/>
              <a:t> 토큰 처리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7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인증 </a:t>
            </a:r>
            <a:r>
              <a:rPr lang="ko-KR" altLang="en-US" sz="3600" dirty="0" smtClean="0"/>
              <a:t>및 </a:t>
            </a:r>
            <a:r>
              <a:rPr lang="ko-KR" altLang="en-US" sz="3600" dirty="0" smtClean="0"/>
              <a:t>토큰 처리 프로세스 </a:t>
            </a:r>
            <a:r>
              <a:rPr lang="en-US" altLang="ko-KR" sz="3600" dirty="0" smtClean="0"/>
              <a:t>– Cookie </a:t>
            </a:r>
            <a:r>
              <a:rPr lang="ko-KR" altLang="en-US" sz="3600" dirty="0" smtClean="0"/>
              <a:t>사용</a:t>
            </a:r>
            <a:endParaRPr lang="ko-KR" altLang="en-US" sz="36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438443" y="2861891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 flipV="1">
            <a:off x="7966729" y="2143620"/>
            <a:ext cx="2399403" cy="8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7940862" y="2356778"/>
            <a:ext cx="2425270" cy="24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94341" y="2440871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299083" y="1747135"/>
            <a:ext cx="1609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passwd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1034" name="그룹 1033"/>
          <p:cNvGrpSpPr/>
          <p:nvPr/>
        </p:nvGrpSpPr>
        <p:grpSpPr>
          <a:xfrm>
            <a:off x="10366132" y="3704734"/>
            <a:ext cx="1632960" cy="1763335"/>
            <a:chOff x="5770578" y="1472831"/>
            <a:chExt cx="1164652" cy="124466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578" y="1472831"/>
              <a:ext cx="994620" cy="99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5820501" y="2440492"/>
              <a:ext cx="11147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API Gateway </a:t>
              </a:r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3143683" y="5028509"/>
            <a:ext cx="7222449" cy="18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3143683" y="5262513"/>
            <a:ext cx="7222450" cy="17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39540" y="4599382"/>
            <a:ext cx="2633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Header: Token, </a:t>
            </a:r>
            <a:r>
              <a:rPr lang="ko-KR" altLang="en-US" sz="1200" dirty="0" smtClean="0"/>
              <a:t>서비스 접근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8453598" y="5373789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리소스 응답</a:t>
            </a:r>
            <a:endParaRPr lang="ko-KR" altLang="en-US" sz="1200" dirty="0"/>
          </a:p>
        </p:txBody>
      </p:sp>
      <p:sp>
        <p:nvSpPr>
          <p:cNvPr id="79" name="타원 78"/>
          <p:cNvSpPr/>
          <p:nvPr/>
        </p:nvSpPr>
        <p:spPr>
          <a:xfrm>
            <a:off x="7940860" y="1722939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0" name="타원 79"/>
          <p:cNvSpPr/>
          <p:nvPr/>
        </p:nvSpPr>
        <p:spPr>
          <a:xfrm>
            <a:off x="3076569" y="4604534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6</a:t>
            </a:r>
            <a:endParaRPr lang="ko-KR" altLang="en-US" sz="14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6528448" y="2393483"/>
            <a:ext cx="1577263" cy="1268586"/>
            <a:chOff x="3339997" y="1762735"/>
            <a:chExt cx="1577263" cy="1268586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818EA25-4F56-4089-AA1D-94011F364F8E}"/>
                </a:ext>
              </a:extLst>
            </p:cNvPr>
            <p:cNvGrpSpPr/>
            <p:nvPr/>
          </p:nvGrpSpPr>
          <p:grpSpPr>
            <a:xfrm>
              <a:off x="3339997" y="1762735"/>
              <a:ext cx="1577263" cy="973367"/>
              <a:chOff x="3294592" y="101171"/>
              <a:chExt cx="1577263" cy="973367"/>
            </a:xfrm>
          </p:grpSpPr>
          <p:pic>
            <p:nvPicPr>
              <p:cNvPr id="45" name="Picture 30" descr="html5 icon 이미지 검색결과">
                <a:extLst>
                  <a:ext uri="{FF2B5EF4-FFF2-40B4-BE49-F238E27FC236}">
                    <a16:creationId xmlns:a16="http://schemas.microsoft.com/office/drawing/2014/main" id="{FE2DE3A9-0722-4282-A28C-B99FE0EA5B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3065" y="434220"/>
                <a:ext cx="640318" cy="640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6">
                <a:extLst>
                  <a:ext uri="{FF2B5EF4-FFF2-40B4-BE49-F238E27FC236}">
                    <a16:creationId xmlns:a16="http://schemas.microsoft.com/office/drawing/2014/main" id="{12447BC1-CCEB-4C3B-997C-90248E3933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4592" y="101171"/>
                <a:ext cx="157726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 err="1" smtClean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Auth</a:t>
                </a:r>
                <a:r>
                  <a:rPr lang="en-US" altLang="en-US" sz="1200" dirty="0" smtClean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 App</a:t>
                </a:r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997" y="2754322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uth.xxx.com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9" name="직선 화살표 연결선 48"/>
          <p:cNvCxnSpPr/>
          <p:nvPr/>
        </p:nvCxnSpPr>
        <p:spPr>
          <a:xfrm flipV="1">
            <a:off x="3952663" y="2265852"/>
            <a:ext cx="2731846" cy="15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19569" y="1826561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 서비스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  <p:sp>
        <p:nvSpPr>
          <p:cNvPr id="54" name="타원 53"/>
          <p:cNvSpPr/>
          <p:nvPr/>
        </p:nvSpPr>
        <p:spPr>
          <a:xfrm>
            <a:off x="3861346" y="182656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3" name="순서도: 문서 12"/>
          <p:cNvSpPr/>
          <p:nvPr/>
        </p:nvSpPr>
        <p:spPr>
          <a:xfrm>
            <a:off x="4166966" y="2695396"/>
            <a:ext cx="818620" cy="56225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token: domain=xxx.com</a:t>
            </a:r>
            <a:endParaRPr lang="ko-KR" alt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5387189" y="2523180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브라우저 쿠키에 </a:t>
            </a:r>
            <a:endParaRPr lang="en-US" altLang="ko-KR" sz="1200" dirty="0" smtClean="0"/>
          </a:p>
          <a:p>
            <a:r>
              <a:rPr lang="ko-KR" altLang="en-US" sz="1200" dirty="0" smtClean="0"/>
              <a:t>토큰 정보 저장</a:t>
            </a:r>
            <a:endParaRPr lang="en-US" altLang="ko-KR" sz="1200" dirty="0" smtClean="0"/>
          </a:p>
          <a:p>
            <a:r>
              <a:rPr lang="en-US" altLang="ko-KR" sz="1200" dirty="0" smtClean="0"/>
              <a:t>d</a:t>
            </a:r>
            <a:r>
              <a:rPr lang="en-US" altLang="ko-KR" sz="1200" dirty="0" smtClean="0"/>
              <a:t>omain=xxx.com</a:t>
            </a:r>
          </a:p>
        </p:txBody>
      </p:sp>
      <p:sp>
        <p:nvSpPr>
          <p:cNvPr id="61" name="타원 60"/>
          <p:cNvSpPr/>
          <p:nvPr/>
        </p:nvSpPr>
        <p:spPr>
          <a:xfrm>
            <a:off x="5082000" y="2550589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5148622" y="3276124"/>
            <a:ext cx="14541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3861346" y="3705251"/>
            <a:ext cx="27413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308523" y="3868098"/>
            <a:ext cx="2294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서비스 애플리케이션으로 이동</a:t>
            </a:r>
            <a:endParaRPr lang="en-US" altLang="ko-KR" sz="1200" dirty="0" smtClean="0"/>
          </a:p>
        </p:txBody>
      </p:sp>
      <p:sp>
        <p:nvSpPr>
          <p:cNvPr id="89" name="타원 88"/>
          <p:cNvSpPr/>
          <p:nvPr/>
        </p:nvSpPr>
        <p:spPr>
          <a:xfrm>
            <a:off x="3991903" y="3855218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grpSp>
        <p:nvGrpSpPr>
          <p:cNvPr id="91" name="그룹 90"/>
          <p:cNvGrpSpPr/>
          <p:nvPr/>
        </p:nvGrpSpPr>
        <p:grpSpPr>
          <a:xfrm>
            <a:off x="1414654" y="2467801"/>
            <a:ext cx="1604633" cy="1238079"/>
            <a:chOff x="2556367" y="4775944"/>
            <a:chExt cx="1604633" cy="1238079"/>
          </a:xfrm>
        </p:grpSpPr>
        <p:pic>
          <p:nvPicPr>
            <p:cNvPr id="92" name="Picture 4" descr="파일:React-icon.svg - 위키백과, 우리 모두의 백과사전"/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2339" y="4947641"/>
              <a:ext cx="1313090" cy="927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737" y="4775944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App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6367" y="5737024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service.xxx.com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7" name="직선 화살표 연결선 96"/>
          <p:cNvCxnSpPr/>
          <p:nvPr/>
        </p:nvCxnSpPr>
        <p:spPr>
          <a:xfrm flipV="1">
            <a:off x="3019287" y="3103439"/>
            <a:ext cx="817712" cy="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2838494" y="2639498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115701" y="2657108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Cookie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조회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936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raphic 23">
            <a:extLst>
              <a:ext uri="{FF2B5EF4-FFF2-40B4-BE49-F238E27FC236}">
                <a16:creationId xmlns:a16="http://schemas.microsoft.com/office/drawing/2014/main" id="{03F85AFD-B17F-4CE8-B15A-4BED00F38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338" y="310299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31">
            <a:extLst>
              <a:ext uri="{FF2B5EF4-FFF2-40B4-BE49-F238E27FC236}">
                <a16:creationId xmlns:a16="http://schemas.microsoft.com/office/drawing/2014/main" id="{1FEDD495-C5B5-40C5-9070-1BF0B7E95146}"/>
              </a:ext>
            </a:extLst>
          </p:cNvPr>
          <p:cNvSpPr/>
          <p:nvPr/>
        </p:nvSpPr>
        <p:spPr>
          <a:xfrm>
            <a:off x="10263419" y="3113920"/>
            <a:ext cx="1725363" cy="26573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D5ADA45-1257-470F-8461-D970FFA026A2}"/>
              </a:ext>
            </a:extLst>
          </p:cNvPr>
          <p:cNvGrpSpPr/>
          <p:nvPr/>
        </p:nvGrpSpPr>
        <p:grpSpPr>
          <a:xfrm>
            <a:off x="10928622" y="3412873"/>
            <a:ext cx="1231449" cy="694734"/>
            <a:chOff x="10292331" y="2591254"/>
            <a:chExt cx="1231449" cy="694734"/>
          </a:xfrm>
        </p:grpSpPr>
        <p:pic>
          <p:nvPicPr>
            <p:cNvPr id="1042" name="Picture 18" descr="rabbitmq icon png 이미지 검색결과">
              <a:extLst>
                <a:ext uri="{FF2B5EF4-FFF2-40B4-BE49-F238E27FC236}">
                  <a16:creationId xmlns:a16="http://schemas.microsoft.com/office/drawing/2014/main" id="{FD74FBD3-72F0-414D-9739-F2A334167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1752" y="2591254"/>
              <a:ext cx="412609" cy="412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6">
              <a:extLst>
                <a:ext uri="{FF2B5EF4-FFF2-40B4-BE49-F238E27FC236}">
                  <a16:creationId xmlns:a16="http://schemas.microsoft.com/office/drawing/2014/main" id="{F20981D8-861D-4E8A-B08B-65F1154D5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2331" y="3008989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RabbitMQ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4CCFA17-0A22-4438-B32C-13E29F6BE9AA}"/>
              </a:ext>
            </a:extLst>
          </p:cNvPr>
          <p:cNvGrpSpPr/>
          <p:nvPr/>
        </p:nvGrpSpPr>
        <p:grpSpPr>
          <a:xfrm>
            <a:off x="10897961" y="4610324"/>
            <a:ext cx="1231449" cy="958721"/>
            <a:chOff x="10297743" y="3430511"/>
            <a:chExt cx="1231449" cy="958721"/>
          </a:xfrm>
        </p:grpSpPr>
        <p:pic>
          <p:nvPicPr>
            <p:cNvPr id="1046" name="Picture 22" descr="kafka icon png 이미지 검색결과">
              <a:extLst>
                <a:ext uri="{FF2B5EF4-FFF2-40B4-BE49-F238E27FC236}">
                  <a16:creationId xmlns:a16="http://schemas.microsoft.com/office/drawing/2014/main" id="{FAF6BA21-F4A0-4BAA-AB20-ABCD8A4E8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2305" y="3430511"/>
              <a:ext cx="610313" cy="61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6">
              <a:extLst>
                <a:ext uri="{FF2B5EF4-FFF2-40B4-BE49-F238E27FC236}">
                  <a16:creationId xmlns:a16="http://schemas.microsoft.com/office/drawing/2014/main" id="{2E3176E3-F5F4-4585-BE77-30D44B395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7743" y="4112233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Kafka</a:t>
              </a:r>
            </a:p>
          </p:txBody>
        </p:sp>
      </p:grpSp>
      <p:pic>
        <p:nvPicPr>
          <p:cNvPr id="178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99" y="216224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74991" y="2160501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85292" y="2076400"/>
            <a:ext cx="888814" cy="850012"/>
            <a:chOff x="6729666" y="1481533"/>
            <a:chExt cx="1179395" cy="1107795"/>
          </a:xfrm>
        </p:grpSpPr>
        <p:pic>
          <p:nvPicPr>
            <p:cNvPr id="17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A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2307183" y="3868876"/>
            <a:ext cx="2481570" cy="654145"/>
            <a:chOff x="3511204" y="2640320"/>
            <a:chExt cx="2481570" cy="654145"/>
          </a:xfrm>
        </p:grpSpPr>
        <p:pic>
          <p:nvPicPr>
            <p:cNvPr id="1032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4CFBCC-49F1-4FED-BDFA-836B21A41D76}"/>
              </a:ext>
            </a:extLst>
          </p:cNvPr>
          <p:cNvGrpSpPr/>
          <p:nvPr/>
        </p:nvGrpSpPr>
        <p:grpSpPr>
          <a:xfrm>
            <a:off x="2362433" y="2772526"/>
            <a:ext cx="2566750" cy="762001"/>
            <a:chOff x="4683736" y="3371379"/>
            <a:chExt cx="2566750" cy="762001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A8B9EDCE-16A8-4282-BD98-D56DD83DB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736" y="3371379"/>
              <a:ext cx="762001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9">
              <a:extLst>
                <a:ext uri="{FF2B5EF4-FFF2-40B4-BE49-F238E27FC236}">
                  <a16:creationId xmlns:a16="http://schemas.microsoft.com/office/drawing/2014/main" id="{DE6BA186-FC68-4133-B6DD-57FC6AA7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8289" y="3589946"/>
              <a:ext cx="19021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Eureka Service Registry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2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622" y="281662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1971064" y="2825298"/>
            <a:ext cx="2899508" cy="263362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-13831791" y="-19256"/>
            <a:ext cx="60705" cy="45719"/>
            <a:chOff x="7881924" y="3158310"/>
            <a:chExt cx="1803419" cy="833997"/>
          </a:xfrm>
        </p:grpSpPr>
        <p:pic>
          <p:nvPicPr>
            <p:cNvPr id="34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2124815" y="4361503"/>
            <a:ext cx="1231449" cy="1045707"/>
            <a:chOff x="6788052" y="1646403"/>
            <a:chExt cx="1231449" cy="1045707"/>
          </a:xfrm>
        </p:grpSpPr>
        <p:pic>
          <p:nvPicPr>
            <p:cNvPr id="1038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 Service</a:t>
              </a: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A818EA25-4F56-4089-AA1D-94011F364F8E}"/>
              </a:ext>
            </a:extLst>
          </p:cNvPr>
          <p:cNvGrpSpPr/>
          <p:nvPr/>
        </p:nvGrpSpPr>
        <p:grpSpPr>
          <a:xfrm>
            <a:off x="2974381" y="398582"/>
            <a:ext cx="1577263" cy="976744"/>
            <a:chOff x="3294593" y="434220"/>
            <a:chExt cx="1577263" cy="976744"/>
          </a:xfrm>
        </p:grpSpPr>
        <p:pic>
          <p:nvPicPr>
            <p:cNvPr id="1054" name="Picture 30" descr="html5 icon 이미지 검색결과">
              <a:extLst>
                <a:ext uri="{FF2B5EF4-FFF2-40B4-BE49-F238E27FC236}">
                  <a16:creationId xmlns:a16="http://schemas.microsoft.com/office/drawing/2014/main" id="{FE2DE3A9-0722-4282-A28C-B99FE0EA5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3065" y="434220"/>
              <a:ext cx="640318" cy="640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0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593" y="1133965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HTML5 Auth App</a:t>
              </a:r>
            </a:p>
          </p:txBody>
        </p:sp>
      </p:grpSp>
      <p:sp>
        <p:nvSpPr>
          <p:cNvPr id="281" name="TextBox 6">
            <a:extLst>
              <a:ext uri="{FF2B5EF4-FFF2-40B4-BE49-F238E27FC236}">
                <a16:creationId xmlns:a16="http://schemas.microsoft.com/office/drawing/2014/main" id="{41912ED1-24A3-47EC-9EF9-D9659F85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0374" y="2268275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A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0" y="3513833"/>
            <a:ext cx="1037405" cy="800178"/>
            <a:chOff x="34147" y="3513833"/>
            <a:chExt cx="1037405" cy="80017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5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056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3" name="TextBox 6">
            <a:extLst>
              <a:ext uri="{FF2B5EF4-FFF2-40B4-BE49-F238E27FC236}">
                <a16:creationId xmlns:a16="http://schemas.microsoft.com/office/drawing/2014/main" id="{AF95602F-DBCD-44A9-90D3-74FBAC39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274" y="2256444"/>
            <a:ext cx="14221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85" name="TextBox 6">
            <a:extLst>
              <a:ext uri="{FF2B5EF4-FFF2-40B4-BE49-F238E27FC236}">
                <a16:creationId xmlns:a16="http://schemas.microsoft.com/office/drawing/2014/main" id="{C7C211EC-3B53-41BD-98AC-6E1739B7F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121" y="2251434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C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254" name="그림 253">
            <a:extLst>
              <a:ext uri="{FF2B5EF4-FFF2-40B4-BE49-F238E27FC236}">
                <a16:creationId xmlns:a16="http://schemas.microsoft.com/office/drawing/2014/main" id="{75321F21-20EB-4062-B6D4-1A8BC807B9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65" y="585917"/>
            <a:ext cx="1577263" cy="387852"/>
          </a:xfrm>
          <a:prstGeom prst="rect">
            <a:avLst/>
          </a:prstGeom>
        </p:spPr>
      </p:pic>
      <p:sp>
        <p:nvSpPr>
          <p:cNvPr id="291" name="TextBox 6">
            <a:extLst>
              <a:ext uri="{FF2B5EF4-FFF2-40B4-BE49-F238E27FC236}">
                <a16:creationId xmlns:a16="http://schemas.microsoft.com/office/drawing/2014/main" id="{F9B3EC21-9DA4-4B74-99A0-3A33599B5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689" y="1086391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Kakao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OAuth2</a:t>
            </a:r>
          </a:p>
        </p:txBody>
      </p:sp>
      <p:pic>
        <p:nvPicPr>
          <p:cNvPr id="1060" name="Picture 36" descr="공공데이터 포털 icon png 이미지 검색결과">
            <a:extLst>
              <a:ext uri="{FF2B5EF4-FFF2-40B4-BE49-F238E27FC236}">
                <a16:creationId xmlns:a16="http://schemas.microsoft.com/office/drawing/2014/main" id="{F6BABF47-63E8-4A36-B5BA-353831E02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9" y="411333"/>
            <a:ext cx="1205445" cy="80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3" name="Rectangle 13">
            <a:extLst>
              <a:ext uri="{FF2B5EF4-FFF2-40B4-BE49-F238E27FC236}">
                <a16:creationId xmlns:a16="http://schemas.microsoft.com/office/drawing/2014/main" id="{4919FE8D-B7C4-41E2-BB6E-A9E23D0A0F03}"/>
              </a:ext>
            </a:extLst>
          </p:cNvPr>
          <p:cNvSpPr/>
          <p:nvPr/>
        </p:nvSpPr>
        <p:spPr>
          <a:xfrm>
            <a:off x="7037007" y="406024"/>
            <a:ext cx="1591358" cy="120648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TextBox 6">
            <a:extLst>
              <a:ext uri="{FF2B5EF4-FFF2-40B4-BE49-F238E27FC236}">
                <a16:creationId xmlns:a16="http://schemas.microsoft.com/office/drawing/2014/main" id="{0AE6A2E0-D974-4F47-9E2E-378D5781C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007" y="1228631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오픈데이터 포털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967984" y="2814136"/>
            <a:ext cx="579570" cy="5228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V="1">
            <a:off x="1173976" y="3908758"/>
            <a:ext cx="600816" cy="116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직선 화살표 연결선 313">
            <a:extLst>
              <a:ext uri="{FF2B5EF4-FFF2-40B4-BE49-F238E27FC236}">
                <a16:creationId xmlns:a16="http://schemas.microsoft.com/office/drawing/2014/main" id="{591722EC-A5F2-4B66-9BCD-E5E6E3F35BE9}"/>
              </a:ext>
            </a:extLst>
          </p:cNvPr>
          <p:cNvCxnSpPr>
            <a:cxnSpLocks/>
          </p:cNvCxnSpPr>
          <p:nvPr/>
        </p:nvCxnSpPr>
        <p:spPr>
          <a:xfrm flipV="1">
            <a:off x="5033913" y="2743899"/>
            <a:ext cx="1736278" cy="917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5728AF0C-3729-4CD9-A08F-5D1B00EC14A9}"/>
              </a:ext>
            </a:extLst>
          </p:cNvPr>
          <p:cNvCxnSpPr>
            <a:cxnSpLocks/>
          </p:cNvCxnSpPr>
          <p:nvPr/>
        </p:nvCxnSpPr>
        <p:spPr>
          <a:xfrm>
            <a:off x="5033913" y="3983330"/>
            <a:ext cx="1729036" cy="2445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AB083B4B-EC38-4A69-B7C0-07EF217BABB7}"/>
              </a:ext>
            </a:extLst>
          </p:cNvPr>
          <p:cNvCxnSpPr>
            <a:cxnSpLocks/>
          </p:cNvCxnSpPr>
          <p:nvPr/>
        </p:nvCxnSpPr>
        <p:spPr>
          <a:xfrm>
            <a:off x="9207359" y="2648144"/>
            <a:ext cx="933725" cy="89983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직선 화살표 연결선 337">
            <a:extLst>
              <a:ext uri="{FF2B5EF4-FFF2-40B4-BE49-F238E27FC236}">
                <a16:creationId xmlns:a16="http://schemas.microsoft.com/office/drawing/2014/main" id="{3514123C-D031-4A61-A026-C984D78EC59C}"/>
              </a:ext>
            </a:extLst>
          </p:cNvPr>
          <p:cNvCxnSpPr>
            <a:cxnSpLocks/>
          </p:cNvCxnSpPr>
          <p:nvPr/>
        </p:nvCxnSpPr>
        <p:spPr>
          <a:xfrm flipV="1">
            <a:off x="9123350" y="5151370"/>
            <a:ext cx="918724" cy="5000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3701602" y="5815212"/>
            <a:ext cx="1214622" cy="808073"/>
            <a:chOff x="2005409" y="5780855"/>
            <a:chExt cx="1214622" cy="808073"/>
          </a:xfrm>
        </p:grpSpPr>
        <p:pic>
          <p:nvPicPr>
            <p:cNvPr id="1068" name="Picture 44" descr="kakao icon 이미지 검색결과">
              <a:extLst>
                <a:ext uri="{FF2B5EF4-FFF2-40B4-BE49-F238E27FC236}">
                  <a16:creationId xmlns:a16="http://schemas.microsoft.com/office/drawing/2014/main" id="{BDF9E4FA-10F3-4AF5-A02A-B7CBE34EFE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365" y="5877833"/>
              <a:ext cx="837662" cy="279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1" name="Rectangle 13">
              <a:extLst>
                <a:ext uri="{FF2B5EF4-FFF2-40B4-BE49-F238E27FC236}">
                  <a16:creationId xmlns:a16="http://schemas.microsoft.com/office/drawing/2014/main" id="{C82B089F-C44D-42D8-9E1A-314A7AE669EC}"/>
                </a:ext>
              </a:extLst>
            </p:cNvPr>
            <p:cNvSpPr/>
            <p:nvPr/>
          </p:nvSpPr>
          <p:spPr>
            <a:xfrm>
              <a:off x="2005409" y="5780855"/>
              <a:ext cx="1214622" cy="808073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2" name="TextBox 9">
              <a:extLst>
                <a:ext uri="{FF2B5EF4-FFF2-40B4-BE49-F238E27FC236}">
                  <a16:creationId xmlns:a16="http://schemas.microsoft.com/office/drawing/2014/main" id="{0A4D05F5-96AC-4836-A425-D80B783BA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638" y="6266401"/>
              <a:ext cx="114271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REST API</a:t>
              </a:r>
            </a:p>
          </p:txBody>
        </p:sp>
      </p:grpSp>
      <p:cxnSp>
        <p:nvCxnSpPr>
          <p:cNvPr id="343" name="직선 화살표 연결선 342">
            <a:extLst>
              <a:ext uri="{FF2B5EF4-FFF2-40B4-BE49-F238E27FC236}">
                <a16:creationId xmlns:a16="http://schemas.microsoft.com/office/drawing/2014/main" id="{7EA85C4E-BDE8-4AF8-A865-D084930A5D69}"/>
              </a:ext>
            </a:extLst>
          </p:cNvPr>
          <p:cNvCxnSpPr>
            <a:cxnSpLocks/>
          </p:cNvCxnSpPr>
          <p:nvPr/>
        </p:nvCxnSpPr>
        <p:spPr>
          <a:xfrm>
            <a:off x="7803702" y="1653552"/>
            <a:ext cx="1646" cy="3276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CE786E15-7313-4C4B-B873-6E2D3C5E391B}"/>
              </a:ext>
            </a:extLst>
          </p:cNvPr>
          <p:cNvSpPr txBox="1"/>
          <p:nvPr/>
        </p:nvSpPr>
        <p:spPr>
          <a:xfrm>
            <a:off x="7177228" y="162564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REST</a:t>
            </a:r>
            <a:endParaRPr lang="ko-KR" altLang="en-US" sz="12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3E4E5D06-3256-4FC5-AE8B-65372749E0D7}"/>
              </a:ext>
            </a:extLst>
          </p:cNvPr>
          <p:cNvSpPr txBox="1"/>
          <p:nvPr/>
        </p:nvSpPr>
        <p:spPr>
          <a:xfrm>
            <a:off x="7923824" y="1617809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XML/JSON</a:t>
            </a:r>
            <a:endParaRPr lang="ko-KR" altLang="en-US" sz="12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367320" y="3643421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ROUTING</a:t>
            </a:r>
            <a:endParaRPr lang="ko-KR" altLang="en-US" sz="1200" dirty="0"/>
          </a:p>
        </p:txBody>
      </p:sp>
      <p:pic>
        <p:nvPicPr>
          <p:cNvPr id="146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169" y="403985"/>
            <a:ext cx="311984" cy="32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1998378" y="389393"/>
            <a:ext cx="4408452" cy="219537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파일의, 유형, nginx 무료 아이콘 의 vscode"/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795" y="1400011"/>
            <a:ext cx="800194" cy="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6">
            <a:extLst>
              <a:ext uri="{FF2B5EF4-FFF2-40B4-BE49-F238E27FC236}">
                <a16:creationId xmlns:a16="http://schemas.microsoft.com/office/drawing/2014/main" id="{41912ED1-24A3-47EC-9EF9-D9659F85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524" y="2231025"/>
            <a:ext cx="7227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NginX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798" y="132856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913" y="132355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12" y="132856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2984137" y="4557866"/>
            <a:ext cx="1803419" cy="833997"/>
            <a:chOff x="7881924" y="3158310"/>
            <a:chExt cx="1803419" cy="833997"/>
          </a:xfrm>
        </p:grpSpPr>
        <p:pic>
          <p:nvPicPr>
            <p:cNvPr id="161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7177158" y="2926462"/>
            <a:ext cx="1112607" cy="283880"/>
            <a:chOff x="2854113" y="5468714"/>
            <a:chExt cx="1112607" cy="283880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1917007" y="5799626"/>
            <a:ext cx="1604451" cy="808073"/>
            <a:chOff x="3213530" y="5771474"/>
            <a:chExt cx="1604451" cy="808073"/>
          </a:xfrm>
        </p:grpSpPr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FFA89DF7-D079-0947-8E29-4EEA4975DBBD}"/>
                </a:ext>
              </a:extLst>
            </p:cNvPr>
            <p:cNvSpPr/>
            <p:nvPr/>
          </p:nvSpPr>
          <p:spPr>
            <a:xfrm>
              <a:off x="3268718" y="5771474"/>
              <a:ext cx="1549263" cy="808073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228" y="5826865"/>
              <a:ext cx="438825" cy="438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Graphic 6">
              <a:extLst>
                <a:ext uri="{FF2B5EF4-FFF2-40B4-BE49-F238E27FC236}">
                  <a16:creationId xmlns:a16="http://schemas.microsoft.com/office/drawing/2014/main" id="{3FCC2AD8-7579-4BAC-B1FD-EB71E0FF6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9359" y="5799714"/>
              <a:ext cx="324347" cy="332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TextBox 9">
              <a:extLst>
                <a:ext uri="{FF2B5EF4-FFF2-40B4-BE49-F238E27FC236}">
                  <a16:creationId xmlns:a16="http://schemas.microsoft.com/office/drawing/2014/main" id="{64D55FA4-79EB-41F3-AB24-5D5AABB4D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530" y="6292601"/>
              <a:ext cx="15748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DB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AA9311AA-46A1-491B-8FF5-AD25B600CD1B}"/>
              </a:ext>
            </a:extLst>
          </p:cNvPr>
          <p:cNvCxnSpPr>
            <a:cxnSpLocks/>
            <a:stCxn id="1032" idx="0"/>
          </p:cNvCxnSpPr>
          <p:nvPr/>
        </p:nvCxnSpPr>
        <p:spPr>
          <a:xfrm flipV="1">
            <a:off x="2647956" y="3444589"/>
            <a:ext cx="0" cy="424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9">
            <a:extLst>
              <a:ext uri="{FF2B5EF4-FFF2-40B4-BE49-F238E27FC236}">
                <a16:creationId xmlns:a16="http://schemas.microsoft.com/office/drawing/2014/main" id="{2745B5A4-C782-41A5-9DE0-BE50F131B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151" y="3556041"/>
            <a:ext cx="1134861" cy="27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DISCOVER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6936773" y="3195290"/>
            <a:ext cx="2116654" cy="663413"/>
            <a:chOff x="6936773" y="3195290"/>
            <a:chExt cx="2116654" cy="663413"/>
          </a:xfrm>
        </p:grpSpPr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186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7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5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A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2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8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645" y="2288506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940" y="2624850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246721" y="3573919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AJAX</a:t>
            </a:r>
            <a:endParaRPr lang="ko-KR" altLang="en-US" sz="12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19104882">
            <a:off x="1062394" y="3051942"/>
            <a:ext cx="66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HTTP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173976" y="419062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REST</a:t>
            </a:r>
            <a:endParaRPr lang="ko-KR" altLang="en-US" sz="12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19104882">
            <a:off x="852096" y="2808565"/>
            <a:ext cx="66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STATIC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5728AF0C-3729-4CD9-A08F-5D1B00EC14A9}"/>
              </a:ext>
            </a:extLst>
          </p:cNvPr>
          <p:cNvCxnSpPr>
            <a:cxnSpLocks/>
          </p:cNvCxnSpPr>
          <p:nvPr/>
        </p:nvCxnSpPr>
        <p:spPr>
          <a:xfrm>
            <a:off x="5033913" y="4190625"/>
            <a:ext cx="1742925" cy="14606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 flipV="1">
            <a:off x="2953529" y="1775008"/>
            <a:ext cx="763877" cy="121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981423" y="1845628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HOSTING</a:t>
            </a:r>
            <a:endParaRPr lang="ko-KR" altLang="en-US" sz="1200" dirty="0"/>
          </a:p>
        </p:txBody>
      </p:sp>
      <p:grpSp>
        <p:nvGrpSpPr>
          <p:cNvPr id="277" name="그룹 276"/>
          <p:cNvGrpSpPr/>
          <p:nvPr/>
        </p:nvGrpSpPr>
        <p:grpSpPr>
          <a:xfrm>
            <a:off x="2266799" y="5485969"/>
            <a:ext cx="1112607" cy="345384"/>
            <a:chOff x="2854113" y="5407210"/>
            <a:chExt cx="1112607" cy="345384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1754" y="5407210"/>
              <a:ext cx="0" cy="31653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5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40" y="3690298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6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30332" y="3688557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40633" y="3604456"/>
            <a:ext cx="888814" cy="850012"/>
            <a:chOff x="6729666" y="1481533"/>
            <a:chExt cx="1179395" cy="1107795"/>
          </a:xfrm>
        </p:grpSpPr>
        <p:pic>
          <p:nvPicPr>
            <p:cNvPr id="408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B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0" name="그룹 409"/>
          <p:cNvGrpSpPr/>
          <p:nvPr/>
        </p:nvGrpSpPr>
        <p:grpSpPr>
          <a:xfrm>
            <a:off x="7132499" y="4454518"/>
            <a:ext cx="1112607" cy="283880"/>
            <a:chOff x="2854113" y="5468714"/>
            <a:chExt cx="1112607" cy="283880"/>
          </a:xfrm>
        </p:grpSpPr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13" name="직선 화살표 연결선 41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4" name="그룹 413"/>
          <p:cNvGrpSpPr/>
          <p:nvPr/>
        </p:nvGrpSpPr>
        <p:grpSpPr>
          <a:xfrm>
            <a:off x="6892114" y="4723346"/>
            <a:ext cx="2116654" cy="663413"/>
            <a:chOff x="6936773" y="3195290"/>
            <a:chExt cx="2116654" cy="663413"/>
          </a:xfrm>
        </p:grpSpPr>
        <p:grpSp>
          <p:nvGrpSpPr>
            <p:cNvPr id="415" name="그룹 414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19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0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6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B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17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8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21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986" y="3816562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0281" y="4152906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423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81" y="523721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4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16073" y="5235471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5" name="그룹 424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26374" y="5151370"/>
            <a:ext cx="888814" cy="850012"/>
            <a:chOff x="6729666" y="1481533"/>
            <a:chExt cx="1179395" cy="1107795"/>
          </a:xfrm>
        </p:grpSpPr>
        <p:pic>
          <p:nvPicPr>
            <p:cNvPr id="42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C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8" name="그룹 427"/>
          <p:cNvGrpSpPr/>
          <p:nvPr/>
        </p:nvGrpSpPr>
        <p:grpSpPr>
          <a:xfrm>
            <a:off x="7118240" y="6001432"/>
            <a:ext cx="1112607" cy="283880"/>
            <a:chOff x="2854113" y="5468714"/>
            <a:chExt cx="1112607" cy="283880"/>
          </a:xfrm>
        </p:grpSpPr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31" name="직선 화살표 연결선 430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2" name="그룹 431"/>
          <p:cNvGrpSpPr/>
          <p:nvPr/>
        </p:nvGrpSpPr>
        <p:grpSpPr>
          <a:xfrm>
            <a:off x="6877855" y="6270260"/>
            <a:ext cx="2116654" cy="663413"/>
            <a:chOff x="6936773" y="3195290"/>
            <a:chExt cx="2116654" cy="663413"/>
          </a:xfrm>
        </p:grpSpPr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37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8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4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C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35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6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9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27" y="5363476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6022" y="5699820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441" name="직선 화살표 연결선 440">
            <a:extLst>
              <a:ext uri="{FF2B5EF4-FFF2-40B4-BE49-F238E27FC236}">
                <a16:creationId xmlns:a16="http://schemas.microsoft.com/office/drawing/2014/main" id="{AB083B4B-EC38-4A69-B7C0-07EF217BABB7}"/>
              </a:ext>
            </a:extLst>
          </p:cNvPr>
          <p:cNvCxnSpPr>
            <a:cxnSpLocks/>
          </p:cNvCxnSpPr>
          <p:nvPr/>
        </p:nvCxnSpPr>
        <p:spPr>
          <a:xfrm flipV="1">
            <a:off x="9227979" y="4109489"/>
            <a:ext cx="780060" cy="45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그룹 115"/>
          <p:cNvGrpSpPr/>
          <p:nvPr/>
        </p:nvGrpSpPr>
        <p:grpSpPr>
          <a:xfrm>
            <a:off x="10303321" y="4306203"/>
            <a:ext cx="879300" cy="780225"/>
            <a:chOff x="10313505" y="4583251"/>
            <a:chExt cx="879300" cy="780225"/>
          </a:xfrm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84976659-A0F6-4F38-9B47-0F53CD111F0E}"/>
                </a:ext>
              </a:extLst>
            </p:cNvPr>
            <p:cNvSpPr txBox="1"/>
            <p:nvPr/>
          </p:nvSpPr>
          <p:spPr>
            <a:xfrm>
              <a:off x="10313505" y="4901811"/>
              <a:ext cx="879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MESSAGE</a:t>
              </a:r>
            </a:p>
            <a:p>
              <a:r>
                <a:rPr lang="en-US" altLang="ko-KR" sz="1200" dirty="0"/>
                <a:t> QUEUE</a:t>
              </a:r>
              <a:endParaRPr lang="ko-KR" altLang="en-US" sz="1200" dirty="0"/>
            </a:p>
          </p:txBody>
        </p:sp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0363931" y="4583251"/>
              <a:ext cx="752204" cy="262488"/>
            </a:xfrm>
            <a:prstGeom prst="rect">
              <a:avLst/>
            </a:prstGeom>
          </p:spPr>
        </p:pic>
      </p:grpSp>
      <p:sp>
        <p:nvSpPr>
          <p:cNvPr id="442" name="TextBox 441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9291173" y="4195884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EVENT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5339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인증</a:t>
            </a:r>
            <a:r>
              <a:rPr lang="en-US" altLang="ko-KR" dirty="0" smtClean="0"/>
              <a:t>(Authentication): </a:t>
            </a:r>
            <a:r>
              <a:rPr lang="ko-KR" altLang="en-US" dirty="0" smtClean="0"/>
              <a:t>해당 사용자가 맞는지 확인하는 작업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password </a:t>
            </a:r>
            <a:r>
              <a:rPr lang="ko-KR" altLang="en-US" dirty="0" smtClean="0"/>
              <a:t>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 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이메일 인증</a:t>
            </a:r>
            <a:r>
              <a:rPr lang="en-US" altLang="ko-KR" dirty="0" smtClean="0"/>
              <a:t>, OTP </a:t>
            </a:r>
            <a:r>
              <a:rPr lang="ko-KR" altLang="en-US" dirty="0" smtClean="0"/>
              <a:t>인증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** password +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이메일</a:t>
            </a:r>
            <a:r>
              <a:rPr lang="en-US" altLang="ko-KR" dirty="0" smtClean="0"/>
              <a:t>/OTP </a:t>
            </a:r>
            <a:r>
              <a:rPr lang="ko-KR" altLang="en-US" dirty="0" smtClean="0"/>
              <a:t>등을 같이 하는 경우에는 </a:t>
            </a:r>
            <a:r>
              <a:rPr lang="en-US" altLang="ko-KR" dirty="0" smtClean="0"/>
              <a:t>2-factor authentication</a:t>
            </a:r>
            <a:r>
              <a:rPr lang="ko-KR" altLang="en-US" dirty="0" smtClean="0"/>
              <a:t>이라고 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허가</a:t>
            </a:r>
            <a:r>
              <a:rPr lang="en-US" altLang="ko-KR" dirty="0" smtClean="0"/>
              <a:t>(Authorization): </a:t>
            </a:r>
            <a:r>
              <a:rPr lang="ko-KR" altLang="en-US" dirty="0" smtClean="0"/>
              <a:t>인증 받은 사용자의 권한에 맞는 리소스만 접근할 수 있도록 하는 것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본인이 작성한 메모만 볼 수 있도록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관리자인 사용자만 전체 </a:t>
            </a:r>
            <a:r>
              <a:rPr lang="ko-KR" altLang="en-US" dirty="0" err="1" smtClean="0"/>
              <a:t>고객목록을</a:t>
            </a:r>
            <a:r>
              <a:rPr lang="ko-KR" altLang="en-US" dirty="0" smtClean="0"/>
              <a:t> 볼 수 있도록 한다 등</a:t>
            </a:r>
            <a:r>
              <a:rPr lang="en-US" altLang="ko-KR" dirty="0" smtClean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세션</a:t>
            </a:r>
            <a:r>
              <a:rPr lang="en-US" altLang="ko-KR" dirty="0"/>
              <a:t>(Session): </a:t>
            </a:r>
            <a:r>
              <a:rPr lang="ko-KR" altLang="en-US" dirty="0" smtClean="0"/>
              <a:t>서버에서 관리하는 클라이언트의 접속 정보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71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인증 및 허가 프로세스 </a:t>
            </a:r>
            <a:r>
              <a:rPr lang="en-US" altLang="ko-KR" dirty="0" smtClean="0"/>
              <a:t>– Session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858584" y="3706468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 flipV="1">
            <a:off x="2024025" y="2371141"/>
            <a:ext cx="1152757" cy="904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336934" y="2621181"/>
            <a:ext cx="1065503" cy="839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07438" y="3023813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207428" y="1934456"/>
            <a:ext cx="130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인증</a:t>
            </a:r>
            <a:r>
              <a:rPr lang="ko-KR" altLang="en-US" sz="1200" dirty="0" err="1" smtClean="0"/>
              <a:t>요청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passwd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24" name="Picture 2" descr="치, 서버 무료 아이콘 의 WHCompare Isometric Web Hosting &amp;amp; Server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997" y="4238122"/>
            <a:ext cx="994620" cy="9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그룹 1033"/>
          <p:cNvGrpSpPr/>
          <p:nvPr/>
        </p:nvGrpSpPr>
        <p:grpSpPr>
          <a:xfrm>
            <a:off x="3797468" y="1376521"/>
            <a:ext cx="2472019" cy="994620"/>
            <a:chOff x="5752210" y="1396207"/>
            <a:chExt cx="2472019" cy="99462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2210" y="1396207"/>
              <a:ext cx="994620" cy="994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6789797" y="1631567"/>
              <a:ext cx="1434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인증 서비스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(Identity Provider)</a:t>
              </a:r>
              <a:endParaRPr lang="ko-KR" altLang="en-US" sz="1200" dirty="0"/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2126069" y="4755871"/>
            <a:ext cx="1826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2111957" y="5135196"/>
            <a:ext cx="1792211" cy="13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43645" y="4294206"/>
            <a:ext cx="2700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Header&gt; </a:t>
            </a:r>
            <a:r>
              <a:rPr lang="en-US" altLang="ko-KR" sz="1200" dirty="0" smtClean="0"/>
              <a:t>Token, </a:t>
            </a:r>
            <a:r>
              <a:rPr lang="ko-KR" altLang="en-US" sz="1200" dirty="0" smtClean="0"/>
              <a:t>서비스 접근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794468" y="3774568"/>
            <a:ext cx="140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접근할 서비스</a:t>
            </a:r>
            <a:endParaRPr lang="en-US" altLang="ko-KR" sz="1200" dirty="0" smtClean="0"/>
          </a:p>
          <a:p>
            <a:r>
              <a:rPr lang="en-US" altLang="ko-KR" sz="1200" dirty="0" smtClean="0"/>
              <a:t>(Service Provider)</a:t>
            </a:r>
            <a:endParaRPr lang="ko-KR" altLang="en-US" sz="1200" dirty="0"/>
          </a:p>
        </p:txBody>
      </p:sp>
      <p:sp>
        <p:nvSpPr>
          <p:cNvPr id="1029" name="원통 1028"/>
          <p:cNvSpPr/>
          <p:nvPr/>
        </p:nvSpPr>
        <p:spPr>
          <a:xfrm>
            <a:off x="8164722" y="2529343"/>
            <a:ext cx="2202051" cy="8807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6359841" y="3655364"/>
            <a:ext cx="1828831" cy="878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44" name="표 10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234781"/>
              </p:ext>
            </p:extLst>
          </p:nvPr>
        </p:nvGraphicFramePr>
        <p:xfrm>
          <a:off x="8287847" y="2948887"/>
          <a:ext cx="2033456" cy="29390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9746">
                  <a:extLst>
                    <a:ext uri="{9D8B030D-6E8A-4147-A177-3AD203B41FA5}">
                      <a16:colId xmlns:a16="http://schemas.microsoft.com/office/drawing/2014/main" val="3453218172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3650427881"/>
                    </a:ext>
                  </a:extLst>
                </a:gridCol>
                <a:gridCol w="509456">
                  <a:extLst>
                    <a:ext uri="{9D8B030D-6E8A-4147-A177-3AD203B41FA5}">
                      <a16:colId xmlns:a16="http://schemas.microsoft.com/office/drawing/2014/main" val="2898768814"/>
                    </a:ext>
                  </a:extLst>
                </a:gridCol>
              </a:tblGrid>
              <a:tr h="293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session_id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user_id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role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906256"/>
                  </a:ext>
                </a:extLst>
              </a:tr>
            </a:tbl>
          </a:graphicData>
        </a:graphic>
      </p:graphicFrame>
      <p:sp>
        <p:nvSpPr>
          <p:cNvPr id="62" name="원통 61"/>
          <p:cNvSpPr/>
          <p:nvPr/>
        </p:nvSpPr>
        <p:spPr>
          <a:xfrm>
            <a:off x="5209586" y="6064606"/>
            <a:ext cx="594572" cy="4546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5490817" y="5446194"/>
            <a:ext cx="0" cy="387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67412" y="5389053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</a:t>
            </a:r>
            <a:endParaRPr lang="en-US" altLang="ko-KR" sz="1200" dirty="0" smtClean="0"/>
          </a:p>
          <a:p>
            <a:r>
              <a:rPr lang="ko-KR" altLang="en-US" sz="1200" dirty="0" smtClean="0"/>
              <a:t>리소스 접근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024025" y="5250554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리소스 응답</a:t>
            </a:r>
            <a:endParaRPr lang="ko-KR" altLang="en-US" sz="1200" dirty="0"/>
          </a:p>
        </p:txBody>
      </p:sp>
      <p:sp>
        <p:nvSpPr>
          <p:cNvPr id="79" name="타원 78"/>
          <p:cNvSpPr/>
          <p:nvPr/>
        </p:nvSpPr>
        <p:spPr>
          <a:xfrm>
            <a:off x="1957361" y="203417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81" name="타원 80"/>
          <p:cNvSpPr/>
          <p:nvPr/>
        </p:nvSpPr>
        <p:spPr>
          <a:xfrm>
            <a:off x="6583842" y="4779059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6464432" y="1880630"/>
            <a:ext cx="1459576" cy="701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6889031" y="1568304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159281" y="1595196"/>
            <a:ext cx="4014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생성 및 세션저장소에 사용자 정보 저장</a:t>
            </a:r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6883098" y="4727551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세션 저장소에서 </a:t>
            </a:r>
            <a:endParaRPr lang="en-US" altLang="ko-KR" sz="1200" dirty="0" smtClean="0"/>
          </a:p>
          <a:p>
            <a:r>
              <a:rPr lang="ko-KR" altLang="en-US" sz="1200" dirty="0" smtClean="0"/>
              <a:t>토큰 유효성 확인 및 사용자 정보 조회</a:t>
            </a:r>
            <a:endParaRPr lang="ko-KR" altLang="en-US" sz="1200" dirty="0"/>
          </a:p>
        </p:txBody>
      </p:sp>
      <p:sp>
        <p:nvSpPr>
          <p:cNvPr id="36" name="타원 35"/>
          <p:cNvSpPr/>
          <p:nvPr/>
        </p:nvSpPr>
        <p:spPr>
          <a:xfrm>
            <a:off x="2938660" y="394872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37" name="타원 36"/>
          <p:cNvSpPr/>
          <p:nvPr/>
        </p:nvSpPr>
        <p:spPr>
          <a:xfrm>
            <a:off x="4252322" y="513519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1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인증 및 허가 프로세스 </a:t>
            </a:r>
            <a:r>
              <a:rPr lang="en-US" altLang="ko-KR" dirty="0" smtClean="0"/>
              <a:t>– JWT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858584" y="3706468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 flipV="1">
            <a:off x="2024025" y="2371141"/>
            <a:ext cx="1152757" cy="904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336934" y="2621181"/>
            <a:ext cx="1065503" cy="839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07438" y="3023813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pic>
        <p:nvPicPr>
          <p:cNvPr id="24" name="Picture 2" descr="치, 서버 무료 아이콘 의 WHCompare Isometric Web Hosting &amp;amp; Server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997" y="4238122"/>
            <a:ext cx="994620" cy="9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그룹 1033"/>
          <p:cNvGrpSpPr/>
          <p:nvPr/>
        </p:nvGrpSpPr>
        <p:grpSpPr>
          <a:xfrm>
            <a:off x="3797468" y="1376521"/>
            <a:ext cx="2472019" cy="994620"/>
            <a:chOff x="5752210" y="1396207"/>
            <a:chExt cx="2472019" cy="99462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2210" y="1396207"/>
              <a:ext cx="994620" cy="994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6789797" y="1631567"/>
              <a:ext cx="1434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인증 서비스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(Identity Provider)</a:t>
              </a:r>
              <a:endParaRPr lang="ko-KR" altLang="en-US" sz="1200" dirty="0"/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2126069" y="4755871"/>
            <a:ext cx="1826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2111957" y="5135196"/>
            <a:ext cx="1792211" cy="13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43645" y="4294206"/>
            <a:ext cx="2700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Header&gt; </a:t>
            </a:r>
            <a:r>
              <a:rPr lang="en-US" altLang="ko-KR" sz="1200" dirty="0" smtClean="0"/>
              <a:t>Token, </a:t>
            </a:r>
            <a:r>
              <a:rPr lang="ko-KR" altLang="en-US" sz="1200" dirty="0" smtClean="0"/>
              <a:t>서비스 접근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794468" y="3774568"/>
            <a:ext cx="140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접근할 서비스</a:t>
            </a:r>
            <a:endParaRPr lang="en-US" altLang="ko-KR" sz="1200" dirty="0" smtClean="0"/>
          </a:p>
          <a:p>
            <a:r>
              <a:rPr lang="en-US" altLang="ko-KR" sz="1200" dirty="0" smtClean="0"/>
              <a:t>(Service Provider)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8208666" y="4944777"/>
            <a:ext cx="1330036" cy="1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074284" y="4547009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토큰을 디코딩하고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검증</a:t>
            </a:r>
            <a:endParaRPr lang="en-US" altLang="ko-KR" sz="1200" dirty="0" smtClean="0"/>
          </a:p>
        </p:txBody>
      </p:sp>
      <p:sp>
        <p:nvSpPr>
          <p:cNvPr id="62" name="원통 61"/>
          <p:cNvSpPr/>
          <p:nvPr/>
        </p:nvSpPr>
        <p:spPr>
          <a:xfrm>
            <a:off x="5209586" y="6064606"/>
            <a:ext cx="594572" cy="4546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5490817" y="5446194"/>
            <a:ext cx="0" cy="387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67412" y="5389053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</a:t>
            </a:r>
            <a:endParaRPr lang="en-US" altLang="ko-KR" sz="1200" dirty="0" smtClean="0"/>
          </a:p>
          <a:p>
            <a:r>
              <a:rPr lang="ko-KR" altLang="en-US" sz="1200" dirty="0" smtClean="0"/>
              <a:t>리소스 접근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024025" y="5250554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리소스 응답</a:t>
            </a:r>
            <a:endParaRPr lang="ko-KR" altLang="en-US" sz="1200" dirty="0"/>
          </a:p>
        </p:txBody>
      </p:sp>
      <p:sp>
        <p:nvSpPr>
          <p:cNvPr id="80" name="타원 79"/>
          <p:cNvSpPr/>
          <p:nvPr/>
        </p:nvSpPr>
        <p:spPr>
          <a:xfrm>
            <a:off x="2938660" y="394872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81" name="타원 80"/>
          <p:cNvSpPr/>
          <p:nvPr/>
        </p:nvSpPr>
        <p:spPr>
          <a:xfrm>
            <a:off x="8452512" y="414690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82" name="타원 81"/>
          <p:cNvSpPr/>
          <p:nvPr/>
        </p:nvSpPr>
        <p:spPr>
          <a:xfrm>
            <a:off x="4252322" y="513519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86" name="타원 85"/>
          <p:cNvSpPr/>
          <p:nvPr/>
        </p:nvSpPr>
        <p:spPr>
          <a:xfrm>
            <a:off x="8040267" y="222383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6986" y="3788347"/>
            <a:ext cx="1440791" cy="260844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1440" y="4577858"/>
            <a:ext cx="1921163" cy="592454"/>
          </a:xfrm>
          <a:prstGeom prst="rect">
            <a:avLst/>
          </a:prstGeom>
        </p:spPr>
      </p:pic>
      <p:pic>
        <p:nvPicPr>
          <p:cNvPr id="42" name="Picture 10" descr="Key Icon | Small &amp;amp; Flat Iconset | paomedia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498" y="2832781"/>
            <a:ext cx="465950" cy="46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직선 화살표 연결선 94"/>
          <p:cNvCxnSpPr/>
          <p:nvPr/>
        </p:nvCxnSpPr>
        <p:spPr>
          <a:xfrm flipH="1">
            <a:off x="9214972" y="6106258"/>
            <a:ext cx="6370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22047" y="57437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검증</a:t>
            </a:r>
            <a:endParaRPr lang="en-US" altLang="ko-KR" sz="1200" dirty="0" smtClean="0"/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1994" y="1537153"/>
            <a:ext cx="1921163" cy="592454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8345456" y="2189991"/>
            <a:ext cx="20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 정보 및 </a:t>
            </a:r>
            <a:r>
              <a:rPr lang="ko-KR" altLang="en-US" sz="1200" dirty="0" err="1" smtClean="0"/>
              <a:t>검증정보를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JSON-&gt;base64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인코딩하여 </a:t>
            </a:r>
            <a:endParaRPr lang="en-US" altLang="ko-KR" sz="1200" dirty="0" smtClean="0"/>
          </a:p>
          <a:p>
            <a:r>
              <a:rPr lang="ko-KR" altLang="en-US" sz="1200" dirty="0" smtClean="0"/>
              <a:t>토큰 생성</a:t>
            </a:r>
            <a:endParaRPr lang="en-US" altLang="ko-KR" sz="1200" dirty="0" smtClean="0"/>
          </a:p>
        </p:txBody>
      </p:sp>
      <p:pic>
        <p:nvPicPr>
          <p:cNvPr id="102" name="Picture 10" descr="Key Icon | Small &amp;amp; Flat Iconset | paomedia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358" y="5558928"/>
            <a:ext cx="465950" cy="46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390" y="1066917"/>
            <a:ext cx="1440791" cy="2608446"/>
          </a:xfrm>
          <a:prstGeom prst="rect">
            <a:avLst/>
          </a:prstGeom>
        </p:spPr>
      </p:pic>
      <p:cxnSp>
        <p:nvCxnSpPr>
          <p:cNvPr id="107" name="직선 화살표 연결선 106"/>
          <p:cNvCxnSpPr/>
          <p:nvPr/>
        </p:nvCxnSpPr>
        <p:spPr>
          <a:xfrm>
            <a:off x="8216084" y="1916761"/>
            <a:ext cx="1330036" cy="1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V="1">
            <a:off x="5696573" y="3225385"/>
            <a:ext cx="556713" cy="7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446382" y="2820585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검증정보</a:t>
            </a:r>
            <a:r>
              <a:rPr lang="ko-KR" altLang="en-US" sz="1200" dirty="0" smtClean="0"/>
              <a:t> 생성</a:t>
            </a:r>
            <a:endParaRPr lang="en-US" altLang="ko-KR" sz="12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2207428" y="1934456"/>
            <a:ext cx="130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인증</a:t>
            </a:r>
            <a:r>
              <a:rPr lang="ko-KR" altLang="en-US" sz="1200" dirty="0" err="1" smtClean="0"/>
              <a:t>요청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passwd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9" name="타원 48"/>
          <p:cNvSpPr/>
          <p:nvPr/>
        </p:nvSpPr>
        <p:spPr>
          <a:xfrm>
            <a:off x="1957361" y="203417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042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 vs JWT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https://tecoble.techcourse.co.kr/post/2021-05-22-cookie-session-jwt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3081771"/>
            <a:ext cx="87439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 Gateway</a:t>
            </a:r>
            <a:r>
              <a:rPr lang="ko-KR" altLang="en-US" dirty="0" smtClean="0"/>
              <a:t>를 사용한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세션 기반 인증</a:t>
            </a:r>
            <a:r>
              <a:rPr lang="en-US" altLang="ko-KR" dirty="0" smtClean="0"/>
              <a:t>/</a:t>
            </a:r>
            <a:r>
              <a:rPr lang="ko-KR" altLang="en-US" dirty="0" smtClean="0"/>
              <a:t>허가 처리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처리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API Gateway</a:t>
            </a:r>
            <a:r>
              <a:rPr lang="ko-KR" altLang="en-US" dirty="0" smtClean="0"/>
              <a:t>에서 인증 처리하며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 저장소에 접근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디바이스별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, PC) </a:t>
            </a:r>
            <a:r>
              <a:rPr lang="ko-KR" altLang="en-US" dirty="0" smtClean="0"/>
              <a:t>별도의 </a:t>
            </a:r>
            <a:r>
              <a:rPr lang="en-US" altLang="ko-KR" dirty="0" smtClean="0"/>
              <a:t>API Gateway</a:t>
            </a:r>
            <a:r>
              <a:rPr lang="ko-KR" altLang="en-US" dirty="0" smtClean="0"/>
              <a:t>를 가져가며 디바이스별로 세션을 유지한다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각 서비스에서 권한에 맞는 리소스 접근 처리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서비스별</a:t>
            </a:r>
            <a:r>
              <a:rPr lang="ko-KR" altLang="en-US" dirty="0" smtClean="0"/>
              <a:t> 리소스 접근 제어 방식이 상이함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9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인증 및 허가 프로세스 </a:t>
            </a:r>
            <a:r>
              <a:rPr lang="en-US" altLang="ko-KR" sz="3600" dirty="0" smtClean="0"/>
              <a:t>– </a:t>
            </a:r>
            <a:r>
              <a:rPr lang="en-US" altLang="ko-KR" sz="3600" dirty="0" smtClean="0"/>
              <a:t>Gateway &amp; </a:t>
            </a:r>
            <a:r>
              <a:rPr lang="en-US" altLang="ko-KR" sz="3600" dirty="0" smtClean="0"/>
              <a:t>Session </a:t>
            </a:r>
            <a:r>
              <a:rPr lang="ko-KR" altLang="en-US" sz="3600" dirty="0" smtClean="0"/>
              <a:t>사용</a:t>
            </a:r>
            <a:endParaRPr lang="ko-KR" altLang="en-US" sz="36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476251" y="3178930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>
            <a:off x="1892750" y="2661167"/>
            <a:ext cx="1496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1866881" y="2890149"/>
            <a:ext cx="1600604" cy="3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30379" y="2958430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512173" y="2255807"/>
            <a:ext cx="1613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passwd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24" name="Picture 2" descr="치, 서버 무료 아이콘 의 WHCompare Isometric Web Hosting &amp;amp; Server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001" y="3979108"/>
            <a:ext cx="994620" cy="9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그룹 1033"/>
          <p:cNvGrpSpPr/>
          <p:nvPr/>
        </p:nvGrpSpPr>
        <p:grpSpPr>
          <a:xfrm>
            <a:off x="3747843" y="2661167"/>
            <a:ext cx="1632960" cy="1763335"/>
            <a:chOff x="5770578" y="1472831"/>
            <a:chExt cx="1164652" cy="124466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578" y="1472831"/>
              <a:ext cx="994620" cy="99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5820501" y="2440492"/>
              <a:ext cx="11147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API Gateway </a:t>
              </a:r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1949134" y="4315945"/>
            <a:ext cx="1826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1894511" y="4529002"/>
            <a:ext cx="1792211" cy="13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50635" y="3828612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Header: </a:t>
            </a:r>
            <a:r>
              <a:rPr lang="en-US" altLang="ko-KR" sz="1200" dirty="0" smtClean="0"/>
              <a:t>Token</a:t>
            </a:r>
            <a:endParaRPr lang="en-US" altLang="ko-KR" sz="1200" dirty="0"/>
          </a:p>
          <a:p>
            <a:r>
              <a:rPr lang="ko-KR" altLang="en-US" sz="1200" dirty="0" smtClean="0"/>
              <a:t>서비스 </a:t>
            </a:r>
            <a:r>
              <a:rPr lang="ko-KR" altLang="en-US" sz="1200" dirty="0" smtClean="0"/>
              <a:t>접근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9549987" y="3676366"/>
            <a:ext cx="1040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개별 </a:t>
            </a:r>
            <a:r>
              <a:rPr lang="en-US" altLang="ko-KR" sz="1200" dirty="0" smtClean="0"/>
              <a:t>Service</a:t>
            </a:r>
            <a:endParaRPr lang="en-US" altLang="ko-KR" sz="1200" dirty="0" smtClean="0"/>
          </a:p>
        </p:txBody>
      </p:sp>
      <p:sp>
        <p:nvSpPr>
          <p:cNvPr id="1029" name="원통 1028"/>
          <p:cNvSpPr/>
          <p:nvPr/>
        </p:nvSpPr>
        <p:spPr>
          <a:xfrm>
            <a:off x="8536766" y="2404669"/>
            <a:ext cx="2202051" cy="8807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aphicFrame>
        <p:nvGraphicFramePr>
          <p:cNvPr id="1044" name="표 10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020914"/>
              </p:ext>
            </p:extLst>
          </p:nvPr>
        </p:nvGraphicFramePr>
        <p:xfrm>
          <a:off x="8699794" y="2803022"/>
          <a:ext cx="2033456" cy="29390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9746">
                  <a:extLst>
                    <a:ext uri="{9D8B030D-6E8A-4147-A177-3AD203B41FA5}">
                      <a16:colId xmlns:a16="http://schemas.microsoft.com/office/drawing/2014/main" val="3453218172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3650427881"/>
                    </a:ext>
                  </a:extLst>
                </a:gridCol>
                <a:gridCol w="509456">
                  <a:extLst>
                    <a:ext uri="{9D8B030D-6E8A-4147-A177-3AD203B41FA5}">
                      <a16:colId xmlns:a16="http://schemas.microsoft.com/office/drawing/2014/main" val="2898768814"/>
                    </a:ext>
                  </a:extLst>
                </a:gridCol>
              </a:tblGrid>
              <a:tr h="293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session_id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user_id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role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906256"/>
                  </a:ext>
                </a:extLst>
              </a:tr>
            </a:tbl>
          </a:graphicData>
        </a:graphic>
      </p:graphicFrame>
      <p:sp>
        <p:nvSpPr>
          <p:cNvPr id="62" name="원통 61"/>
          <p:cNvSpPr/>
          <p:nvPr/>
        </p:nvSpPr>
        <p:spPr>
          <a:xfrm>
            <a:off x="9549987" y="5557609"/>
            <a:ext cx="594572" cy="4546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9823282" y="5071998"/>
            <a:ext cx="0" cy="387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407238" y="4915942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</a:t>
            </a:r>
            <a:endParaRPr lang="en-US" altLang="ko-KR" sz="1200" dirty="0" smtClean="0"/>
          </a:p>
          <a:p>
            <a:r>
              <a:rPr lang="ko-KR" altLang="en-US" sz="1200" dirty="0" smtClean="0"/>
              <a:t>리소스 접근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1869623" y="4606461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리소스 응답</a:t>
            </a:r>
            <a:endParaRPr lang="ko-KR" altLang="en-US" sz="1200" dirty="0"/>
          </a:p>
        </p:txBody>
      </p:sp>
      <p:sp>
        <p:nvSpPr>
          <p:cNvPr id="79" name="타원 78"/>
          <p:cNvSpPr/>
          <p:nvPr/>
        </p:nvSpPr>
        <p:spPr>
          <a:xfrm>
            <a:off x="2153950" y="223161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80" name="타원 79"/>
          <p:cNvSpPr/>
          <p:nvPr/>
        </p:nvSpPr>
        <p:spPr>
          <a:xfrm>
            <a:off x="1868841" y="383313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81" name="타원 80"/>
          <p:cNvSpPr/>
          <p:nvPr/>
        </p:nvSpPr>
        <p:spPr>
          <a:xfrm>
            <a:off x="6547764" y="3391668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82" name="타원 81"/>
          <p:cNvSpPr/>
          <p:nvPr/>
        </p:nvSpPr>
        <p:spPr>
          <a:xfrm>
            <a:off x="10081432" y="499947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6883382" y="2743114"/>
            <a:ext cx="1395083" cy="7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6885335" y="221940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222859" y="2013738"/>
            <a:ext cx="234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생성 및 </a:t>
            </a:r>
            <a:endParaRPr lang="en-US" altLang="ko-KR" sz="1200" dirty="0" smtClean="0"/>
          </a:p>
          <a:p>
            <a:r>
              <a:rPr lang="ko-KR" altLang="en-US" sz="1200" dirty="0" smtClean="0"/>
              <a:t>세션저장소에 </a:t>
            </a:r>
            <a:r>
              <a:rPr lang="ko-KR" altLang="en-US" sz="1200" dirty="0" smtClean="0"/>
              <a:t>사용자 정보 저장</a:t>
            </a:r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6823577" y="3235429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 </a:t>
            </a:r>
            <a:r>
              <a:rPr lang="ko-KR" altLang="en-US" sz="1200" dirty="0" smtClean="0"/>
              <a:t>유효성 확인 및 </a:t>
            </a:r>
            <a:endParaRPr lang="en-US" altLang="ko-KR" sz="1200" dirty="0" smtClean="0"/>
          </a:p>
          <a:p>
            <a:r>
              <a:rPr lang="ko-KR" altLang="en-US" sz="1200" dirty="0" smtClean="0"/>
              <a:t>사용자 </a:t>
            </a:r>
            <a:r>
              <a:rPr lang="ko-KR" altLang="en-US" sz="1200" dirty="0" smtClean="0"/>
              <a:t>정보 조회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925238" y="2394306"/>
            <a:ext cx="741837" cy="74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인증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필터</a:t>
            </a:r>
            <a:endParaRPr lang="ko-KR" altLang="en-US" sz="1200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5144016" y="2851727"/>
            <a:ext cx="614998" cy="6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947580" y="3936488"/>
            <a:ext cx="741837" cy="74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세션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필터</a:t>
            </a:r>
            <a:endParaRPr lang="ko-KR" altLang="en-US" sz="1200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5130583" y="4312563"/>
            <a:ext cx="614998" cy="6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7045911" y="3583391"/>
            <a:ext cx="1380054" cy="539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90039" y="3327296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7093284" y="4524017"/>
            <a:ext cx="1559937" cy="4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6883382" y="472115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7222859" y="4721155"/>
            <a:ext cx="2030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Header &gt; session-profile</a:t>
            </a:r>
          </a:p>
          <a:p>
            <a:r>
              <a:rPr lang="en-US" altLang="ko-KR" sz="1200" dirty="0" smtClean="0"/>
              <a:t>: {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role …}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7222859" y="4238737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ROUTING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856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5928712" y="1980931"/>
            <a:ext cx="2481570" cy="654145"/>
            <a:chOff x="3511204" y="2640320"/>
            <a:chExt cx="2481570" cy="654145"/>
          </a:xfrm>
        </p:grpSpPr>
        <p:pic>
          <p:nvPicPr>
            <p:cNvPr id="207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8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12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04" y="190589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3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5381463" y="1899986"/>
            <a:ext cx="4969392" cy="236501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5714057" y="3115381"/>
            <a:ext cx="1231449" cy="1045707"/>
            <a:chOff x="6788052" y="1646403"/>
            <a:chExt cx="1231449" cy="1045707"/>
          </a:xfrm>
        </p:grpSpPr>
        <p:pic>
          <p:nvPicPr>
            <p:cNvPr id="215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6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SignUpFilter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788747" y="2055909"/>
            <a:ext cx="1037405" cy="800178"/>
            <a:chOff x="34147" y="3513833"/>
            <a:chExt cx="1037405" cy="800178"/>
          </a:xfrm>
        </p:grpSpPr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220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219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3006470" y="2371229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Rectangle 1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5381463" y="4629484"/>
            <a:ext cx="4969392" cy="119084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73" y="4684874"/>
            <a:ext cx="438825" cy="4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Graphic 6">
            <a:extLst>
              <a:ext uri="{FF2B5EF4-FFF2-40B4-BE49-F238E27FC236}">
                <a16:creationId xmlns:a16="http://schemas.microsoft.com/office/drawing/2014/main" id="{3FCC2AD8-7579-4BAC-B1FD-EB71E0FF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04" y="4657723"/>
            <a:ext cx="324347" cy="33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TextBox 9">
            <a:extLst>
              <a:ext uri="{FF2B5EF4-FFF2-40B4-BE49-F238E27FC236}">
                <a16:creationId xmlns:a16="http://schemas.microsoft.com/office/drawing/2014/main" id="{64D55FA4-79EB-41F3-AB24-5D5AABB4D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275" y="5150610"/>
            <a:ext cx="15748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Auth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DB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155653" y="199538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POST /</a:t>
            </a: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/signup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798153" y="4904286"/>
            <a:ext cx="3486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테이블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login(id, </a:t>
            </a:r>
            <a:r>
              <a:rPr lang="en-US" altLang="ko-KR" sz="1400" dirty="0" err="1" smtClean="0"/>
              <a:t>userid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passwd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sessionId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profile(id, username, email, 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, role)</a:t>
            </a:r>
            <a:endParaRPr lang="ko-KR" altLang="en-US" sz="14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6993533" y="3704471"/>
            <a:ext cx="1024378" cy="969097"/>
            <a:chOff x="7296727" y="2337096"/>
            <a:chExt cx="1024378" cy="969097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7296727" y="2337521"/>
              <a:ext cx="1024378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8321105" y="2337096"/>
              <a:ext cx="0" cy="969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6876030" y="3224637"/>
            <a:ext cx="2303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 정보 및 사용자 정보 생성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6269484" y="2682977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605093" y="2842254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3006470" y="2635076"/>
            <a:ext cx="183455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155653" y="2704429"/>
            <a:ext cx="1032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201 Created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3527699" y="1666104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4" name="타원 33"/>
          <p:cNvSpPr/>
          <p:nvPr/>
        </p:nvSpPr>
        <p:spPr>
          <a:xfrm>
            <a:off x="7700592" y="287245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35" name="타원 34"/>
          <p:cNvSpPr/>
          <p:nvPr/>
        </p:nvSpPr>
        <p:spPr>
          <a:xfrm>
            <a:off x="3504972" y="305319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36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인증 </a:t>
            </a:r>
            <a:r>
              <a:rPr lang="ko-KR" altLang="en-US" sz="3600" dirty="0"/>
              <a:t>정보 및 사용자 정보 </a:t>
            </a:r>
            <a:r>
              <a:rPr lang="ko-KR" altLang="en-US" sz="3600" dirty="0" smtClean="0"/>
              <a:t>생성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1540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714</Words>
  <Application>Microsoft Office PowerPoint</Application>
  <PresentationFormat>와이드스크린</PresentationFormat>
  <Paragraphs>238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Amazon Ember</vt:lpstr>
      <vt:lpstr>맑은 고딕</vt:lpstr>
      <vt:lpstr>Arial</vt:lpstr>
      <vt:lpstr>Office 테마</vt:lpstr>
      <vt:lpstr>인증/허가, 세션</vt:lpstr>
      <vt:lpstr>용어</vt:lpstr>
      <vt:lpstr>인증 및 허가 프로세스 – Session 사용</vt:lpstr>
      <vt:lpstr>인증 및 허가 프로세스 – JWT 사용</vt:lpstr>
      <vt:lpstr>Session vs JWT</vt:lpstr>
      <vt:lpstr>API Gateway를 사용한 세션 기반 인증/허가 처리</vt:lpstr>
      <vt:lpstr>처리 방안</vt:lpstr>
      <vt:lpstr>인증 및 허가 프로세스 – Gateway &amp; Session 사용</vt:lpstr>
      <vt:lpstr>인증 정보 및 사용자 정보 생성</vt:lpstr>
      <vt:lpstr>인증 및 세션 정보 생성</vt:lpstr>
      <vt:lpstr>서비스 접근 및 권한 허가 처리</vt:lpstr>
      <vt:lpstr>Cookie 기반 인증, 토큰 처리</vt:lpstr>
      <vt:lpstr>인증 및 토큰 처리 프로세스 – Cookie 사용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301-t</dc:creator>
  <cp:lastModifiedBy>user</cp:lastModifiedBy>
  <cp:revision>402</cp:revision>
  <dcterms:created xsi:type="dcterms:W3CDTF">2021-02-04T00:42:54Z</dcterms:created>
  <dcterms:modified xsi:type="dcterms:W3CDTF">2021-10-14T03:44:00Z</dcterms:modified>
</cp:coreProperties>
</file>