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6" r:id="rId20"/>
    <p:sldId id="278" r:id="rId21"/>
    <p:sldId id="279" r:id="rId22"/>
    <p:sldId id="281" r:id="rId23"/>
    <p:sldId id="280" r:id="rId24"/>
    <p:sldId id="282" r:id="rId25"/>
    <p:sldId id="283" r:id="rId26"/>
    <p:sldId id="331" r:id="rId27"/>
    <p:sldId id="34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8DD3F-0663-4228-AA13-60693EE3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2029D8-86BD-495D-9AC1-9E3B6ECD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B5E34-3C69-48D8-954B-F7BBE76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E9437-8988-4B65-BA88-7B9F1F3B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0CBFD-4B56-4275-B9E3-3F0954B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94A7B-5A9E-4C37-8B90-B0DE23FA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83BCF-BD63-4F54-A89C-DBCAAD7F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1C4FE-F93C-4FD8-ACB8-451455C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EB74D-FC6A-40AF-B9B5-82489DB2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640B2-99C2-4B5E-AF12-96FE5C0C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359B-C93F-48D3-8BE7-EE41381A5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145F77-DFC9-4776-881C-CCDDB0FCA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E1A82-DC79-4F35-A27F-0C32BC74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305F-68B5-4EE2-BBCD-F02E85D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E6D34-9EF0-40AD-8411-8CDDA892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D8152-6A9E-4548-B12B-493A6A18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F80F4-0C01-4CD3-B8C9-A048359C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561E-789D-4212-8CA9-5A66950A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23DF3-AD12-4295-853A-A64AC034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28BB0-C584-409D-A32B-68E72897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1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C18-FECC-4AB1-B457-9D7CB4D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124B4-01F1-48A6-A149-42D4E1F4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4E33B-B50E-47DD-9A92-5FE45FF1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D7036-E776-434C-9EC4-E3324088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61CD0-4F37-4C09-B60A-680DA888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3476A-4A80-4248-AC8D-F161ED36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ADEC1-865F-4C69-BF36-AB8662C78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E0AEC-51E8-41D6-8AF2-664FC666B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06592-054B-46B9-8276-EB238631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64BE7-1E25-4055-9DD8-7A55EBBF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96368-AD42-4213-9DA5-DDA44869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B8EC3-5E9B-4D67-B767-8E5D704F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A658C-F9DE-42DE-AB2C-B965C16D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590ED-CDF7-475D-851F-FC15F16A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AF11FF-4F3A-433F-BE6C-BF459EB27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73AD2-7BA5-470A-A11E-8146CF9B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1E8B3D-9BC4-4A30-96AC-514B411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82532-77BA-45C6-8F49-A6E0DC48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F37E30-5FCE-4A86-876B-FE1EA15F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04F34-0C98-4D4C-BCAB-243A42C0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CC178-F3BF-4551-9707-1F70EDD3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FC3E57-16A2-4342-8CA2-9F3FED3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4F89B-25D3-40DC-9654-12D4E0A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B9DAD-C7DC-4A7B-811D-915AEFE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1F0096-4CE3-4E23-9C20-B4D0EBB9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056CB-71C9-402A-ACF6-B550C98F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8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FD43E-BAF0-4CAD-A31C-D55F097F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44D54-5BB6-452A-A4D6-8E8D1912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AACA1-411F-41B8-9FFE-56F379CE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02FA0-9369-4C18-ADD9-9158EAE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02FC6-EE82-4558-8BA1-1239F933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F9437-39D2-441E-A209-D1EB403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7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6B35F-D2F0-4085-99B2-72C12638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51F4E-2D90-493C-B120-AD62B4728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8F38D-8327-4085-9C67-3BB417AF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4C0CB-AD8F-4689-B749-373AC29D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5A092-BBAD-4463-A1DF-B12DFD87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73035-8C6E-4322-8E92-743D2351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2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5090E-82AC-4497-91E1-913E7721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65FA4-6706-4872-A94C-B30BB262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44F74-225C-4A03-92F9-AF1C4545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4CB6-93A7-4B40-AFA4-30404AA724DB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7DD05-740E-49B6-AA9E-B3B664A0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B9666-0A3E-4F08-8721-0D444D78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자바스크립트 소개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Introduction to </a:t>
            </a:r>
            <a:r>
              <a:rPr lang="en-US" altLang="ko-KR" dirty="0" err="1"/>
              <a:t>Javscript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91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자바스크립트는 상호작용을 위한 접착제</a:t>
            </a:r>
          </a:p>
        </p:txBody>
      </p:sp>
      <p:pic>
        <p:nvPicPr>
          <p:cNvPr id="6" name="그림 5" descr="JS is the perfect glu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75" y="2444999"/>
            <a:ext cx="1685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445" y="1690687"/>
            <a:ext cx="7554060" cy="34107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그림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8450" y="4924926"/>
            <a:ext cx="4705350" cy="1628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67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역사</a:t>
            </a:r>
          </a:p>
        </p:txBody>
      </p:sp>
      <p:pic>
        <p:nvPicPr>
          <p:cNvPr id="3085" name="그림 94" descr="Photo of Brendan Eich, creator of JavaScrip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20" y="1741192"/>
            <a:ext cx="30194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그림 95" descr="Cover page of the Netscape JavaScript 1.2 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485" y="1690688"/>
            <a:ext cx="2415089" cy="302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그림 96" descr="year 199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1" y="1779292"/>
            <a:ext cx="14954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4974930"/>
            <a:ext cx="10515600" cy="1290292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자바스크립트는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1995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Netscape(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모질라의 조상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브렌단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에이치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(Brendan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Eich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팀의 작업의 일부로 태어났습니다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25" name="그림 24" descr="Netscape logo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68814" y="3201926"/>
            <a:ext cx="1733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그림 25" descr="Sun Microsystems logo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31761" y="4003033"/>
            <a:ext cx="119126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321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역사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966537" y="1709548"/>
            <a:ext cx="10515600" cy="129029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ko-KR" dirty="0"/>
              <a:t>1996</a:t>
            </a:r>
            <a:r>
              <a:rPr lang="ko-KR" altLang="en-US" dirty="0"/>
              <a:t>년 말에</a:t>
            </a:r>
            <a:r>
              <a:rPr lang="en-US" altLang="ko-KR" dirty="0"/>
              <a:t>, JavaScript</a:t>
            </a:r>
            <a:r>
              <a:rPr lang="ko-KR" altLang="en-US" dirty="0"/>
              <a:t>는 </a:t>
            </a:r>
            <a:r>
              <a:rPr lang="en-US" altLang="ko-KR" dirty="0" err="1"/>
              <a:t>EcmaScript</a:t>
            </a:r>
            <a:r>
              <a:rPr lang="en-US" altLang="ko-KR" dirty="0"/>
              <a:t> </a:t>
            </a:r>
            <a:r>
              <a:rPr lang="ko-KR" altLang="en-US" dirty="0"/>
              <a:t>표준으로 </a:t>
            </a:r>
            <a:r>
              <a:rPr lang="en-US" altLang="ko-KR" dirty="0" err="1"/>
              <a:t>Ecma</a:t>
            </a:r>
            <a:r>
              <a:rPr lang="ko-KR" altLang="en-US" dirty="0"/>
              <a:t>에 의해 </a:t>
            </a:r>
            <a:r>
              <a:rPr lang="ko-KR" altLang="en-US" dirty="0" err="1"/>
              <a:t>표준화되었습니다</a:t>
            </a:r>
            <a:r>
              <a:rPr lang="en-US" altLang="ko-KR" dirty="0"/>
              <a:t>. </a:t>
            </a:r>
            <a:r>
              <a:rPr lang="ko-KR" altLang="en-US" dirty="0" err="1"/>
              <a:t>자바스크립트든</a:t>
            </a:r>
            <a:r>
              <a:rPr lang="ko-KR" altLang="en-US" dirty="0"/>
              <a:t> </a:t>
            </a:r>
            <a:r>
              <a:rPr lang="ko-KR" altLang="en-US" dirty="0" err="1"/>
              <a:t>에크마스크립트든</a:t>
            </a:r>
            <a:r>
              <a:rPr lang="en-US" altLang="ko-KR" dirty="0"/>
              <a:t>, </a:t>
            </a:r>
            <a:r>
              <a:rPr lang="ko-KR" altLang="en-US" dirty="0"/>
              <a:t>같은 겁니다</a:t>
            </a:r>
            <a:r>
              <a:rPr lang="en-US" altLang="ko-KR" dirty="0"/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2" name="그림 11" descr="ecmascript history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620" y="3540134"/>
            <a:ext cx="8237434" cy="274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667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역사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JavaScript detailed timelin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4850" y="200025"/>
            <a:ext cx="2857500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966537" y="1709547"/>
            <a:ext cx="5498431" cy="398539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ko-KR" dirty="0" err="1">
                <a:latin typeface="+mn-ea"/>
              </a:rPr>
              <a:t>ES5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ES2009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ko-KR" dirty="0" err="1">
                <a:latin typeface="+mn-ea"/>
              </a:rPr>
              <a:t>ES6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ES2015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ko-KR" dirty="0" err="1">
                <a:latin typeface="+mn-ea"/>
              </a:rPr>
              <a:t>ES7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ES2016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+mn-ea"/>
              </a:rPr>
              <a:t>      …</a:t>
            </a:r>
          </a:p>
          <a:p>
            <a:pPr marL="285750" indent="-285750">
              <a:lnSpc>
                <a:spcPct val="100000"/>
              </a:lnSpc>
            </a:pPr>
            <a:r>
              <a:rPr lang="en-US" altLang="ko-KR" dirty="0" err="1">
                <a:latin typeface="+mn-ea"/>
              </a:rPr>
              <a:t>ES9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ES2018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678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역사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 descr="ES6 suppor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98" y="2361977"/>
            <a:ext cx="10971802" cy="151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451811" y="1871162"/>
            <a:ext cx="9288378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5440" indent="-288290" algn="just">
              <a:lnSpc>
                <a:spcPts val="1680"/>
              </a:lnSpc>
              <a:spcAft>
                <a:spcPts val="75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Current support for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ES2015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ES6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/JavaScript 6th version (October 2018):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1811" y="4312556"/>
            <a:ext cx="9288378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5440" indent="-288290" algn="just">
              <a:lnSpc>
                <a:spcPts val="1680"/>
              </a:lnSpc>
              <a:spcAft>
                <a:spcPts val="750"/>
              </a:spcAft>
            </a:pPr>
            <a:r>
              <a:rPr lang="en-US" altLang="ko-KR" b="1" dirty="0"/>
              <a:t>Current support for </a:t>
            </a:r>
            <a:r>
              <a:rPr lang="en-US" altLang="ko-KR" b="1" dirty="0" err="1"/>
              <a:t>ES2016</a:t>
            </a:r>
            <a:r>
              <a:rPr lang="en-US" altLang="ko-KR" b="1" dirty="0"/>
              <a:t>/JavaScript 7th version (October 2018):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4" name="그림 13" descr="ES2016 suppor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811" y="4836495"/>
            <a:ext cx="7923898" cy="154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59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역사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66537" y="1709548"/>
            <a:ext cx="10515600" cy="370065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ko-KR" altLang="en-US" dirty="0" err="1"/>
              <a:t>인트로</a:t>
            </a:r>
            <a:r>
              <a:rPr lang="ko-KR" altLang="en-US" dirty="0"/>
              <a:t> 코스와 관련된 </a:t>
            </a:r>
            <a:r>
              <a:rPr lang="en-US" altLang="ko-KR" dirty="0" err="1"/>
              <a:t>ES5</a:t>
            </a:r>
            <a:r>
              <a:rPr lang="en-US" altLang="ko-KR" dirty="0"/>
              <a:t>/</a:t>
            </a:r>
            <a:r>
              <a:rPr lang="en-US" altLang="ko-KR" dirty="0" err="1"/>
              <a:t>ES6</a:t>
            </a:r>
            <a:r>
              <a:rPr lang="en-US" altLang="ko-KR" dirty="0"/>
              <a:t>/</a:t>
            </a:r>
            <a:r>
              <a:rPr lang="en-US" altLang="ko-KR" dirty="0" err="1"/>
              <a:t>ES7</a:t>
            </a:r>
            <a:r>
              <a:rPr lang="ko-KR" altLang="en-US" dirty="0"/>
              <a:t>의 모든 중요 기능에 대해 다룹니다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00000"/>
              </a:lnSpc>
            </a:pPr>
            <a:r>
              <a:rPr lang="ko-KR" altLang="en-US" dirty="0"/>
              <a:t>자바스크립트는 배워야 할 중요한 언어인가요</a:t>
            </a:r>
            <a:r>
              <a:rPr lang="en-US" altLang="ko-KR" dirty="0"/>
              <a:t>? Java, PHP, C#, Python, Ruby </a:t>
            </a:r>
            <a:r>
              <a:rPr lang="ko-KR" altLang="en-US" dirty="0"/>
              <a:t>그리고 다른 모든 것들은 어떤가요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자바스크립트는 </a:t>
            </a:r>
            <a:r>
              <a:rPr lang="ko-KR" altLang="en-US" dirty="0" err="1">
                <a:latin typeface="+mn-ea"/>
              </a:rPr>
              <a:t>인터프리트</a:t>
            </a:r>
            <a:r>
              <a:rPr lang="ko-KR" altLang="en-US" dirty="0">
                <a:latin typeface="+mn-ea"/>
              </a:rPr>
              <a:t> 언어</a:t>
            </a:r>
          </a:p>
        </p:txBody>
      </p:sp>
    </p:spTree>
    <p:extLst>
      <p:ext uri="{BB962C8B-B14F-4D97-AF65-F5344CB8AC3E}">
        <p14:creationId xmlns:p14="http://schemas.microsoft.com/office/powerpoint/2010/main" val="17442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JavsScript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JavaScript Overview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5650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로 할 수 있는 일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66537" y="1709548"/>
            <a:ext cx="10515600" cy="100156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ko-KR" altLang="en-US" dirty="0"/>
              <a:t>첫째</a:t>
            </a:r>
            <a:r>
              <a:rPr lang="en-US" altLang="ko-KR" dirty="0"/>
              <a:t>: HTML </a:t>
            </a:r>
            <a:r>
              <a:rPr lang="ko-KR" altLang="en-US" dirty="0"/>
              <a:t>및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컨텐츠와 상호 작용하고 이벤트에 응답</a:t>
            </a:r>
            <a:endParaRPr lang="ko-KR" altLang="en-US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BB46486-3375-4C8A-A669-CC9756A377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9178" y="2860756"/>
            <a:ext cx="6371202" cy="22054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627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로 할 수 있는 일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66537" y="1709548"/>
            <a:ext cx="10515600" cy="100156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ko-KR" altLang="en-US" dirty="0"/>
              <a:t>둘째</a:t>
            </a:r>
            <a:r>
              <a:rPr lang="en-US" altLang="ko-KR" dirty="0"/>
              <a:t>: </a:t>
            </a:r>
            <a:r>
              <a:rPr lang="ko-KR" altLang="en-US" dirty="0"/>
              <a:t>멀티미디어</a:t>
            </a:r>
            <a:r>
              <a:rPr lang="en-US" altLang="ko-KR" dirty="0"/>
              <a:t>, </a:t>
            </a:r>
            <a:r>
              <a:rPr lang="ko-KR" altLang="en-US" dirty="0"/>
              <a:t>도면</a:t>
            </a:r>
            <a:r>
              <a:rPr lang="en-US" altLang="ko-KR" dirty="0"/>
              <a:t>, </a:t>
            </a: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지리 위치</a:t>
            </a:r>
            <a:r>
              <a:rPr lang="en-US" altLang="ko-KR" dirty="0"/>
              <a:t>, </a:t>
            </a:r>
            <a:r>
              <a:rPr lang="ko-KR" altLang="en-US" dirty="0" err="1"/>
              <a:t>웹캠</a:t>
            </a:r>
            <a:r>
              <a:rPr lang="ko-KR" altLang="en-US" dirty="0"/>
              <a:t> 등 </a:t>
            </a:r>
            <a:r>
              <a:rPr lang="en-US" altLang="ko-KR" dirty="0"/>
              <a:t>DOM </a:t>
            </a:r>
            <a:r>
              <a:rPr lang="ko-KR" altLang="en-US" dirty="0"/>
              <a:t>및 선택 </a:t>
            </a:r>
            <a:r>
              <a:rPr lang="en-US" altLang="ko-KR" dirty="0"/>
              <a:t>API </a:t>
            </a:r>
            <a:r>
              <a:rPr lang="ko-KR" altLang="en-US" dirty="0"/>
              <a:t>외에도 다양한 </a:t>
            </a:r>
            <a:r>
              <a:rPr lang="en-US" altLang="ko-KR" dirty="0"/>
              <a:t>API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80" y="2711116"/>
            <a:ext cx="82010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6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로 할 수 있는 일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66537" y="1709548"/>
            <a:ext cx="10515600" cy="100156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ko-KR" altLang="en-US" dirty="0"/>
              <a:t>세번째</a:t>
            </a:r>
            <a:r>
              <a:rPr lang="en-US" altLang="ko-KR" dirty="0"/>
              <a:t>: </a:t>
            </a:r>
            <a:r>
              <a:rPr lang="ko-KR" altLang="en-US" dirty="0"/>
              <a:t>원격 데이터로 작업하거나 원격 </a:t>
            </a:r>
            <a:r>
              <a:rPr lang="en-US" altLang="ko-KR" dirty="0"/>
              <a:t>HTTP </a:t>
            </a:r>
            <a:r>
              <a:rPr lang="ko-KR" altLang="en-US" dirty="0"/>
              <a:t>웹 서버와 통신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87E326-A7DA-40F4-A94E-55F3D8836E1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5572" y="2576574"/>
            <a:ext cx="5001310" cy="31406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3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, HTML</a:t>
            </a:r>
            <a:r>
              <a:rPr lang="ko-KR" altLang="en-US" dirty="0"/>
              <a:t>과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JavaScript, HTML and </a:t>
            </a:r>
            <a:r>
              <a:rPr lang="en-US" altLang="ko-KR" b="1" dirty="0" err="1"/>
              <a:t>CSS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378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코드의 위치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66537" y="1709548"/>
            <a:ext cx="10515600" cy="100156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ko-KR" altLang="en-US" dirty="0"/>
              <a:t>첫째</a:t>
            </a:r>
            <a:r>
              <a:rPr lang="en-US" altLang="ko-KR" dirty="0"/>
              <a:t>: &lt;body&gt;&lt;/body&gt; </a:t>
            </a:r>
            <a:r>
              <a:rPr lang="ko-KR" altLang="en-US" dirty="0"/>
              <a:t>태그 사이에 넣는다</a:t>
            </a:r>
            <a:r>
              <a:rPr lang="en-US" altLang="ko-KR" dirty="0"/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1263" y="3055331"/>
            <a:ext cx="1129364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&lt;body&gt;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...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&lt;script&gt;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x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// show a message in the body of the html document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body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"&lt;b&gt;JavaScript code executed. The value of the variable x is: "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x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"&lt;/b&gt;"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// also print a message in the </a:t>
            </a:r>
            <a:r>
              <a:rPr lang="en-US" altLang="ko-KR" kern="100" dirty="0" err="1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devtool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console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console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"JavaScript code executed"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&lt;/script&gt;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...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&lt;/body&gt;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6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코드의 위치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66537" y="1709548"/>
            <a:ext cx="10515600" cy="100156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ko-KR" altLang="en-US" dirty="0"/>
              <a:t>둘째</a:t>
            </a:r>
            <a:r>
              <a:rPr lang="en-US" altLang="ko-KR" dirty="0"/>
              <a:t>: &lt;head&gt;&lt;/head&gt; </a:t>
            </a:r>
            <a:r>
              <a:rPr lang="ko-KR" altLang="en-US" dirty="0"/>
              <a:t>태그 사이에 넣는다</a:t>
            </a:r>
            <a:r>
              <a:rPr lang="en-US" altLang="ko-KR" dirty="0"/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1211" y="3258512"/>
            <a:ext cx="10892589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&lt;head&gt;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&lt;script&gt;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function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addSomeText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// append a message in the body of the html document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</a:t>
            </a:r>
            <a:r>
              <a:rPr lang="en-US" altLang="ko-KR" b="1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b="1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b="1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body</a:t>
            </a:r>
            <a:r>
              <a:rPr lang="en-US" altLang="ko-KR" b="1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b="1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"&lt;</a:t>
            </a:r>
            <a:r>
              <a:rPr lang="en-US" altLang="ko-KR" b="1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</a:t>
            </a:r>
            <a:r>
              <a:rPr lang="en-US" altLang="ko-KR" b="1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&gt;Function executed!"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&lt;/script&gt;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&lt;/head&gt;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6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코드의 위치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340150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코드를 로컬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41684" y="2731169"/>
            <a:ext cx="6096000" cy="11823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&lt;head&gt;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...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&lt;link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rel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"stylesheet"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href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css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style.css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&lt;script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src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b="1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b="1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js</a:t>
            </a:r>
            <a:r>
              <a:rPr lang="en-US" altLang="ko-KR" b="1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</a:t>
            </a:r>
            <a:r>
              <a:rPr lang="en-US" altLang="ko-KR" b="1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script.js</a:t>
            </a:r>
            <a:r>
              <a:rPr lang="en-US" altLang="ko-KR" b="1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&gt;&lt;/script&gt;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&lt;/head&gt;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1684" y="4369078"/>
            <a:ext cx="6096000" cy="9643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function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addSomeText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body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"&lt;p&gt;Function executed!&lt;/p&gt;"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1684" y="5711366"/>
            <a:ext cx="6096000" cy="7463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color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green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2422" y="3007977"/>
            <a:ext cx="24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index.html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52421" y="4325266"/>
            <a:ext cx="24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script.js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52421" y="5342034"/>
            <a:ext cx="24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코드의 위치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3401503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코드를 로컬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JavaScript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코드를 외부 스크립트 파일에 쉽게 넣을 수 있으며 다음과 같은 많은 이점을 제공합니다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HTML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과 코드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외부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파일을 사용하는 경우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코드도 구분합니다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JavaScript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를 보다 쉽게 읽고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유지관리할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JavaScript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파일은 다른 프로젝트에서 더 쉽게 재사용할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캐시된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JavaScript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파일은 페이지 로드의 속도를 높일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6948" y="5249779"/>
            <a:ext cx="6096000" cy="11823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&lt;head&gt;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...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&lt;link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rel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"stylesheet"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href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css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style.css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&lt;script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src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b="1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b="1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js</a:t>
            </a:r>
            <a:r>
              <a:rPr lang="en-US" altLang="ko-KR" b="1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</a:t>
            </a:r>
            <a:r>
              <a:rPr lang="en-US" altLang="ko-KR" b="1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script.js</a:t>
            </a:r>
            <a:r>
              <a:rPr lang="en-US" altLang="ko-KR" b="1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&gt;&lt;/script&gt;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&lt;/head&gt;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5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코드의 위치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340150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웹에 있는 </a:t>
            </a:r>
            <a:r>
              <a:rPr lang="en-US" altLang="ko-KR" dirty="0"/>
              <a:t>JavaScript </a:t>
            </a:r>
            <a:r>
              <a:rPr lang="ko-KR" altLang="en-US" dirty="0"/>
              <a:t>파일</a:t>
            </a:r>
            <a:r>
              <a:rPr lang="en-US" altLang="ko-KR" dirty="0"/>
              <a:t>/</a:t>
            </a:r>
            <a:r>
              <a:rPr lang="ko-KR" altLang="en-US" dirty="0"/>
              <a:t>라이브러리에 대한 외부 참조를 사용합니다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200" y="3084933"/>
            <a:ext cx="11081084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&lt;script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src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"https://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cdnjs.cloudflare.com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/ajax/libs/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paper.js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/0.22/</a:t>
            </a:r>
            <a:r>
              <a:rPr lang="en-US" altLang="ko-KR" kern="10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paper.js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&gt;&lt;/script&gt;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32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를 </a:t>
            </a:r>
            <a:r>
              <a:rPr lang="ko-KR" altLang="en-US" dirty="0" err="1"/>
              <a:t>디버그하는</a:t>
            </a:r>
            <a:r>
              <a:rPr lang="ko-KR" altLang="en-US" dirty="0"/>
              <a:t> 방법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5410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 descr="View of the JavaScript conso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0168" y="1690688"/>
            <a:ext cx="57721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 descr="View of the javascript console showing an error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922" y="1690688"/>
            <a:ext cx="56483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2664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JavaScript </a:t>
            </a:r>
            <a:r>
              <a:rPr lang="ko-KR" altLang="en-US" dirty="0"/>
              <a:t>예제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Simple JavaScript examples to play with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51773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58" y="2829536"/>
            <a:ext cx="4343400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708" y="4314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00146" y="5398477"/>
            <a:ext cx="39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 HTML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6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은 구조</a:t>
            </a:r>
            <a:r>
              <a:rPr lang="en-US" altLang="ko-KR" dirty="0"/>
              <a:t>(structure)</a:t>
            </a:r>
            <a:r>
              <a:rPr lang="ko-KR" altLang="en-US" dirty="0"/>
              <a:t>를 위한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HTML: Hyper Text Markup Language</a:t>
            </a:r>
            <a:endParaRPr lang="ko-KR" altLang="en-US" dirty="0"/>
          </a:p>
        </p:txBody>
      </p:sp>
      <p:pic>
        <p:nvPicPr>
          <p:cNvPr id="7" name="그림 6" descr="HTML5 log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5479" y="3045535"/>
            <a:ext cx="15906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Illustration of yypertext document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3433" y="2672831"/>
            <a:ext cx="5915526" cy="392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462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은 구조</a:t>
            </a:r>
            <a:r>
              <a:rPr lang="en-US" altLang="ko-KR" dirty="0"/>
              <a:t>(structure)</a:t>
            </a:r>
            <a:r>
              <a:rPr lang="ko-KR" altLang="en-US" dirty="0"/>
              <a:t>를 위한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요소</a:t>
            </a:r>
            <a:r>
              <a:rPr lang="en-US" altLang="ko-KR" dirty="0"/>
              <a:t>(element), </a:t>
            </a:r>
            <a:r>
              <a:rPr lang="ko-KR" altLang="en-US" dirty="0"/>
              <a:t>태그</a:t>
            </a:r>
            <a:r>
              <a:rPr lang="en-US" altLang="ko-KR" dirty="0"/>
              <a:t>(tag),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3268" y="2415780"/>
            <a:ext cx="1122546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&lt;!</a:t>
            </a:r>
            <a:r>
              <a:rPr lang="en-US" altLang="ko-KR" sz="1600" kern="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DOCTYPE</a:t>
            </a:r>
            <a:r>
              <a:rPr lang="en-US" altLang="ko-KR" sz="1600" kern="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html&gt;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&lt;html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600" kern="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lang</a:t>
            </a:r>
            <a:r>
              <a:rPr lang="en-US" altLang="ko-KR" sz="1600" kern="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600" kern="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sz="1600" kern="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en</a:t>
            </a:r>
            <a:r>
              <a:rPr lang="en-US" altLang="ko-KR" sz="1600" kern="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&lt;head&gt;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 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&lt;title&gt;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Your first HTML page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&lt;/title&gt;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 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&lt;meta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600" kern="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charset</a:t>
            </a:r>
            <a:r>
              <a:rPr lang="en-US" altLang="ko-KR" sz="1600" kern="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600" kern="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sz="1600" kern="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utf</a:t>
            </a:r>
            <a:r>
              <a:rPr lang="en-US" altLang="ko-KR" sz="1600" kern="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-8"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&lt;/head&gt;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&lt;body&gt;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sz="1600" kern="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h1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My home page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</a:t>
            </a:r>
            <a:r>
              <a:rPr lang="en-US" altLang="ko-KR" sz="1600" kern="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h1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sz="1600" kern="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h2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Who am I?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</a:t>
            </a:r>
            <a:r>
              <a:rPr lang="en-US" altLang="ko-KR" sz="1600" kern="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h2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&lt;p&gt;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Hi! Welcome to my Home Page! My name is Michel Buffa, I'm a professor at the University of Nice, in France, and I'm also the author of two MOOCS about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HTML5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on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W3Cx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&lt;/p&gt;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&lt;p&gt;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 also play electric guitar and love coding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WebAudio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applications...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&lt;/p&gt;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sz="1600" kern="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600" kern="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src</a:t>
            </a:r>
            <a:r>
              <a:rPr lang="en-US" altLang="ko-KR" sz="1600" kern="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600" kern="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"https://</a:t>
            </a:r>
            <a:r>
              <a:rPr lang="en-US" altLang="ko-KR" sz="1600" kern="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pbs.twimg.com</a:t>
            </a:r>
            <a:r>
              <a:rPr lang="en-US" altLang="ko-KR" sz="1600" kern="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</a:t>
            </a:r>
            <a:r>
              <a:rPr lang="en-US" altLang="ko-KR" sz="1600" kern="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profile_images</a:t>
            </a:r>
            <a:r>
              <a:rPr lang="en-US" altLang="ko-KR" sz="1600" kern="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/110455194/</a:t>
            </a:r>
            <a:r>
              <a:rPr lang="en-US" altLang="ko-KR" sz="1600" kern="0" dirty="0" err="1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n666194627_2302_400x400.jpg</a:t>
            </a:r>
            <a:r>
              <a:rPr lang="en-US" altLang="ko-KR" sz="1600" kern="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600" kern="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width</a:t>
            </a:r>
            <a:r>
              <a:rPr lang="en-US" altLang="ko-KR" sz="1600" kern="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600" kern="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200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   </a:t>
            </a:r>
            <a:r>
              <a:rPr lang="en-US" altLang="ko-KR" sz="1600" kern="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alt</a:t>
            </a:r>
            <a:r>
              <a:rPr lang="en-US" altLang="ko-KR" sz="1600" kern="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600" kern="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"Michel Buffa plays rock and roll"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sz="1600" kern="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h2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My Hobbies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</a:t>
            </a:r>
            <a:r>
              <a:rPr lang="en-US" altLang="ko-KR" sz="1600" kern="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h2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Music, Movies, Video Games, Travelling, Family, etc.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&lt;/body&gt;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</a:t>
            </a:r>
            <a:r>
              <a:rPr lang="en-US" altLang="ko-KR" sz="1600" kern="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&lt;/html&gt;</a:t>
            </a:r>
            <a:endParaRPr lang="ko-KR" altLang="ko-KR" sz="16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8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은 구조</a:t>
            </a:r>
            <a:r>
              <a:rPr lang="en-US" altLang="ko-KR" dirty="0"/>
              <a:t>(structure)</a:t>
            </a:r>
            <a:r>
              <a:rPr lang="ko-KR" altLang="en-US" dirty="0"/>
              <a:t>를 위한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Tree 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</a:t>
            </a:r>
            <a:r>
              <a:rPr lang="en-US" altLang="ko-KR" dirty="0"/>
              <a:t>, siblings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666" y="2854575"/>
            <a:ext cx="6356217" cy="328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410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은 구조</a:t>
            </a:r>
            <a:r>
              <a:rPr lang="en-US" altLang="ko-KR" dirty="0"/>
              <a:t>(structure)</a:t>
            </a:r>
            <a:r>
              <a:rPr lang="ko-KR" altLang="en-US" dirty="0"/>
              <a:t>를 위한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태그</a:t>
            </a:r>
            <a:r>
              <a:rPr lang="en-US" altLang="ko-KR" dirty="0"/>
              <a:t>(tag)</a:t>
            </a:r>
            <a:endParaRPr lang="ko-KR" altLang="en-US" dirty="0"/>
          </a:p>
        </p:txBody>
      </p:sp>
      <p:pic>
        <p:nvPicPr>
          <p:cNvPr id="5" name="그림 4" descr="Diagram of an elemen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3946" y="2545264"/>
            <a:ext cx="6732138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150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는 스타일을 위한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err="1">
                <a:latin typeface="+mn-ea"/>
              </a:rPr>
              <a:t>CSS</a:t>
            </a:r>
            <a:r>
              <a:rPr lang="en-US" altLang="ko-KR" dirty="0">
                <a:latin typeface="+mn-ea"/>
              </a:rPr>
              <a:t> • /</a:t>
            </a:r>
            <a:r>
              <a:rPr lang="en-US" altLang="ko-KR" dirty="0" err="1">
                <a:latin typeface="+mn-ea"/>
              </a:rPr>
              <a:t>si-ɛs-ɛs</a:t>
            </a:r>
            <a:r>
              <a:rPr lang="en-US" altLang="ko-KR" dirty="0">
                <a:latin typeface="+mn-ea"/>
              </a:rPr>
              <a:t>/ • </a:t>
            </a:r>
            <a:r>
              <a:rPr lang="en-US" altLang="ko-KR" i="1" dirty="0">
                <a:latin typeface="+mn-ea"/>
              </a:rPr>
              <a:t>noun </a:t>
            </a:r>
            <a:endParaRPr lang="ko-KR" altLang="ko-KR" dirty="0">
              <a:latin typeface="+mn-ea"/>
            </a:endParaRPr>
          </a:p>
          <a:p>
            <a:pPr fontAlgn="base">
              <a:lnSpc>
                <a:spcPct val="100000"/>
              </a:lnSpc>
            </a:pPr>
            <a:r>
              <a:rPr lang="en-US" altLang="ko-KR" dirty="0">
                <a:latin typeface="+mn-ea"/>
              </a:rPr>
              <a:t>Stands for "</a:t>
            </a:r>
            <a:r>
              <a:rPr lang="en-US" altLang="ko-KR" b="1" dirty="0">
                <a:latin typeface="+mn-ea"/>
              </a:rPr>
              <a:t>C</a:t>
            </a:r>
            <a:r>
              <a:rPr lang="en-US" altLang="ko-KR" dirty="0">
                <a:latin typeface="+mn-ea"/>
              </a:rPr>
              <a:t>ascading </a:t>
            </a:r>
            <a:r>
              <a:rPr lang="en-US" altLang="ko-KR" b="1" dirty="0">
                <a:latin typeface="+mn-ea"/>
              </a:rPr>
              <a:t>S</a:t>
            </a:r>
            <a:r>
              <a:rPr lang="en-US" altLang="ko-KR" dirty="0">
                <a:latin typeface="+mn-ea"/>
              </a:rPr>
              <a:t>tyle </a:t>
            </a:r>
            <a:r>
              <a:rPr lang="en-US" altLang="ko-KR" b="1" dirty="0">
                <a:latin typeface="+mn-ea"/>
              </a:rPr>
              <a:t>S</a:t>
            </a:r>
            <a:r>
              <a:rPr lang="en-US" altLang="ko-KR" dirty="0">
                <a:latin typeface="+mn-ea"/>
              </a:rPr>
              <a:t>heets". A style sheet language for describing how to display an HTML document.</a:t>
            </a:r>
          </a:p>
          <a:p>
            <a:pPr fontAlgn="base">
              <a:lnSpc>
                <a:spcPct val="100000"/>
              </a:lnSpc>
            </a:pPr>
            <a:r>
              <a:rPr lang="ko-KR" altLang="en-US" dirty="0" err="1">
                <a:latin typeface="+mn-ea"/>
              </a:rPr>
              <a:t>캐스캐딩</a:t>
            </a:r>
            <a:r>
              <a:rPr lang="ko-KR" altLang="en-US" dirty="0">
                <a:latin typeface="+mn-ea"/>
              </a:rPr>
              <a:t> 스타일시트를 나타냅니다</a:t>
            </a:r>
            <a:r>
              <a:rPr lang="en-US" altLang="ko-KR" dirty="0">
                <a:latin typeface="+mn-ea"/>
              </a:rPr>
              <a:t>. HTML </a:t>
            </a:r>
            <a:r>
              <a:rPr lang="ko-KR" altLang="en-US" dirty="0">
                <a:latin typeface="+mn-ea"/>
              </a:rPr>
              <a:t>문서를 표시하는 방법을 설명하는 스타일시트 언어입니다</a:t>
            </a:r>
            <a:r>
              <a:rPr lang="en-US" altLang="ko-KR" dirty="0">
                <a:latin typeface="+mn-ea"/>
              </a:rPr>
              <a:t>.</a:t>
            </a:r>
            <a:endParaRPr lang="ko-KR" altLang="ko-KR" dirty="0">
              <a:latin typeface="+mn-ea"/>
            </a:endParaRPr>
          </a:p>
        </p:txBody>
      </p:sp>
      <p:pic>
        <p:nvPicPr>
          <p:cNvPr id="6" name="그림 5" descr="CSS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4138" y="4176714"/>
            <a:ext cx="2201778" cy="138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869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는 스타일을 위한 것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5495" y="2332435"/>
            <a:ext cx="6096000" cy="11823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funny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color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purple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font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-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family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'caveat'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font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-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size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 err="1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40px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5495" y="4156557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...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class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"funny"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 also play electric guitar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and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love coding </a:t>
            </a:r>
            <a:r>
              <a:rPr lang="en-US" altLang="ko-KR" kern="100" dirty="0" err="1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WebAudio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applications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...&lt;/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...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class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"funny"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Music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Movies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Video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Games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Traveling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00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Family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etc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.&lt;/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p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1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자바스크립트는 상호작용을 위한 접착제</a:t>
            </a:r>
          </a:p>
        </p:txBody>
      </p:sp>
      <p:pic>
        <p:nvPicPr>
          <p:cNvPr id="6" name="그림 5" descr="JS is the perfect glu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72675" y="2589378"/>
            <a:ext cx="1685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77" y="1557585"/>
            <a:ext cx="8383050" cy="390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1742" y="5124195"/>
            <a:ext cx="4381500" cy="1533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55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1021</Words>
  <Application>Microsoft Office PowerPoint</Application>
  <PresentationFormat>와이드스크린</PresentationFormat>
  <Paragraphs>133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Courier New</vt:lpstr>
      <vt:lpstr>Times New Roman</vt:lpstr>
      <vt:lpstr>Office 테마</vt:lpstr>
      <vt:lpstr> 자바스크립트 소개</vt:lpstr>
      <vt:lpstr>Javascript, HTML과 CSS</vt:lpstr>
      <vt:lpstr>HTML은 구조(structure)를 위한 것</vt:lpstr>
      <vt:lpstr>HTML은 구조(structure)를 위한 것</vt:lpstr>
      <vt:lpstr>HTML은 구조(structure)를 위한 것</vt:lpstr>
      <vt:lpstr>HTML은 구조(structure)를 위한 것</vt:lpstr>
      <vt:lpstr>CSS는 스타일을 위한 것</vt:lpstr>
      <vt:lpstr>CSS는 스타일을 위한 것</vt:lpstr>
      <vt:lpstr>자바스크립트는 상호작용을 위한 접착제</vt:lpstr>
      <vt:lpstr>자바스크립트는 상호작용을 위한 접착제</vt:lpstr>
      <vt:lpstr>자바스크립트의 역사</vt:lpstr>
      <vt:lpstr>자바스크립트의 역사</vt:lpstr>
      <vt:lpstr>자바스크립트의 역사</vt:lpstr>
      <vt:lpstr>자바스크립트의 역사</vt:lpstr>
      <vt:lpstr>자바스크립트의 역사</vt:lpstr>
      <vt:lpstr>JavsScript 개요</vt:lpstr>
      <vt:lpstr>JavaScript로 할 수 있는 일</vt:lpstr>
      <vt:lpstr>JavaScript로 할 수 있는 일</vt:lpstr>
      <vt:lpstr>JavaScript로 할 수 있는 일</vt:lpstr>
      <vt:lpstr>JavaScript 코드의 위치</vt:lpstr>
      <vt:lpstr>JavaScript 코드의 위치</vt:lpstr>
      <vt:lpstr>JavaScript 코드의 위치</vt:lpstr>
      <vt:lpstr>JavaScript 코드의 위치</vt:lpstr>
      <vt:lpstr>JavaScript 코드의 위치</vt:lpstr>
      <vt:lpstr>JavaScript를 디버그하는 방법</vt:lpstr>
      <vt:lpstr>간단한 JavaScript 예제</vt:lpstr>
      <vt:lpstr>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Daekeun</dc:creator>
  <cp:lastModifiedBy>Daekeun Ko</cp:lastModifiedBy>
  <cp:revision>50</cp:revision>
  <dcterms:created xsi:type="dcterms:W3CDTF">2021-04-23T03:02:58Z</dcterms:created>
  <dcterms:modified xsi:type="dcterms:W3CDTF">2021-05-01T03:53:46Z</dcterms:modified>
</cp:coreProperties>
</file>