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5" r:id="rId3"/>
    <p:sldId id="286" r:id="rId4"/>
    <p:sldId id="287" r:id="rId5"/>
    <p:sldId id="288" r:id="rId6"/>
    <p:sldId id="289" r:id="rId7"/>
    <p:sldId id="290" r:id="rId8"/>
    <p:sldId id="293" r:id="rId9"/>
    <p:sldId id="292" r:id="rId10"/>
    <p:sldId id="294" r:id="rId11"/>
    <p:sldId id="295" r:id="rId12"/>
    <p:sldId id="296" r:id="rId13"/>
    <p:sldId id="297" r:id="rId14"/>
    <p:sldId id="298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3" r:id="rId27"/>
    <p:sldId id="312" r:id="rId28"/>
    <p:sldId id="314" r:id="rId29"/>
    <p:sldId id="315" r:id="rId30"/>
    <p:sldId id="316" r:id="rId31"/>
    <p:sldId id="317" r:id="rId32"/>
    <p:sldId id="318" r:id="rId33"/>
    <p:sldId id="322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8DD3F-0663-4228-AA13-60693EE31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2029D8-86BD-495D-9AC1-9E3B6ECD0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9B5E34-3C69-48D8-954B-F7BBE76D3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4CB6-93A7-4B40-AFA4-30404AA724DB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2E9437-8988-4B65-BA88-7B9F1F3B9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60CBFD-4B56-4275-B9E3-3F0954B99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B66C-D7D0-4A31-A214-6B6C4A213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488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94A7B-5A9E-4C37-8B90-B0DE23FA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A83BCF-BD63-4F54-A89C-DBCAAD7F4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C1C4FE-F93C-4FD8-ACB8-451455CC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4CB6-93A7-4B40-AFA4-30404AA724DB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0EB74D-FC6A-40AF-B9B5-82489DB29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2640B2-99C2-4B5E-AF12-96FE5C0C2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B66C-D7D0-4A31-A214-6B6C4A213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381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E9359B-C93F-48D3-8BE7-EE41381A5C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145F77-DFC9-4776-881C-CCDDB0FCA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1E1A82-DC79-4F35-A27F-0C32BC74E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4CB6-93A7-4B40-AFA4-30404AA724DB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7C305F-68B5-4EE2-BBCD-F02E85DA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E6D34-9EF0-40AD-8411-8CDDA8924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B66C-D7D0-4A31-A214-6B6C4A213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548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D8152-6A9E-4548-B12B-493A6A18B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AF80F4-0C01-4CD3-B8C9-A048359C2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7C561E-789D-4212-8CA9-5A66950A6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4CB6-93A7-4B40-AFA4-30404AA724DB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F23DF3-AD12-4295-853A-A64AC0342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228BB0-C584-409D-A32B-68E728975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B66C-D7D0-4A31-A214-6B6C4A213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418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C18-FECC-4AB1-B457-9D7CB4DCD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F124B4-01F1-48A6-A149-42D4E1F48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04E33B-B50E-47DD-9A92-5FE45FF1D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4CB6-93A7-4B40-AFA4-30404AA724DB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FD7036-E776-434C-9EC4-E33240886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961CD0-4F37-4C09-B60A-680DA888E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B66C-D7D0-4A31-A214-6B6C4A213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873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63476A-4A80-4248-AC8D-F161ED36C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8ADEC1-865F-4C69-BF36-AB8662C783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6E0AEC-51E8-41D6-8AF2-664FC666B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606592-054B-46B9-8276-EB238631D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4CB6-93A7-4B40-AFA4-30404AA724DB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B64BE7-1E25-4055-9DD8-7A55EBBF5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F96368-AD42-4213-9DA5-DDA448699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B66C-D7D0-4A31-A214-6B6C4A213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50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EB8EC3-5E9B-4D67-B767-8E5D704FF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7A658C-F9DE-42DE-AB2C-B965C16D1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3590ED-CDF7-475D-851F-FC15F16AA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AF11FF-4F3A-433F-BE6C-BF459EB276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773AD2-7BA5-470A-A11E-8146CF9B8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E1E8B3D-9BC4-4A30-96AC-514B41146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4CB6-93A7-4B40-AFA4-30404AA724DB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082532-77BA-45C6-8F49-A6E0DC48D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F37E30-5FCE-4A86-876B-FE1EA15F8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B66C-D7D0-4A31-A214-6B6C4A213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845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04F34-0C98-4D4C-BCAB-243A42C0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5CC178-F3BF-4551-9707-1F70EDD3E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4CB6-93A7-4B40-AFA4-30404AA724DB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FC3E57-16A2-4342-8CA2-9F3FED38A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04F89B-25D3-40DC-9654-12D4E0A2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B66C-D7D0-4A31-A214-6B6C4A213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0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DB9DAD-C7DC-4A7B-811D-915AEFE1C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4CB6-93A7-4B40-AFA4-30404AA724DB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1F0096-4CE3-4E23-9C20-B4D0EBB94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4056CB-71C9-402A-ACF6-B550C98F6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B66C-D7D0-4A31-A214-6B6C4A213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58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1FD43E-BAF0-4CAD-A31C-D55F097F7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944D54-5BB6-452A-A4D6-8E8D19125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CAACA1-411F-41B8-9FFE-56F379CE7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A02FA0-9369-4C18-ADD9-9158EAE55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4CB6-93A7-4B40-AFA4-30404AA724DB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A02FC6-EE82-4558-8BA1-1239F9337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8F9437-39D2-441E-A209-D1EB4031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B66C-D7D0-4A31-A214-6B6C4A213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572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6B35F-D2F0-4085-99B2-72C126382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851F4E-2D90-493C-B120-AD62B4728C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98F38D-8327-4085-9C67-3BB417AF6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84C0CB-AD8F-4689-B749-373AC29DB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4CB6-93A7-4B40-AFA4-30404AA724DB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65A092-BBAD-4463-A1DF-B12DFD87A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273035-8C6E-4322-8E92-743D2351A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B66C-D7D0-4A31-A214-6B6C4A213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823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75090E-82AC-4497-91E1-913E7721C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665FA4-6706-4872-A94C-B30BB2622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344F74-225C-4A03-92F9-AF1C4545B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84CB6-93A7-4B40-AFA4-30404AA724DB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97DD05-740E-49B6-AA9E-B3B664A0C2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DB9666-0A3E-4F08-8721-0D444D78A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CB66C-D7D0-4A31-A214-6B6C4A213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619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exercise_js.asp?filename=exercise_js_datatypes1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exercise_js.asp?filename=exercise_js_operators2" TargetMode="External"/><Relationship Id="rId2" Type="http://schemas.openxmlformats.org/officeDocument/2006/relationships/hyperlink" Target="https://www.w3schools.com/js/exercise_js.asp?filename=exercise_js_operators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js/exercise_js.asp?filename=exercise_js_operators5" TargetMode="External"/><Relationship Id="rId5" Type="http://schemas.openxmlformats.org/officeDocument/2006/relationships/hyperlink" Target="https://www.w3schools.com/js/exercise_js.asp?filename=exercise_js_operators4" TargetMode="External"/><Relationship Id="rId4" Type="http://schemas.openxmlformats.org/officeDocument/2006/relationships/hyperlink" Target="https://www.w3schools.com/js/exercise_js.asp?filename=exercise_js_operators3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exercise_js.asp?filename=exercise_js_strings3" TargetMode="External"/><Relationship Id="rId2" Type="http://schemas.openxmlformats.org/officeDocument/2006/relationships/hyperlink" Target="https://www.w3schools.com/js/exercise_js.asp?filename=exercise_js_strings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exercise_js.asp?filename=exercise_js_variables2" TargetMode="External"/><Relationship Id="rId2" Type="http://schemas.openxmlformats.org/officeDocument/2006/relationships/hyperlink" Target="https://www.w3schools.com/js/exercise_js.asp?filename=exercise_js_variables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js/exercise_js.asp?filename=exercise_js_variables5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값</a:t>
            </a:r>
            <a:r>
              <a:rPr lang="en-US" altLang="ko-KR" dirty="0"/>
              <a:t>, 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연산자 및 식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Variables, values, functions, operators and expressions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3520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범위</a:t>
            </a:r>
            <a:r>
              <a:rPr lang="en-US" altLang="ko-KR" dirty="0"/>
              <a:t>(scope)</a:t>
            </a:r>
            <a:endParaRPr lang="ko-KR" altLang="en-US" dirty="0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7315200" y="1764055"/>
            <a:ext cx="4038600" cy="4604661"/>
          </a:xfrm>
        </p:spPr>
        <p:txBody>
          <a:bodyPr>
            <a:normAutofit fontScale="70000" lnSpcReduction="20000"/>
          </a:bodyPr>
          <a:lstStyle/>
          <a:p>
            <a:pPr marL="285750" indent="-285750">
              <a:lnSpc>
                <a:spcPct val="120000"/>
              </a:lnSpc>
            </a:pPr>
            <a:r>
              <a:rPr lang="ko-KR" altLang="en-US" dirty="0"/>
              <a:t>블록</a:t>
            </a:r>
            <a:r>
              <a:rPr lang="en-US" altLang="ko-KR" dirty="0"/>
              <a:t>(block)</a:t>
            </a:r>
            <a:r>
              <a:rPr lang="ko-KR" altLang="en-US" dirty="0"/>
              <a:t> 범위</a:t>
            </a:r>
            <a:endParaRPr lang="en-US" altLang="ko-KR" dirty="0"/>
          </a:p>
          <a:p>
            <a:pPr marL="285750" indent="-285750">
              <a:lnSpc>
                <a:spcPct val="120000"/>
              </a:lnSpc>
            </a:pPr>
            <a:r>
              <a:rPr lang="ko-KR" altLang="en-US" dirty="0"/>
              <a:t>자바스크립트 </a:t>
            </a:r>
            <a:r>
              <a:rPr lang="en-US" altLang="ko-KR" dirty="0"/>
              <a:t>6 / </a:t>
            </a:r>
            <a:r>
              <a:rPr lang="en-US" altLang="ko-KR" dirty="0" err="1"/>
              <a:t>ES6</a:t>
            </a:r>
            <a:r>
              <a:rPr lang="ko-KR" altLang="en-US" dirty="0"/>
              <a:t>에는 </a:t>
            </a:r>
            <a:r>
              <a:rPr lang="en-US" altLang="ko-KR" dirty="0"/>
              <a:t>1) </a:t>
            </a:r>
            <a:r>
              <a:rPr lang="ko-KR" altLang="en-US" dirty="0"/>
              <a:t>글로벌 범위와 </a:t>
            </a:r>
            <a:r>
              <a:rPr lang="en-US" altLang="ko-KR" dirty="0"/>
              <a:t>2) {</a:t>
            </a:r>
            <a:r>
              <a:rPr lang="ko-KR" altLang="en-US" dirty="0"/>
              <a:t>과 </a:t>
            </a:r>
            <a:r>
              <a:rPr lang="en-US" altLang="ko-KR" dirty="0"/>
              <a:t>} </a:t>
            </a:r>
            <a:r>
              <a:rPr lang="ko-KR" altLang="en-US" dirty="0"/>
              <a:t>사이의 변수 선언의 블록 </a:t>
            </a:r>
            <a:r>
              <a:rPr lang="ko-KR" altLang="en-US" dirty="0" err="1"/>
              <a:t>범위라는</a:t>
            </a:r>
            <a:r>
              <a:rPr lang="ko-KR" altLang="en-US" dirty="0"/>
              <a:t> 두 가지 범위가 있다</a:t>
            </a:r>
            <a:r>
              <a:rPr lang="en-US" altLang="ko-KR" dirty="0"/>
              <a:t>. </a:t>
            </a:r>
            <a:r>
              <a:rPr lang="ko-KR" altLang="en-US" dirty="0"/>
              <a:t>이것은 자바</a:t>
            </a:r>
            <a:r>
              <a:rPr lang="en-US" altLang="ko-KR" dirty="0"/>
              <a:t>, C# </a:t>
            </a:r>
            <a:r>
              <a:rPr lang="ko-KR" altLang="en-US" dirty="0"/>
              <a:t>등과 같은 많은 다른 프로그래밍 언어와 비슷하다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20000"/>
              </a:lnSpc>
            </a:pPr>
            <a:r>
              <a:rPr lang="ko-KR" altLang="en-US" dirty="0"/>
              <a:t>또한 대부분의 프로그래밍 </a:t>
            </a:r>
            <a:r>
              <a:rPr lang="ko-KR" altLang="en-US" dirty="0" err="1"/>
              <a:t>언어에서와</a:t>
            </a:r>
            <a:r>
              <a:rPr lang="ko-KR" altLang="en-US" dirty="0"/>
              <a:t> 마찬가지로 블록 내부에서 로컬 변수는 더 높은 범위</a:t>
            </a:r>
            <a:r>
              <a:rPr lang="en-US" altLang="ko-KR" dirty="0"/>
              <a:t>(</a:t>
            </a:r>
            <a:r>
              <a:rPr lang="ko-KR" altLang="en-US" dirty="0"/>
              <a:t>글로벌 또는 현재 블록을 포함하는 다른 블록</a:t>
            </a:r>
            <a:r>
              <a:rPr lang="en-US" altLang="ko-KR" dirty="0"/>
              <a:t>)</a:t>
            </a:r>
            <a:r>
              <a:rPr lang="ko-KR" altLang="en-US" dirty="0"/>
              <a:t>에 위치한 다른 변수를 </a:t>
            </a:r>
            <a:r>
              <a:rPr lang="ko-KR" altLang="en-US" dirty="0" err="1"/>
              <a:t>마스킹한다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8609" y="1764054"/>
            <a:ext cx="6053413" cy="4075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29390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범위</a:t>
            </a:r>
            <a:r>
              <a:rPr lang="en-US" altLang="ko-KR" dirty="0"/>
              <a:t>(scope)</a:t>
            </a:r>
            <a:endParaRPr lang="ko-KR" altLang="en-US" dirty="0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6448926" y="1968713"/>
            <a:ext cx="4600074" cy="4604661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lnSpc>
                <a:spcPct val="120000"/>
              </a:lnSpc>
            </a:pPr>
            <a:r>
              <a:rPr lang="ko-KR" altLang="en-US" dirty="0"/>
              <a:t>키워드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ko-KR" altLang="en-US" dirty="0"/>
              <a:t>없이 변수를 선언하지 마십시오</a:t>
            </a:r>
            <a:r>
              <a:rPr lang="en-US" altLang="ko-KR" dirty="0"/>
              <a:t>!</a:t>
            </a:r>
          </a:p>
          <a:p>
            <a:pPr marL="285750" indent="-285750">
              <a:lnSpc>
                <a:spcPct val="120000"/>
              </a:lnSpc>
            </a:pPr>
            <a:r>
              <a:rPr lang="en-US" altLang="ko-KR" dirty="0"/>
              <a:t>JavaScript 5 / </a:t>
            </a:r>
            <a:r>
              <a:rPr lang="en-US" altLang="ko-KR" dirty="0" err="1"/>
              <a:t>ES5</a:t>
            </a:r>
            <a:r>
              <a:rPr lang="ko-KR" altLang="en-US" dirty="0"/>
              <a:t>에서는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ko-KR" altLang="en-US" dirty="0"/>
              <a:t>키워드 없이 함수로 선언된 변수가 전역 변수로 사용됩니다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20000"/>
              </a:lnSpc>
            </a:pPr>
            <a:r>
              <a:rPr lang="ko-KR" altLang="en-US" dirty="0"/>
              <a:t>모범 사례</a:t>
            </a:r>
            <a:r>
              <a:rPr lang="en-US" altLang="ko-KR" dirty="0"/>
              <a:t>: JavaScript 5 / </a:t>
            </a:r>
            <a:r>
              <a:rPr lang="en-US" altLang="ko-KR" dirty="0" err="1"/>
              <a:t>ES5</a:t>
            </a:r>
            <a:r>
              <a:rPr lang="ko-KR" altLang="en-US" dirty="0"/>
              <a:t>에서는 글로벌 또는 로컬 변수를 선언할 때 항상 키워드 </a:t>
            </a:r>
            <a:r>
              <a:rPr lang="en-US" altLang="ko-KR" dirty="0" err="1"/>
              <a:t>var</a:t>
            </a:r>
            <a:r>
              <a:rPr lang="ko-KR" altLang="en-US" dirty="0"/>
              <a:t>를 사용합니다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20000"/>
              </a:lnSpc>
            </a:pPr>
            <a:r>
              <a:rPr lang="ko-KR" altLang="en-US" dirty="0"/>
              <a:t>더 나은 방법</a:t>
            </a:r>
            <a:r>
              <a:rPr lang="en-US" altLang="ko-KR" dirty="0"/>
              <a:t>: JavaScript 6 </a:t>
            </a:r>
            <a:r>
              <a:rPr lang="ko-KR" altLang="en-US" dirty="0"/>
              <a:t>이상을 지원하는 브라우저를 대상으로 할 경우 키워드를 사용합니다</a:t>
            </a:r>
            <a:r>
              <a:rPr lang="en-US" altLang="ko-KR" dirty="0"/>
              <a:t>.</a:t>
            </a:r>
          </a:p>
        </p:txBody>
      </p:sp>
      <p:pic>
        <p:nvPicPr>
          <p:cNvPr id="8" name="그림 7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690687"/>
            <a:ext cx="5017168" cy="488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1627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범위</a:t>
            </a:r>
            <a:r>
              <a:rPr lang="en-US" altLang="ko-KR" dirty="0"/>
              <a:t>(scope)</a:t>
            </a:r>
            <a:endParaRPr lang="ko-KR" altLang="en-US" dirty="0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6753726" y="1690687"/>
            <a:ext cx="4600074" cy="4604661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lnSpc>
                <a:spcPct val="120000"/>
              </a:lnSpc>
            </a:pPr>
            <a:r>
              <a:rPr lang="ko-KR" altLang="en-US" dirty="0"/>
              <a:t>변수를 선언하는 권장 방법</a:t>
            </a:r>
            <a:r>
              <a:rPr lang="en-US" altLang="ko-KR" dirty="0"/>
              <a:t>: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/>
              <a:t>let?</a:t>
            </a:r>
          </a:p>
          <a:p>
            <a:pPr marL="285750" indent="-285750">
              <a:lnSpc>
                <a:spcPct val="120000"/>
              </a:lnSpc>
            </a:pPr>
            <a:r>
              <a:rPr lang="en-US" altLang="ko-KR" dirty="0"/>
              <a:t>let</a:t>
            </a:r>
            <a:r>
              <a:rPr lang="ko-KR" altLang="en-US" dirty="0"/>
              <a:t>과 </a:t>
            </a:r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ko-KR" altLang="en-US" dirty="0"/>
              <a:t>지원 범위</a:t>
            </a:r>
            <a:endParaRPr lang="en-US" altLang="ko-KR" dirty="0"/>
          </a:p>
          <a:p>
            <a:pPr lvl="1" latinLnBrk="0"/>
            <a:r>
              <a:rPr lang="en-US" altLang="ko-KR" dirty="0"/>
              <a:t>Internet explorer 10 and below (no support)</a:t>
            </a:r>
            <a:endParaRPr lang="ko-KR" altLang="ko-KR" sz="1800" dirty="0"/>
          </a:p>
          <a:p>
            <a:pPr lvl="1" latinLnBrk="0"/>
            <a:r>
              <a:rPr lang="en-US" altLang="ko-KR" dirty="0"/>
              <a:t>Firefox 43 and below (no support)</a:t>
            </a:r>
            <a:endParaRPr lang="ko-KR" altLang="ko-KR" sz="1800" dirty="0"/>
          </a:p>
          <a:p>
            <a:pPr lvl="1" latinLnBrk="0"/>
            <a:r>
              <a:rPr lang="en-US" altLang="ko-KR" dirty="0"/>
              <a:t>Safari 9 and below (no support)</a:t>
            </a:r>
            <a:endParaRPr lang="ko-KR" altLang="ko-KR" sz="1800" dirty="0"/>
          </a:p>
          <a:p>
            <a:pPr lvl="1" latinLnBrk="0"/>
            <a:r>
              <a:rPr lang="en-US" altLang="ko-KR" dirty="0"/>
              <a:t>Opera Mini 8 and below (no support)</a:t>
            </a:r>
            <a:endParaRPr lang="ko-KR" altLang="ko-KR" sz="1800" dirty="0"/>
          </a:p>
          <a:p>
            <a:pPr lvl="1" latinLnBrk="0"/>
            <a:r>
              <a:rPr lang="en-US" altLang="ko-KR" dirty="0"/>
              <a:t>Android browser 4 and below (no support)</a:t>
            </a:r>
            <a:endParaRPr lang="ko-KR" altLang="ko-KR" sz="1800" dirty="0"/>
          </a:p>
          <a:p>
            <a:pPr lvl="1" latinLnBrk="0"/>
            <a:r>
              <a:rPr lang="en-US" altLang="ko-KR" dirty="0"/>
              <a:t>Opera 36 and below (partial support)</a:t>
            </a:r>
            <a:endParaRPr lang="ko-KR" altLang="ko-KR" sz="1800" dirty="0"/>
          </a:p>
          <a:p>
            <a:pPr lvl="1" latinLnBrk="0"/>
            <a:r>
              <a:rPr lang="en-US" altLang="ko-KR" dirty="0"/>
              <a:t>Chrome 51 and below (partial support)</a:t>
            </a:r>
            <a:endParaRPr lang="ko-KR" altLang="ko-KR" sz="1800" dirty="0"/>
          </a:p>
        </p:txBody>
      </p:sp>
      <p:pic>
        <p:nvPicPr>
          <p:cNvPr id="8" name="그림 7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690687"/>
            <a:ext cx="5017168" cy="488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직사각형 2"/>
          <p:cNvSpPr/>
          <p:nvPr/>
        </p:nvSpPr>
        <p:spPr>
          <a:xfrm>
            <a:off x="6885902" y="6388708"/>
            <a:ext cx="2013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https</a:t>
            </a:r>
            <a:r>
              <a:rPr lang="ko-KR" altLang="en-US" dirty="0"/>
              <a:t>://</a:t>
            </a:r>
            <a:r>
              <a:rPr lang="ko-KR" altLang="en-US" dirty="0" err="1"/>
              <a:t>babeljs.io</a:t>
            </a:r>
            <a:r>
              <a:rPr lang="ko-KR" altLang="en-US" dirty="0"/>
              <a:t>/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63331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JavaScript </a:t>
            </a:r>
            <a:r>
              <a:rPr lang="ko-KR" altLang="en-US" dirty="0"/>
              <a:t>데이터 타입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604661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lnSpc>
                <a:spcPct val="120000"/>
              </a:lnSpc>
            </a:pPr>
            <a:r>
              <a:rPr lang="ko-KR" altLang="en-US" dirty="0"/>
              <a:t>변수에 할당할 수 있는 값은</a:t>
            </a:r>
            <a:r>
              <a:rPr lang="en-US" altLang="ko-KR" dirty="0"/>
              <a:t>?</a:t>
            </a:r>
          </a:p>
          <a:p>
            <a:pPr marL="285750" indent="-285750">
              <a:lnSpc>
                <a:spcPct val="120000"/>
              </a:lnSpc>
            </a:pPr>
            <a:endParaRPr lang="en-US" altLang="ko-KR" dirty="0"/>
          </a:p>
          <a:p>
            <a:pPr marL="285750" indent="-285750">
              <a:lnSpc>
                <a:spcPct val="120000"/>
              </a:lnSpc>
            </a:pPr>
            <a:r>
              <a:rPr lang="ko-KR" altLang="en-US" dirty="0"/>
              <a:t>기본</a:t>
            </a:r>
            <a:r>
              <a:rPr lang="en-US" altLang="ko-KR" dirty="0"/>
              <a:t>(</a:t>
            </a:r>
            <a:r>
              <a:rPr lang="ko-KR" altLang="en-US" dirty="0"/>
              <a:t>원시</a:t>
            </a:r>
            <a:r>
              <a:rPr lang="en-US" altLang="ko-KR" dirty="0"/>
              <a:t>, primitive) </a:t>
            </a:r>
            <a:r>
              <a:rPr lang="ko-KR" altLang="en-US" dirty="0"/>
              <a:t>데이터 유형</a:t>
            </a:r>
            <a:r>
              <a:rPr lang="en-US" altLang="ko-KR" dirty="0"/>
              <a:t> - 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/>
              <a:t>문자열 등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 err="1"/>
              <a:t>var</a:t>
            </a:r>
            <a:r>
              <a:rPr lang="en-US" altLang="ko-KR" dirty="0"/>
              <a:t> x = 3; </a:t>
            </a:r>
            <a:r>
              <a:rPr lang="en-US" altLang="ko-KR" dirty="0" err="1"/>
              <a:t>var</a:t>
            </a:r>
            <a:r>
              <a:rPr lang="en-US" altLang="ko-KR" dirty="0"/>
              <a:t> name = "Buffa";</a:t>
            </a:r>
          </a:p>
          <a:p>
            <a:pPr marL="285750" indent="-285750">
              <a:lnSpc>
                <a:spcPct val="120000"/>
              </a:lnSpc>
            </a:pPr>
            <a:endParaRPr lang="en-US" altLang="ko-KR" dirty="0"/>
          </a:p>
          <a:p>
            <a:pPr marL="285750" indent="-285750">
              <a:lnSpc>
                <a:spcPct val="120000"/>
              </a:lnSpc>
            </a:pPr>
            <a:r>
              <a:rPr lang="ko-KR" altLang="en-US" dirty="0"/>
              <a:t>개체</a:t>
            </a:r>
            <a:r>
              <a:rPr lang="en-US" altLang="ko-KR" dirty="0"/>
              <a:t>(object, "</a:t>
            </a:r>
            <a:r>
              <a:rPr lang="ko-KR" altLang="en-US" dirty="0"/>
              <a:t>기본 데이터 유형</a:t>
            </a:r>
            <a:r>
              <a:rPr lang="en-US" altLang="ko-KR" dirty="0"/>
              <a:t>"</a:t>
            </a:r>
            <a:r>
              <a:rPr lang="ko-KR" altLang="en-US" dirty="0"/>
              <a:t>이 아닌 모든 것은 개체</a:t>
            </a:r>
            <a:r>
              <a:rPr lang="en-US" altLang="ko-KR" dirty="0"/>
              <a:t>):</a:t>
            </a:r>
            <a:br>
              <a:rPr lang="en-US" altLang="ko-KR" dirty="0"/>
            </a:br>
            <a:r>
              <a:rPr lang="en-US" altLang="ko-KR" dirty="0" err="1"/>
              <a:t>var</a:t>
            </a:r>
            <a:r>
              <a:rPr lang="en-US" altLang="ko-KR" dirty="0"/>
              <a:t> </a:t>
            </a:r>
            <a:r>
              <a:rPr lang="en-US" altLang="ko-KR" dirty="0" err="1"/>
              <a:t>michel</a:t>
            </a:r>
            <a:r>
              <a:rPr lang="en-US" altLang="ko-KR" dirty="0"/>
              <a:t> = {</a:t>
            </a:r>
            <a:r>
              <a:rPr lang="en-US" altLang="ko-KR" dirty="0" err="1"/>
              <a:t>firstName</a:t>
            </a:r>
            <a:r>
              <a:rPr lang="en-US" altLang="ko-KR" dirty="0"/>
              <a:t>:'Michel', </a:t>
            </a:r>
            <a:r>
              <a:rPr lang="en-US" altLang="ko-KR" dirty="0" err="1"/>
              <a:t>lastName</a:t>
            </a:r>
            <a:r>
              <a:rPr lang="en-US" altLang="ko-KR" dirty="0"/>
              <a:t>:'Buffa'};</a:t>
            </a:r>
          </a:p>
          <a:p>
            <a:pPr marL="285750" indent="-285750">
              <a:lnSpc>
                <a:spcPct val="120000"/>
              </a:lnSpc>
            </a:pPr>
            <a:endParaRPr lang="en-US" altLang="ko-KR" dirty="0"/>
          </a:p>
          <a:p>
            <a:pPr marL="285750" indent="-285750">
              <a:lnSpc>
                <a:spcPct val="120000"/>
              </a:lnSpc>
            </a:pPr>
            <a:r>
              <a:rPr lang="ko-KR" altLang="en-US" dirty="0"/>
              <a:t>그 외에 배열</a:t>
            </a:r>
            <a:r>
              <a:rPr lang="en-US" altLang="ko-KR" dirty="0"/>
              <a:t>(arrays, functions .. </a:t>
            </a:r>
            <a:r>
              <a:rPr lang="en-US" altLang="ko-KR" dirty="0" err="1"/>
              <a:t>etc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36164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JavaScript </a:t>
            </a:r>
            <a:r>
              <a:rPr lang="ko-KR" altLang="en-US" dirty="0"/>
              <a:t>데이터 타입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604661"/>
          </a:xfrm>
        </p:spPr>
        <p:txBody>
          <a:bodyPr>
            <a:normAutofit lnSpcReduction="10000"/>
          </a:bodyPr>
          <a:lstStyle/>
          <a:p>
            <a:pPr marL="285750" indent="-285750">
              <a:lnSpc>
                <a:spcPct val="120000"/>
              </a:lnSpc>
            </a:pPr>
            <a:r>
              <a:rPr lang="en-US" altLang="ko-KR" dirty="0"/>
              <a:t>JavaScript</a:t>
            </a:r>
            <a:r>
              <a:rPr lang="ko-KR" altLang="en-US" dirty="0"/>
              <a:t>에는 소규모의 원시 데이터 유형 집합이 있음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lvl="0" latinLnBrk="0">
              <a:lnSpc>
                <a:spcPct val="100000"/>
              </a:lnSpc>
            </a:pPr>
            <a:r>
              <a:rPr lang="en-US" altLang="ko-KR" b="1" dirty="0"/>
              <a:t>number</a:t>
            </a:r>
            <a:r>
              <a:rPr lang="en-US" altLang="ko-KR" dirty="0"/>
              <a:t>: 1,2,105,3.14 ...</a:t>
            </a:r>
            <a:endParaRPr lang="ko-KR" altLang="ko-KR" dirty="0"/>
          </a:p>
          <a:p>
            <a:pPr lvl="0" latinLnBrk="0">
              <a:lnSpc>
                <a:spcPct val="100000"/>
              </a:lnSpc>
            </a:pPr>
            <a:r>
              <a:rPr lang="en-US" altLang="ko-KR" b="1" dirty="0"/>
              <a:t>string</a:t>
            </a:r>
            <a:r>
              <a:rPr lang="en-US" altLang="ko-KR" dirty="0"/>
              <a:t>: 'a', "one", 'two' , 'World Wide Web' ...</a:t>
            </a:r>
            <a:endParaRPr lang="ko-KR" altLang="ko-KR" dirty="0"/>
          </a:p>
          <a:p>
            <a:pPr lvl="0" latinLnBrk="0">
              <a:lnSpc>
                <a:spcPct val="100000"/>
              </a:lnSpc>
            </a:pPr>
            <a:r>
              <a:rPr lang="en-US" altLang="ko-KR" b="1" dirty="0" err="1"/>
              <a:t>boolean</a:t>
            </a:r>
            <a:r>
              <a:rPr lang="en-US" altLang="ko-KR" dirty="0"/>
              <a:t>: true / false</a:t>
            </a:r>
            <a:endParaRPr lang="ko-KR" altLang="ko-KR" dirty="0"/>
          </a:p>
          <a:p>
            <a:pPr lvl="0" latinLnBrk="0">
              <a:lnSpc>
                <a:spcPct val="100000"/>
              </a:lnSpc>
            </a:pPr>
            <a:r>
              <a:rPr lang="en-US" altLang="ko-KR" b="1" dirty="0"/>
              <a:t>undefined</a:t>
            </a:r>
            <a:r>
              <a:rPr lang="en-US" altLang="ko-KR" dirty="0"/>
              <a:t>: </a:t>
            </a:r>
            <a:r>
              <a:rPr lang="ko-KR" altLang="en-US" dirty="0"/>
              <a:t>없거나 알 수 없는 값</a:t>
            </a:r>
            <a:endParaRPr lang="ko-KR" altLang="ko-KR" dirty="0"/>
          </a:p>
          <a:p>
            <a:pPr lvl="0" latinLnBrk="0">
              <a:lnSpc>
                <a:spcPct val="100000"/>
              </a:lnSpc>
            </a:pPr>
            <a:r>
              <a:rPr lang="en-US" altLang="ko-KR" b="1" dirty="0"/>
              <a:t>null</a:t>
            </a:r>
            <a:r>
              <a:rPr lang="en-US" altLang="ko-KR" dirty="0"/>
              <a:t>: </a:t>
            </a:r>
            <a:r>
              <a:rPr lang="ko-KR" altLang="en-US" dirty="0"/>
              <a:t>값이 없거나 비어 있다는 의미인 특수 키워드</a:t>
            </a:r>
            <a:r>
              <a:rPr lang="en-US" altLang="ko-KR" dirty="0"/>
              <a:t>. </a:t>
            </a:r>
            <a:r>
              <a:rPr lang="ko-KR" altLang="en-US" dirty="0"/>
              <a:t>정의되지 않은 것과 다른 점은 변수가 </a:t>
            </a:r>
            <a:r>
              <a:rPr lang="en-US" altLang="ko-KR" dirty="0"/>
              <a:t>null</a:t>
            </a:r>
            <a:r>
              <a:rPr lang="ko-KR" altLang="en-US" dirty="0"/>
              <a:t>일 때 변수가 여전히 정의되었다는 것입니다</a:t>
            </a:r>
            <a:r>
              <a:rPr lang="en-US" altLang="ko-KR" dirty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755603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JavaScript </a:t>
            </a:r>
            <a:r>
              <a:rPr lang="ko-KR" altLang="en-US" dirty="0"/>
              <a:t>데이터 타입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876050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20000"/>
              </a:lnSpc>
            </a:pPr>
            <a:r>
              <a:rPr lang="en-US" altLang="ko-KR" dirty="0"/>
              <a:t>JavaScript </a:t>
            </a:r>
            <a:r>
              <a:rPr lang="ko-KR" altLang="en-US" dirty="0"/>
              <a:t>변수 유형 파악</a:t>
            </a:r>
            <a:r>
              <a:rPr lang="en-US" altLang="ko-KR" dirty="0"/>
              <a:t>: </a:t>
            </a:r>
            <a:r>
              <a:rPr lang="en-US" altLang="ko-KR" dirty="0" err="1"/>
              <a:t>typeof</a:t>
            </a:r>
            <a:r>
              <a:rPr lang="en-US" altLang="ko-KR" dirty="0"/>
              <a:t> </a:t>
            </a:r>
            <a:r>
              <a:rPr lang="ko-KR" altLang="en-US" dirty="0"/>
              <a:t>연산자</a:t>
            </a:r>
            <a:endParaRPr lang="en-US" altLang="ko-KR" dirty="0"/>
          </a:p>
        </p:txBody>
      </p:sp>
      <p:pic>
        <p:nvPicPr>
          <p:cNvPr id="5" name="그림 4" descr="dynamic typing. You can use the typeof operator to see the &quot;dynamic type of a variable&quot;. For example, type let n=3; then typeof n, it will display &quot;number&quot;. Then type n=&quot;toto&quot;; and typeof n; this time it displays &quot;string&quot;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18786" y="2566738"/>
            <a:ext cx="7226336" cy="370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14708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숫자</a:t>
            </a:r>
            <a:r>
              <a:rPr lang="en-US" altLang="ko-KR" dirty="0"/>
              <a:t>(Number)</a:t>
            </a:r>
            <a:endParaRPr lang="ko-KR" altLang="en-US" dirty="0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44642" y="1696955"/>
            <a:ext cx="6541168" cy="4934701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20000"/>
              </a:lnSpc>
            </a:pPr>
            <a:r>
              <a:rPr lang="ko-KR" altLang="en-US" dirty="0"/>
              <a:t>가능한 </a:t>
            </a:r>
            <a:r>
              <a:rPr lang="ko-KR" altLang="en-US" dirty="0" err="1"/>
              <a:t>숫자값</a:t>
            </a:r>
            <a:endParaRPr lang="en-US" altLang="ko-KR" dirty="0"/>
          </a:p>
          <a:p>
            <a:pPr marL="285750" indent="-285750">
              <a:lnSpc>
                <a:spcPct val="120000"/>
              </a:lnSpc>
            </a:pPr>
            <a:endParaRPr lang="en-US" altLang="ko-KR" dirty="0"/>
          </a:p>
          <a:p>
            <a:pPr marL="285750" indent="-285750">
              <a:lnSpc>
                <a:spcPct val="120000"/>
              </a:lnSpc>
            </a:pPr>
            <a:r>
              <a:rPr lang="ko-KR" altLang="en-US" dirty="0"/>
              <a:t>정수</a:t>
            </a:r>
            <a:r>
              <a:rPr lang="en-US" altLang="ko-KR" dirty="0"/>
              <a:t>(Integer): 1, 4, 274929</a:t>
            </a:r>
          </a:p>
          <a:p>
            <a:pPr marL="285750" indent="-285750">
              <a:lnSpc>
                <a:spcPct val="120000"/>
              </a:lnSpc>
            </a:pPr>
            <a:r>
              <a:rPr lang="ko-KR" altLang="en-US" dirty="0" err="1"/>
              <a:t>부호가있는</a:t>
            </a:r>
            <a:r>
              <a:rPr lang="ko-KR" altLang="en-US" dirty="0"/>
              <a:t> 정수</a:t>
            </a:r>
            <a:r>
              <a:rPr lang="en-US" altLang="ko-KR" dirty="0"/>
              <a:t>(Signed integer): -17</a:t>
            </a:r>
          </a:p>
          <a:p>
            <a:pPr marL="285750" indent="-285750">
              <a:lnSpc>
                <a:spcPct val="120000"/>
              </a:lnSpc>
            </a:pPr>
            <a:r>
              <a:rPr lang="ko-KR" altLang="en-US" dirty="0"/>
              <a:t>소수</a:t>
            </a:r>
            <a:r>
              <a:rPr lang="en-US" altLang="ko-KR" dirty="0"/>
              <a:t>(Decimal): 3.46, -466.8770 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 소수점이 있는 숫자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8666747" y="2444162"/>
            <a:ext cx="2273968" cy="3144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&gt;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 err="1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var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n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1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&gt;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 err="1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typeof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n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"number"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&gt;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n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1234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&gt;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 err="1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typeof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n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"number"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&gt;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n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1.23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&gt;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 err="1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typeof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n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"number"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049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숫자</a:t>
            </a:r>
            <a:r>
              <a:rPr lang="en-US" altLang="ko-KR" dirty="0"/>
              <a:t>(Number)</a:t>
            </a:r>
            <a:endParaRPr lang="ko-KR" altLang="en-US" dirty="0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44642" y="1696955"/>
            <a:ext cx="11947358" cy="4934701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lnSpc>
                <a:spcPct val="120000"/>
              </a:lnSpc>
            </a:pPr>
            <a:r>
              <a:rPr lang="ko-KR" altLang="en-US" dirty="0">
                <a:latin typeface="+mn-ea"/>
              </a:rPr>
              <a:t>가능한 </a:t>
            </a:r>
            <a:r>
              <a:rPr lang="ko-KR" altLang="en-US" dirty="0" err="1">
                <a:latin typeface="+mn-ea"/>
              </a:rPr>
              <a:t>숫자값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20000"/>
              </a:lnSpc>
            </a:pP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20000"/>
              </a:lnSpc>
            </a:pPr>
            <a:r>
              <a:rPr lang="ko-KR" altLang="en-US" dirty="0">
                <a:latin typeface="+mn-ea"/>
              </a:rPr>
              <a:t>과학적 표기법</a:t>
            </a:r>
            <a:r>
              <a:rPr lang="it-IT" altLang="ko-KR" dirty="0">
                <a:latin typeface="+mn-ea"/>
              </a:rPr>
              <a:t>: 3.46e4, 5.3e+6, 5344000e-5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3.46e4</a:t>
            </a:r>
            <a:r>
              <a:rPr lang="en-US" altLang="ko-KR" dirty="0">
                <a:latin typeface="+mn-ea"/>
              </a:rPr>
              <a:t> equals 3.46 x 10^4 equals 34600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+mn-ea"/>
              </a:rPr>
              <a:t>8</a:t>
            </a:r>
            <a:r>
              <a:rPr lang="ko-KR" altLang="en-US" dirty="0">
                <a:latin typeface="+mn-ea"/>
              </a:rPr>
              <a:t>진수</a:t>
            </a:r>
            <a:r>
              <a:rPr lang="en-US" altLang="ko-KR" dirty="0">
                <a:latin typeface="+mn-ea"/>
              </a:rPr>
              <a:t>: 010, 0456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>
                <a:latin typeface="+mn-ea"/>
              </a:rPr>
              <a:t> 010 == 1 * 8^1 + 0 * 8^0</a:t>
            </a:r>
            <a:endParaRPr lang="ko-KR" altLang="ko-KR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>
                <a:latin typeface="+mn-ea"/>
              </a:rPr>
              <a:t> 0456 == 4 * 8^2 + 5 * 8^1 + 6 * 8^0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b="1" dirty="0">
              <a:latin typeface="+mn-ea"/>
            </a:endParaRPr>
          </a:p>
          <a:p>
            <a:r>
              <a:rPr lang="en-US" altLang="ko-KR" dirty="0"/>
              <a:t>16</a:t>
            </a:r>
            <a:r>
              <a:rPr lang="ko-KR" altLang="en-US" dirty="0"/>
              <a:t>진수</a:t>
            </a:r>
            <a:r>
              <a:rPr lang="en-US" altLang="ko-KR" dirty="0"/>
              <a:t>: </a:t>
            </a:r>
            <a:r>
              <a:rPr lang="en-US" altLang="ko-KR" dirty="0" err="1"/>
              <a:t>0xFF</a:t>
            </a:r>
            <a:r>
              <a:rPr lang="en-US" altLang="ko-KR" dirty="0"/>
              <a:t>, </a:t>
            </a:r>
            <a:r>
              <a:rPr lang="en-US" altLang="ko-KR" dirty="0" err="1"/>
              <a:t>0xF3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/>
              <a:t> </a:t>
            </a:r>
            <a:r>
              <a:rPr lang="en-US" altLang="ko-KR" dirty="0" err="1"/>
              <a:t>0xFF</a:t>
            </a:r>
            <a:r>
              <a:rPr lang="en-US" altLang="ko-KR" dirty="0"/>
              <a:t> == 255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/>
              <a:t> </a:t>
            </a:r>
            <a:r>
              <a:rPr lang="en-US" altLang="ko-KR" dirty="0" err="1"/>
              <a:t>0xF3</a:t>
            </a:r>
            <a:r>
              <a:rPr lang="en-US" altLang="ko-KR" dirty="0"/>
              <a:t> == 15 * 16^1 + 3 * 16^0 == 243</a:t>
            </a:r>
            <a:endParaRPr lang="ko-KR" altLang="ko-KR" dirty="0"/>
          </a:p>
          <a:p>
            <a:pPr lvl="1">
              <a:buFont typeface="Wingdings" panose="05000000000000000000" pitchFamily="2" charset="2"/>
              <a:buChar char="Ø"/>
            </a:pPr>
            <a:endParaRPr lang="ko-KR" altLang="ko-KR" dirty="0"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28431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숫자</a:t>
            </a:r>
            <a:r>
              <a:rPr lang="en-US" altLang="ko-KR" dirty="0"/>
              <a:t>(Number)</a:t>
            </a:r>
            <a:endParaRPr lang="ko-KR" altLang="en-US" dirty="0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44642" y="1696955"/>
            <a:ext cx="11947358" cy="4934701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20000"/>
              </a:lnSpc>
            </a:pPr>
            <a:r>
              <a:rPr lang="ko-KR" altLang="en-US" dirty="0">
                <a:latin typeface="+mn-ea"/>
              </a:rPr>
              <a:t>특수 값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20000"/>
              </a:lnSpc>
            </a:pPr>
            <a:endParaRPr lang="en-US" altLang="ko-KR" dirty="0">
              <a:latin typeface="+mn-ea"/>
            </a:endParaRPr>
          </a:p>
          <a:p>
            <a:pPr latinLnBrk="0"/>
            <a:r>
              <a:rPr lang="en-US" altLang="ko-KR" dirty="0"/>
              <a:t>+Infinity</a:t>
            </a:r>
          </a:p>
          <a:p>
            <a:pPr lvl="1" latinLnBrk="0">
              <a:buFont typeface="Wingdings" panose="05000000000000000000" pitchFamily="2" charset="2"/>
              <a:buChar char="Ø"/>
            </a:pPr>
            <a:r>
              <a:rPr lang="en-US" altLang="ko-KR" dirty="0"/>
              <a:t> </a:t>
            </a:r>
            <a:r>
              <a:rPr lang="en-US" altLang="ko-KR" dirty="0" err="1"/>
              <a:t>1.79769313486231570e+308</a:t>
            </a:r>
            <a:r>
              <a:rPr lang="en-US" altLang="ko-KR" dirty="0"/>
              <a:t> </a:t>
            </a:r>
            <a:r>
              <a:rPr lang="ko-KR" altLang="en-US" dirty="0"/>
              <a:t>초과</a:t>
            </a:r>
            <a:endParaRPr lang="en-US" altLang="ko-KR" dirty="0"/>
          </a:p>
          <a:p>
            <a:pPr lvl="1" latinLnBrk="0">
              <a:buFont typeface="Wingdings" panose="05000000000000000000" pitchFamily="2" charset="2"/>
              <a:buChar char="Ø"/>
            </a:pPr>
            <a:endParaRPr lang="ko-KR" altLang="ko-KR" sz="1800" dirty="0"/>
          </a:p>
          <a:p>
            <a:pPr latinLnBrk="0"/>
            <a:r>
              <a:rPr lang="en-US" altLang="ko-KR" dirty="0"/>
              <a:t>-Infinity</a:t>
            </a:r>
          </a:p>
          <a:p>
            <a:pPr lvl="1" latinLnBrk="0">
              <a:buFont typeface="Wingdings" panose="05000000000000000000" pitchFamily="2" charset="2"/>
              <a:buChar char="Ø"/>
            </a:pPr>
            <a:r>
              <a:rPr lang="en-US" altLang="ko-KR" dirty="0"/>
              <a:t>-</a:t>
            </a:r>
            <a:r>
              <a:rPr lang="en-US" altLang="ko-KR" dirty="0" err="1"/>
              <a:t>1.79769313486231570e+308</a:t>
            </a:r>
            <a:r>
              <a:rPr lang="en-US" altLang="ko-KR" dirty="0"/>
              <a:t> </a:t>
            </a:r>
            <a:r>
              <a:rPr lang="ko-KR" altLang="en-US" dirty="0"/>
              <a:t>미만</a:t>
            </a:r>
            <a:endParaRPr lang="en-US" altLang="ko-KR" dirty="0"/>
          </a:p>
          <a:p>
            <a:pPr lvl="1" latinLnBrk="0">
              <a:buFont typeface="Wingdings" panose="05000000000000000000" pitchFamily="2" charset="2"/>
              <a:buChar char="Ø"/>
            </a:pPr>
            <a:endParaRPr lang="ko-KR" altLang="ko-KR" sz="1800" dirty="0"/>
          </a:p>
          <a:p>
            <a:pPr latinLnBrk="0"/>
            <a:r>
              <a:rPr lang="en-US" altLang="ko-KR" dirty="0" err="1"/>
              <a:t>NaN</a:t>
            </a:r>
            <a:r>
              <a:rPr lang="en-US" altLang="ko-KR" dirty="0"/>
              <a:t> (Not a Number)</a:t>
            </a:r>
            <a:endParaRPr lang="ko-KR" altLang="ko-KR" dirty="0"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312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숫자</a:t>
            </a:r>
            <a:r>
              <a:rPr lang="en-US" altLang="ko-KR" dirty="0"/>
              <a:t>(Number)</a:t>
            </a:r>
            <a:endParaRPr lang="ko-KR" altLang="en-US" dirty="0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632" y="2241383"/>
            <a:ext cx="8416771" cy="104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668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JavaScript </a:t>
            </a:r>
            <a:r>
              <a:rPr lang="ko-KR" altLang="en-US" dirty="0"/>
              <a:t>변수와 값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0" y="54102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199" y="1764055"/>
            <a:ext cx="10840453" cy="3401503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20000"/>
              </a:lnSpc>
            </a:pPr>
            <a:r>
              <a:rPr lang="ko-KR" altLang="en-US" dirty="0"/>
              <a:t>값을 기억하기 위해 프로그래밍 언어는 </a:t>
            </a:r>
            <a:r>
              <a:rPr lang="en-US" altLang="ko-KR" dirty="0"/>
              <a:t>"</a:t>
            </a:r>
            <a:r>
              <a:rPr lang="ko-KR" altLang="en-US" dirty="0"/>
              <a:t>변수</a:t>
            </a:r>
            <a:r>
              <a:rPr lang="en-US" altLang="ko-KR" dirty="0"/>
              <a:t>(variable)" </a:t>
            </a:r>
            <a:r>
              <a:rPr lang="ko-KR" altLang="en-US" dirty="0"/>
              <a:t>개념을 사용합니다</a:t>
            </a:r>
            <a:r>
              <a:rPr lang="en-US" altLang="ko-KR" dirty="0"/>
              <a:t>. </a:t>
            </a:r>
            <a:r>
              <a:rPr lang="ko-KR" altLang="en-US" dirty="0"/>
              <a:t>프로그램을 작성할 때 컴퓨터의 메모리에 값을 저장해야 합니다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20000"/>
              </a:lnSpc>
            </a:pPr>
            <a:r>
              <a:rPr lang="en-US" altLang="ko-KR" dirty="0"/>
              <a:t>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70" y="3464806"/>
            <a:ext cx="4405313" cy="311873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582651" y="3858296"/>
            <a:ext cx="6345529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+mn-ea"/>
              </a:rPr>
              <a:t>이러한 값을 </a:t>
            </a:r>
            <a:r>
              <a:rPr lang="en-US" altLang="ko-KR" sz="2800" dirty="0">
                <a:latin typeface="+mn-ea"/>
              </a:rPr>
              <a:t>"</a:t>
            </a:r>
            <a:r>
              <a:rPr lang="ko-KR" altLang="en-US" sz="2800" dirty="0">
                <a:latin typeface="+mn-ea"/>
              </a:rPr>
              <a:t>변수</a:t>
            </a:r>
            <a:r>
              <a:rPr lang="en-US" altLang="ko-KR" sz="2800" dirty="0">
                <a:latin typeface="+mn-ea"/>
              </a:rPr>
              <a:t>"</a:t>
            </a:r>
            <a:r>
              <a:rPr lang="ko-KR" altLang="en-US" sz="2800" dirty="0">
                <a:latin typeface="+mn-ea"/>
              </a:rPr>
              <a:t>에 저장하여 </a:t>
            </a:r>
            <a:r>
              <a:rPr lang="en-US" altLang="ko-KR" sz="2800" dirty="0">
                <a:latin typeface="+mn-ea"/>
              </a:rPr>
              <a:t>"</a:t>
            </a:r>
            <a:r>
              <a:rPr lang="ko-KR" altLang="en-US" sz="2800" dirty="0">
                <a:latin typeface="+mn-ea"/>
              </a:rPr>
              <a:t>이름</a:t>
            </a:r>
            <a:r>
              <a:rPr lang="en-US" altLang="ko-KR" sz="2800" dirty="0">
                <a:latin typeface="+mn-ea"/>
              </a:rPr>
              <a:t>"(</a:t>
            </a:r>
            <a:r>
              <a:rPr lang="ko-KR" altLang="en-US" sz="2800" dirty="0" err="1">
                <a:latin typeface="+mn-ea"/>
              </a:rPr>
              <a:t>식별자</a:t>
            </a:r>
            <a:r>
              <a:rPr lang="en-US" altLang="ko-KR" sz="2800" dirty="0">
                <a:latin typeface="+mn-ea"/>
              </a:rPr>
              <a:t>)</a:t>
            </a:r>
            <a:r>
              <a:rPr lang="ko-KR" altLang="en-US" sz="2800" dirty="0">
                <a:latin typeface="+mn-ea"/>
              </a:rPr>
              <a:t>을 지정하면 나중에 표시</a:t>
            </a:r>
            <a:r>
              <a:rPr lang="en-US" altLang="ko-KR" sz="2800" dirty="0">
                <a:latin typeface="+mn-ea"/>
              </a:rPr>
              <a:t>, </a:t>
            </a:r>
            <a:r>
              <a:rPr lang="ko-KR" altLang="en-US" sz="2800" dirty="0">
                <a:latin typeface="+mn-ea"/>
              </a:rPr>
              <a:t>계산 등에 재사용할 수 있습니다</a:t>
            </a:r>
            <a:r>
              <a:rPr lang="en-US" altLang="ko-KR" sz="2800" dirty="0">
                <a:latin typeface="+mn-ea"/>
              </a:rPr>
              <a:t>.</a:t>
            </a:r>
            <a:endParaRPr lang="ko-KR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5230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숫자</a:t>
            </a:r>
            <a:r>
              <a:rPr lang="en-US" altLang="ko-KR" dirty="0"/>
              <a:t>(Number)</a:t>
            </a:r>
            <a:endParaRPr lang="ko-KR" altLang="en-US" dirty="0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4" y="2055143"/>
            <a:ext cx="8416771" cy="1047248"/>
          </a:xfrm>
          <a:prstGeom prst="rect">
            <a:avLst/>
          </a:prstGeom>
        </p:spPr>
      </p:pic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3039978" y="3288631"/>
            <a:ext cx="6505074" cy="214964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 err="1">
                <a:latin typeface="+mn-ea"/>
              </a:rPr>
              <a:t>baNaNa</a:t>
            </a:r>
            <a:r>
              <a:rPr lang="en-US" altLang="ko-KR" dirty="0">
                <a:latin typeface="+mn-ea"/>
              </a:rPr>
              <a:t> -&gt; banana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+mn-ea"/>
              </a:rPr>
              <a:t>+ ‘a’ -&gt; </a:t>
            </a:r>
            <a:r>
              <a:rPr lang="ko-KR" altLang="en-US" dirty="0">
                <a:latin typeface="+mn-ea"/>
              </a:rPr>
              <a:t>숫자로 변환 오류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err="1">
                <a:latin typeface="+mn-ea"/>
              </a:rPr>
              <a:t>NaN</a:t>
            </a:r>
            <a:endParaRPr lang="en-US" altLang="ko-KR" dirty="0">
              <a:latin typeface="+mn-ea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dirty="0">
                <a:latin typeface="+mn-ea"/>
              </a:rPr>
              <a:t> ‘b’ + ‘a’ + (+’a’) + ‘a’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909010" y="566737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https</a:t>
            </a:r>
            <a:r>
              <a:rPr lang="ko-KR" altLang="en-US" dirty="0"/>
              <a:t>://</a:t>
            </a:r>
            <a:r>
              <a:rPr lang="ko-KR" altLang="en-US" dirty="0" err="1"/>
              <a:t>stackoverflow.com</a:t>
            </a:r>
            <a:r>
              <a:rPr lang="ko-KR" altLang="en-US" dirty="0"/>
              <a:t>/</a:t>
            </a:r>
            <a:r>
              <a:rPr lang="ko-KR" altLang="en-US" dirty="0" err="1"/>
              <a:t>questions</a:t>
            </a:r>
            <a:r>
              <a:rPr lang="ko-KR" altLang="en-US" dirty="0"/>
              <a:t>/57456188/</a:t>
            </a:r>
            <a:r>
              <a:rPr lang="ko-KR" altLang="en-US" dirty="0" err="1"/>
              <a:t>why</a:t>
            </a:r>
            <a:r>
              <a:rPr lang="ko-KR" altLang="en-US" dirty="0"/>
              <a:t>-</a:t>
            </a:r>
            <a:r>
              <a:rPr lang="ko-KR" altLang="en-US" dirty="0" err="1"/>
              <a:t>is</a:t>
            </a:r>
            <a:r>
              <a:rPr lang="ko-KR" altLang="en-US" dirty="0"/>
              <a:t>-</a:t>
            </a:r>
            <a:r>
              <a:rPr lang="ko-KR" altLang="en-US" dirty="0" err="1"/>
              <a:t>the</a:t>
            </a:r>
            <a:r>
              <a:rPr lang="ko-KR" altLang="en-US" dirty="0"/>
              <a:t>-</a:t>
            </a:r>
            <a:r>
              <a:rPr lang="ko-KR" altLang="en-US" dirty="0" err="1"/>
              <a:t>result</a:t>
            </a:r>
            <a:r>
              <a:rPr lang="ko-KR" altLang="en-US" dirty="0"/>
              <a:t>-of-</a:t>
            </a:r>
            <a:r>
              <a:rPr lang="ko-KR" altLang="en-US" dirty="0" err="1"/>
              <a:t>ba</a:t>
            </a:r>
            <a:r>
              <a:rPr lang="ko-KR" altLang="en-US" dirty="0"/>
              <a:t>-</a:t>
            </a:r>
            <a:r>
              <a:rPr lang="ko-KR" altLang="en-US" dirty="0" err="1"/>
              <a:t>a-a-tolowercase-banana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6973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JavaScript </a:t>
            </a:r>
            <a:r>
              <a:rPr lang="ko-KR" altLang="en-US" dirty="0"/>
              <a:t>데이터 타입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764055"/>
            <a:ext cx="10515600" cy="2079583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lnSpc>
                <a:spcPct val="120000"/>
              </a:lnSpc>
            </a:pPr>
            <a:r>
              <a:rPr lang="ko-KR" altLang="en-US" dirty="0"/>
              <a:t>연습문제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285750" indent="-285750">
              <a:lnSpc>
                <a:spcPct val="120000"/>
              </a:lnSpc>
            </a:pP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err="1">
                <a:hlinkClick r:id="rId2"/>
              </a:rPr>
              <a:t>www.w3schools.com</a:t>
            </a:r>
            <a:r>
              <a:rPr lang="en-US" altLang="ko-KR" dirty="0">
                <a:hlinkClick r:id="rId2"/>
              </a:rPr>
              <a:t>/</a:t>
            </a:r>
            <a:r>
              <a:rPr lang="en-US" altLang="ko-KR" dirty="0" err="1">
                <a:hlinkClick r:id="rId2"/>
              </a:rPr>
              <a:t>js</a:t>
            </a:r>
            <a:r>
              <a:rPr lang="en-US" altLang="ko-KR" dirty="0">
                <a:hlinkClick r:id="rId2"/>
              </a:rPr>
              <a:t>/</a:t>
            </a:r>
            <a:r>
              <a:rPr lang="en-US" altLang="ko-KR" dirty="0" err="1">
                <a:hlinkClick r:id="rId2"/>
              </a:rPr>
              <a:t>exercise_js.asp?filename</a:t>
            </a:r>
            <a:r>
              <a:rPr lang="en-US" altLang="ko-KR" dirty="0">
                <a:hlinkClick r:id="rId2"/>
              </a:rPr>
              <a:t>=</a:t>
            </a:r>
            <a:r>
              <a:rPr lang="en-US" altLang="ko-KR" dirty="0" err="1">
                <a:hlinkClick r:id="rId2"/>
              </a:rPr>
              <a:t>exercise_js_datatypes1</a:t>
            </a:r>
            <a:endParaRPr lang="en-US" altLang="ko-KR" dirty="0"/>
          </a:p>
          <a:p>
            <a:pPr marL="285750" indent="-285750">
              <a:lnSpc>
                <a:spcPct val="12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44362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JavaScript</a:t>
            </a:r>
            <a:r>
              <a:rPr lang="ko-KR" altLang="en-US" sz="4000" dirty="0"/>
              <a:t> 연산자</a:t>
            </a:r>
            <a:r>
              <a:rPr lang="en-US" altLang="ko-KR" sz="4000" dirty="0"/>
              <a:t>(operator)</a:t>
            </a:r>
            <a:r>
              <a:rPr lang="ko-KR" altLang="en-US" sz="4000" dirty="0"/>
              <a:t>와 식</a:t>
            </a:r>
            <a:r>
              <a:rPr lang="en-US" altLang="ko-KR" sz="4000" dirty="0"/>
              <a:t>(expression)</a:t>
            </a:r>
            <a:endParaRPr lang="ko-KR" altLang="en-US" sz="4000" dirty="0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식은 값을 생성하는 데 사용되는 작은 코드 조각입니다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식 </a:t>
            </a:r>
            <a:r>
              <a:rPr lang="en-US" altLang="ko-KR" dirty="0"/>
              <a:t>3 + 5</a:t>
            </a:r>
            <a:r>
              <a:rPr lang="ko-KR" altLang="en-US" dirty="0"/>
              <a:t>는 값 </a:t>
            </a:r>
            <a:r>
              <a:rPr lang="en-US" altLang="ko-KR" dirty="0"/>
              <a:t>8</a:t>
            </a:r>
            <a:r>
              <a:rPr lang="ko-KR" altLang="en-US" dirty="0"/>
              <a:t>을 생성하며 값 </a:t>
            </a:r>
            <a:r>
              <a:rPr lang="en-US" altLang="ko-KR" dirty="0"/>
              <a:t>11</a:t>
            </a:r>
            <a:r>
              <a:rPr lang="ko-KR" altLang="en-US" dirty="0"/>
              <a:t>만 또한 식입니다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 식 내에서 값</a:t>
            </a:r>
            <a:r>
              <a:rPr lang="en-US" altLang="ko-KR" dirty="0"/>
              <a:t>,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연산자 및 식을 찾을 수 있습니다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JavaScript</a:t>
            </a:r>
            <a:r>
              <a:rPr lang="ko-KR" altLang="en-US" dirty="0"/>
              <a:t>에서 연산자는 </a:t>
            </a:r>
            <a:r>
              <a:rPr lang="ko-KR" altLang="en-US" dirty="0" err="1"/>
              <a:t>단항</a:t>
            </a:r>
            <a:r>
              <a:rPr lang="en-US" altLang="ko-KR" dirty="0"/>
              <a:t>, 2</a:t>
            </a:r>
            <a:r>
              <a:rPr lang="ko-KR" altLang="en-US" dirty="0"/>
              <a:t>항  또는 </a:t>
            </a:r>
            <a:r>
              <a:rPr lang="en-US" altLang="ko-KR" dirty="0"/>
              <a:t>3</a:t>
            </a:r>
            <a:r>
              <a:rPr lang="ko-KR" altLang="en-US" dirty="0"/>
              <a:t>항</a:t>
            </a:r>
            <a:r>
              <a:rPr lang="en-US" altLang="ko-KR" dirty="0"/>
              <a:t> </a:t>
            </a:r>
            <a:r>
              <a:rPr lang="ko-KR" altLang="en-US" dirty="0"/>
              <a:t>일 수 있습니다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017805" y="5100502"/>
            <a:ext cx="2478179" cy="3103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 err="1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typeof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'world'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 // </a:t>
            </a:r>
            <a:r>
              <a:rPr lang="ko-KR" altLang="en-US" kern="100" dirty="0" err="1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단항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017805" y="5545780"/>
            <a:ext cx="2525371" cy="3103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 err="1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var</a:t>
            </a: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 x = 45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/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32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 // 2</a:t>
            </a:r>
            <a:r>
              <a:rPr lang="ko-KR" altLang="en-US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항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943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숫자 연산자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549442" y="1825625"/>
            <a:ext cx="6220326" cy="4607259"/>
          </a:xfrm>
        </p:spPr>
        <p:txBody>
          <a:bodyPr>
            <a:normAutofit/>
          </a:bodyPr>
          <a:lstStyle/>
          <a:p>
            <a:r>
              <a:rPr lang="ko-KR" altLang="en-US" dirty="0"/>
              <a:t>다음 산술 연산자는 이항입니다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+, - </a:t>
            </a:r>
          </a:p>
          <a:p>
            <a:r>
              <a:rPr lang="en-US" altLang="ko-KR" dirty="0"/>
              <a:t>/(</a:t>
            </a:r>
            <a:r>
              <a:rPr lang="ko-KR" altLang="en-US" dirty="0"/>
              <a:t>나누기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*(</a:t>
            </a:r>
            <a:r>
              <a:rPr lang="ko-KR" altLang="en-US" dirty="0"/>
              <a:t>곱하기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%(</a:t>
            </a:r>
            <a:r>
              <a:rPr lang="ko-KR" altLang="en-US" dirty="0"/>
              <a:t>나머지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: 7 % 5</a:t>
            </a:r>
            <a:r>
              <a:rPr lang="ko-KR" altLang="en-US" dirty="0"/>
              <a:t>는 </a:t>
            </a:r>
            <a:r>
              <a:rPr lang="en-US" altLang="ko-KR" dirty="0"/>
              <a:t>2</a:t>
            </a:r>
            <a:r>
              <a:rPr lang="ko-KR" altLang="en-US" dirty="0"/>
              <a:t>이며 참고</a:t>
            </a:r>
            <a:r>
              <a:rPr lang="en-US" altLang="ko-KR" dirty="0"/>
              <a:t>: (7 / 5 = 5 * 1 + 2)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475620" y="228600"/>
            <a:ext cx="2083469" cy="6632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&gt;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1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+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2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3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&gt;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 err="1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var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a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1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&gt;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 err="1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var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b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2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&gt;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a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+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1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2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&gt;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b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+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2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4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&gt;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a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+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b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3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&gt;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 err="1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var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c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a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+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b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&gt;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c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3</a:t>
            </a: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&gt;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1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+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2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3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&gt;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99.99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-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11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88.99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&gt;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2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*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3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6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&gt;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6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/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4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1.5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4028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숫자 연산자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501316" y="1690688"/>
            <a:ext cx="4872789" cy="435133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 err="1">
                <a:latin typeface="+mn-ea"/>
              </a:rPr>
              <a:t>단항</a:t>
            </a:r>
            <a:r>
              <a:rPr lang="ko-KR" altLang="en-US" dirty="0">
                <a:latin typeface="+mn-ea"/>
              </a:rPr>
              <a:t> 연산자</a:t>
            </a:r>
            <a:endParaRPr lang="en-US" altLang="ko-KR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+mn-ea"/>
              </a:rPr>
              <a:t>-(</a:t>
            </a:r>
            <a:r>
              <a:rPr lang="ko-KR" altLang="en-US" dirty="0">
                <a:latin typeface="+mn-ea"/>
              </a:rPr>
              <a:t>양수</a:t>
            </a:r>
            <a:r>
              <a:rPr lang="en-US" altLang="ko-KR" dirty="0">
                <a:latin typeface="+mn-ea"/>
              </a:rPr>
              <a:t>-</a:t>
            </a:r>
            <a:r>
              <a:rPr lang="ko-KR" altLang="en-US" dirty="0">
                <a:latin typeface="+mn-ea"/>
              </a:rPr>
              <a:t>음수 변환</a:t>
            </a:r>
            <a:r>
              <a:rPr lang="en-US" altLang="ko-KR" dirty="0">
                <a:latin typeface="+mn-ea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+mn-ea"/>
              </a:rPr>
              <a:t>++, --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+mn-ea"/>
              </a:rPr>
              <a:t>++ </a:t>
            </a:r>
            <a:r>
              <a:rPr lang="ko-KR" altLang="en-US" dirty="0">
                <a:latin typeface="+mn-ea"/>
              </a:rPr>
              <a:t>및 </a:t>
            </a:r>
            <a:r>
              <a:rPr lang="en-US" altLang="ko-KR" dirty="0">
                <a:latin typeface="+mn-ea"/>
              </a:rPr>
              <a:t>-- </a:t>
            </a:r>
            <a:r>
              <a:rPr lang="ko-KR" altLang="en-US" dirty="0">
                <a:latin typeface="+mn-ea"/>
              </a:rPr>
              <a:t>연산자는 변수 값을 증가시키거나 감소시킵니다</a:t>
            </a:r>
            <a:endParaRPr lang="en-US" altLang="ko-KR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latin typeface="+mn-ea"/>
              </a:rPr>
              <a:t>접미사</a:t>
            </a:r>
            <a:r>
              <a:rPr lang="en-US" altLang="ko-KR" dirty="0">
                <a:latin typeface="+mn-ea"/>
              </a:rPr>
              <a:t>(suffix)</a:t>
            </a:r>
            <a:r>
              <a:rPr lang="ko-KR" altLang="en-US" dirty="0">
                <a:latin typeface="+mn-ea"/>
              </a:rPr>
              <a:t>가 붙은 </a:t>
            </a:r>
            <a:r>
              <a:rPr lang="en-US" altLang="ko-KR" dirty="0">
                <a:latin typeface="+mn-ea"/>
              </a:rPr>
              <a:t>++</a:t>
            </a:r>
            <a:r>
              <a:rPr lang="ko-KR" altLang="en-US" dirty="0">
                <a:latin typeface="+mn-ea"/>
              </a:rPr>
              <a:t>는 변수 값에 하나를 추가한 다음 이전 값을 반환합니다</a:t>
            </a:r>
            <a:r>
              <a:rPr lang="en-US" altLang="ko-KR" dirty="0">
                <a:latin typeface="+mn-ea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>
                <a:latin typeface="+mn-ea"/>
              </a:rPr>
              <a:t>접두사</a:t>
            </a:r>
            <a:r>
              <a:rPr lang="en-US" altLang="ko-KR" dirty="0">
                <a:latin typeface="+mn-ea"/>
              </a:rPr>
              <a:t>(prefix)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++</a:t>
            </a:r>
            <a:r>
              <a:rPr lang="ko-KR" altLang="en-US" dirty="0">
                <a:latin typeface="+mn-ea"/>
              </a:rPr>
              <a:t>도 값에 하나를 추가하지만 새 값을 반환합니다</a:t>
            </a:r>
            <a:r>
              <a:rPr lang="en-US" altLang="ko-KR" dirty="0">
                <a:latin typeface="+mn-ea"/>
              </a:rPr>
              <a:t>. </a:t>
            </a:r>
            <a:endParaRPr lang="ko-KR" altLang="en-US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45968" y="1027906"/>
            <a:ext cx="4844716" cy="5106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&gt;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 err="1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var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a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123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 err="1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var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b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a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++;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&gt;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b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123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&gt;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a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124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&gt;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 err="1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var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a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123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 err="1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var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b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++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a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&gt;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b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124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&gt;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a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124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&gt;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 err="1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var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a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123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 err="1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var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b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a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--;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&gt;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b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123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&gt;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a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122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522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숫자 연산자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501316" y="1690688"/>
            <a:ext cx="5450305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연산자의 할당과 실행을 혼합한 짧은 형태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연산 후 결과 값을 변수에 할당</a:t>
            </a:r>
            <a:endParaRPr lang="ko-KR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6410826" y="1417051"/>
            <a:ext cx="3906253" cy="964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ts val="1680"/>
              </a:lnSpc>
            </a:pP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&gt;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 err="1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var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a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10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</a:pP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&gt;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a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*=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5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88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// equivalent to a = a * 5;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</a:pP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&gt;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 err="1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console</a:t>
            </a:r>
            <a:r>
              <a:rPr lang="en-US" altLang="ko-KR" kern="100" dirty="0" err="1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.</a:t>
            </a:r>
            <a:r>
              <a:rPr lang="en-US" altLang="ko-KR" kern="100" dirty="0" err="1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log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(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a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);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</a:pP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&gt;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50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10826" y="2670173"/>
            <a:ext cx="4622132" cy="3798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ts val="1680"/>
              </a:lnSpc>
            </a:pP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&gt;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 err="1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var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a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5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</a:pP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&gt;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a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+=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3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88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// equivalent to a = a + 3;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</a:pP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8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</a:pP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&gt;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a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-=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2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88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// equivalent to a = a - 2;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</a:pP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6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</a:pP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&gt;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a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*=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10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88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// equivalent to a = a * 10;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</a:pP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60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</a:pP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&gt;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a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/=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5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88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// equivalent to a = a / 5;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</a:pP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12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</a:pP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&gt;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a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%=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2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88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// equivalent to a = a % 2;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</a:pP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0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980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숫자 연산자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764055"/>
            <a:ext cx="10515600" cy="4123398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lnSpc>
                <a:spcPct val="120000"/>
              </a:lnSpc>
            </a:pPr>
            <a:r>
              <a:rPr lang="ko-KR" altLang="en-US" dirty="0"/>
              <a:t>연습문제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285750" indent="-285750">
              <a:lnSpc>
                <a:spcPct val="120000"/>
              </a:lnSpc>
            </a:pP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err="1">
                <a:hlinkClick r:id="rId2"/>
              </a:rPr>
              <a:t>www.w3schools.com</a:t>
            </a:r>
            <a:r>
              <a:rPr lang="en-US" altLang="ko-KR" dirty="0">
                <a:hlinkClick r:id="rId2"/>
              </a:rPr>
              <a:t>/</a:t>
            </a:r>
            <a:r>
              <a:rPr lang="en-US" altLang="ko-KR" dirty="0" err="1">
                <a:hlinkClick r:id="rId2"/>
              </a:rPr>
              <a:t>js</a:t>
            </a:r>
            <a:r>
              <a:rPr lang="en-US" altLang="ko-KR" dirty="0">
                <a:hlinkClick r:id="rId2"/>
              </a:rPr>
              <a:t>/</a:t>
            </a:r>
            <a:r>
              <a:rPr lang="en-US" altLang="ko-KR" dirty="0" err="1">
                <a:hlinkClick r:id="rId2"/>
              </a:rPr>
              <a:t>exercise_js.asp?filename</a:t>
            </a:r>
            <a:r>
              <a:rPr lang="en-US" altLang="ko-KR" dirty="0">
                <a:hlinkClick r:id="rId2"/>
              </a:rPr>
              <a:t>=</a:t>
            </a:r>
            <a:r>
              <a:rPr lang="en-US" altLang="ko-KR" dirty="0" err="1">
                <a:hlinkClick r:id="rId2"/>
              </a:rPr>
              <a:t>exercise_js_operators1</a:t>
            </a:r>
            <a:endParaRPr lang="en-US" altLang="ko-KR" dirty="0"/>
          </a:p>
          <a:p>
            <a:pPr marL="285750" indent="-285750">
              <a:lnSpc>
                <a:spcPct val="120000"/>
              </a:lnSpc>
            </a:pP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err="1">
                <a:hlinkClick r:id="rId3"/>
              </a:rPr>
              <a:t>www.w3schools.com</a:t>
            </a:r>
            <a:r>
              <a:rPr lang="en-US" altLang="ko-KR" dirty="0">
                <a:hlinkClick r:id="rId3"/>
              </a:rPr>
              <a:t>/</a:t>
            </a:r>
            <a:r>
              <a:rPr lang="en-US" altLang="ko-KR" dirty="0" err="1">
                <a:hlinkClick r:id="rId3"/>
              </a:rPr>
              <a:t>js</a:t>
            </a:r>
            <a:r>
              <a:rPr lang="en-US" altLang="ko-KR" dirty="0">
                <a:hlinkClick r:id="rId3"/>
              </a:rPr>
              <a:t>/</a:t>
            </a:r>
            <a:r>
              <a:rPr lang="en-US" altLang="ko-KR" dirty="0" err="1">
                <a:hlinkClick r:id="rId3"/>
              </a:rPr>
              <a:t>exercise_js.asp?filename</a:t>
            </a:r>
            <a:r>
              <a:rPr lang="en-US" altLang="ko-KR" dirty="0">
                <a:hlinkClick r:id="rId3"/>
              </a:rPr>
              <a:t>=</a:t>
            </a:r>
            <a:r>
              <a:rPr lang="en-US" altLang="ko-KR" dirty="0" err="1">
                <a:hlinkClick r:id="rId3"/>
              </a:rPr>
              <a:t>exercise_js_operators2</a:t>
            </a:r>
            <a:endParaRPr lang="en-US" altLang="ko-KR" dirty="0"/>
          </a:p>
          <a:p>
            <a:pPr marL="285750" indent="-285750">
              <a:lnSpc>
                <a:spcPct val="120000"/>
              </a:lnSpc>
            </a:pPr>
            <a:r>
              <a:rPr lang="en-US" altLang="ko-KR" dirty="0">
                <a:hlinkClick r:id="rId4"/>
              </a:rPr>
              <a:t>https://</a:t>
            </a:r>
            <a:r>
              <a:rPr lang="en-US" altLang="ko-KR" dirty="0" err="1">
                <a:hlinkClick r:id="rId4"/>
              </a:rPr>
              <a:t>www.w3schools.com</a:t>
            </a:r>
            <a:r>
              <a:rPr lang="en-US" altLang="ko-KR" dirty="0">
                <a:hlinkClick r:id="rId4"/>
              </a:rPr>
              <a:t>/</a:t>
            </a:r>
            <a:r>
              <a:rPr lang="en-US" altLang="ko-KR" dirty="0" err="1">
                <a:hlinkClick r:id="rId4"/>
              </a:rPr>
              <a:t>js</a:t>
            </a:r>
            <a:r>
              <a:rPr lang="en-US" altLang="ko-KR" dirty="0">
                <a:hlinkClick r:id="rId4"/>
              </a:rPr>
              <a:t>/</a:t>
            </a:r>
            <a:r>
              <a:rPr lang="en-US" altLang="ko-KR" dirty="0" err="1">
                <a:hlinkClick r:id="rId4"/>
              </a:rPr>
              <a:t>exercise_js.asp?filename</a:t>
            </a:r>
            <a:r>
              <a:rPr lang="en-US" altLang="ko-KR" dirty="0">
                <a:hlinkClick r:id="rId4"/>
              </a:rPr>
              <a:t>=</a:t>
            </a:r>
            <a:r>
              <a:rPr lang="en-US" altLang="ko-KR" dirty="0" err="1">
                <a:hlinkClick r:id="rId4"/>
              </a:rPr>
              <a:t>exercise_js_operators3</a:t>
            </a:r>
            <a:endParaRPr lang="en-US" altLang="ko-KR" dirty="0"/>
          </a:p>
          <a:p>
            <a:pPr marL="285750" indent="-285750">
              <a:lnSpc>
                <a:spcPct val="120000"/>
              </a:lnSpc>
            </a:pPr>
            <a:r>
              <a:rPr lang="en-US" altLang="ko-KR" dirty="0">
                <a:hlinkClick r:id="rId5"/>
              </a:rPr>
              <a:t>https://</a:t>
            </a:r>
            <a:r>
              <a:rPr lang="en-US" altLang="ko-KR" dirty="0" err="1">
                <a:hlinkClick r:id="rId5"/>
              </a:rPr>
              <a:t>www.w3schools.com</a:t>
            </a:r>
            <a:r>
              <a:rPr lang="en-US" altLang="ko-KR" dirty="0">
                <a:hlinkClick r:id="rId5"/>
              </a:rPr>
              <a:t>/</a:t>
            </a:r>
            <a:r>
              <a:rPr lang="en-US" altLang="ko-KR" dirty="0" err="1">
                <a:hlinkClick r:id="rId5"/>
              </a:rPr>
              <a:t>js</a:t>
            </a:r>
            <a:r>
              <a:rPr lang="en-US" altLang="ko-KR" dirty="0">
                <a:hlinkClick r:id="rId5"/>
              </a:rPr>
              <a:t>/</a:t>
            </a:r>
            <a:r>
              <a:rPr lang="en-US" altLang="ko-KR" dirty="0" err="1">
                <a:hlinkClick r:id="rId5"/>
              </a:rPr>
              <a:t>exercise_js.asp?filename</a:t>
            </a:r>
            <a:r>
              <a:rPr lang="en-US" altLang="ko-KR" dirty="0">
                <a:hlinkClick r:id="rId5"/>
              </a:rPr>
              <a:t>=</a:t>
            </a:r>
            <a:r>
              <a:rPr lang="en-US" altLang="ko-KR" dirty="0" err="1">
                <a:hlinkClick r:id="rId5"/>
              </a:rPr>
              <a:t>exercise_js_operators4</a:t>
            </a:r>
            <a:endParaRPr lang="en-US" altLang="ko-KR" dirty="0"/>
          </a:p>
          <a:p>
            <a:pPr marL="285750" indent="-285750">
              <a:lnSpc>
                <a:spcPct val="120000"/>
              </a:lnSpc>
            </a:pPr>
            <a:r>
              <a:rPr lang="en-US" altLang="ko-KR" dirty="0">
                <a:hlinkClick r:id="rId6"/>
              </a:rPr>
              <a:t>https://</a:t>
            </a:r>
            <a:r>
              <a:rPr lang="en-US" altLang="ko-KR" dirty="0" err="1">
                <a:hlinkClick r:id="rId6"/>
              </a:rPr>
              <a:t>www.w3schools.com</a:t>
            </a:r>
            <a:r>
              <a:rPr lang="en-US" altLang="ko-KR" dirty="0">
                <a:hlinkClick r:id="rId6"/>
              </a:rPr>
              <a:t>/</a:t>
            </a:r>
            <a:r>
              <a:rPr lang="en-US" altLang="ko-KR" dirty="0" err="1">
                <a:hlinkClick r:id="rId6"/>
              </a:rPr>
              <a:t>js</a:t>
            </a:r>
            <a:r>
              <a:rPr lang="en-US" altLang="ko-KR" dirty="0">
                <a:hlinkClick r:id="rId6"/>
              </a:rPr>
              <a:t>/</a:t>
            </a:r>
            <a:r>
              <a:rPr lang="en-US" altLang="ko-KR" dirty="0" err="1">
                <a:hlinkClick r:id="rId6"/>
              </a:rPr>
              <a:t>exercise_js.asp?filename</a:t>
            </a:r>
            <a:r>
              <a:rPr lang="en-US" altLang="ko-KR" dirty="0">
                <a:hlinkClick r:id="rId6"/>
              </a:rPr>
              <a:t>=</a:t>
            </a:r>
            <a:r>
              <a:rPr lang="en-US" altLang="ko-KR" dirty="0" err="1">
                <a:hlinkClick r:id="rId6"/>
              </a:rPr>
              <a:t>exercise_js_operators5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285750" indent="-285750">
              <a:lnSpc>
                <a:spcPct val="12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472928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문자열</a:t>
            </a:r>
            <a:r>
              <a:rPr lang="en-US" altLang="ko-KR" dirty="0"/>
              <a:t>(String) </a:t>
            </a:r>
            <a:r>
              <a:rPr lang="ko-KR" altLang="en-US" dirty="0"/>
              <a:t>파트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501316" y="1690688"/>
            <a:ext cx="11241505" cy="2271712"/>
          </a:xfrm>
        </p:spPr>
        <p:txBody>
          <a:bodyPr>
            <a:normAutofit/>
          </a:bodyPr>
          <a:lstStyle/>
          <a:p>
            <a:r>
              <a:rPr lang="ko-KR" altLang="en-US" dirty="0"/>
              <a:t>문자열을 선언하거나 조작하려면 문자열을 주위에 작은 따옴표 </a:t>
            </a:r>
            <a:r>
              <a:rPr lang="en-US" altLang="ko-KR" dirty="0"/>
              <a:t>' </a:t>
            </a:r>
            <a:r>
              <a:rPr lang="ko-KR" altLang="en-US" dirty="0"/>
              <a:t>또는 큰따옴표 </a:t>
            </a:r>
            <a:r>
              <a:rPr lang="en-US" altLang="ko-KR" dirty="0"/>
              <a:t>"</a:t>
            </a:r>
            <a:r>
              <a:rPr lang="ko-KR" altLang="en-US" dirty="0"/>
              <a:t>로 작성해야 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작은 따옴표 또는 큰 따옴표는 모두 허용되며</a:t>
            </a:r>
            <a:r>
              <a:rPr lang="en-US" altLang="ko-KR" dirty="0"/>
              <a:t>, JavaScript</a:t>
            </a:r>
            <a:r>
              <a:rPr lang="ko-KR" altLang="en-US" dirty="0"/>
              <a:t>에서는 따옴표 간에 차이가 없습니다</a:t>
            </a:r>
            <a:r>
              <a:rPr lang="en-US" altLang="ko-KR" dirty="0"/>
              <a:t>. </a:t>
            </a:r>
            <a:r>
              <a:rPr lang="ko-KR" altLang="en-US" dirty="0"/>
              <a:t>그러나 커뮤니티 단일 따옴표를 사용하는 것을 선호합니다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이것은 관습이 아니라 권장 사항입니다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ko-KR" dirty="0"/>
          </a:p>
        </p:txBody>
      </p:sp>
      <p:pic>
        <p:nvPicPr>
          <p:cNvPr id="8" name="그림 7" descr="Snapshot of a devtool console: do not mix simple and double quotes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5826" y="4074695"/>
            <a:ext cx="6602876" cy="2486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7636042" y="4025296"/>
            <a:ext cx="3962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1. 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큰따옴표는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HTML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에서 사용됩니다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.</a:t>
            </a:r>
            <a:r>
              <a:rPr lang="ko-KR" altLang="en-US" dirty="0">
                <a:latin typeface="+mn-ea"/>
              </a:rPr>
              <a:t/>
            </a:r>
            <a:br>
              <a:rPr lang="ko-KR" altLang="en-US" dirty="0">
                <a:latin typeface="+mn-ea"/>
              </a:rPr>
            </a:br>
            <a:r>
              <a:rPr lang="en-US" altLang="ko-KR" dirty="0">
                <a:solidFill>
                  <a:srgbClr val="000000"/>
                </a:solidFill>
                <a:latin typeface="+mn-ea"/>
              </a:rPr>
              <a:t>2. Shift 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키를 누른 상태에서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"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를 입력해야 합니다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.</a:t>
            </a:r>
            <a:r>
              <a:rPr lang="ko-KR" altLang="en-US" dirty="0">
                <a:latin typeface="+mn-ea"/>
              </a:rPr>
              <a:t/>
            </a:r>
            <a:br>
              <a:rPr lang="ko-KR" altLang="en-US" dirty="0">
                <a:latin typeface="+mn-ea"/>
              </a:rPr>
            </a:br>
            <a:r>
              <a:rPr lang="en-US" altLang="ko-KR" dirty="0">
                <a:solidFill>
                  <a:srgbClr val="000000"/>
                </a:solidFill>
                <a:latin typeface="+mn-ea"/>
              </a:rPr>
              <a:t>3. 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작은따옴표를 읽고 입력하기가 더 쉽습니다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.</a:t>
            </a:r>
            <a:r>
              <a:rPr lang="ko-KR" altLang="en-US" dirty="0">
                <a:latin typeface="+mn-ea"/>
              </a:rPr>
              <a:t/>
            </a:r>
            <a:br>
              <a:rPr lang="ko-KR" altLang="en-US" dirty="0">
                <a:latin typeface="+mn-ea"/>
              </a:rPr>
            </a:br>
            <a:r>
              <a:rPr lang="en-US" altLang="ko-KR" dirty="0">
                <a:solidFill>
                  <a:srgbClr val="000000"/>
                </a:solidFill>
                <a:latin typeface="+mn-ea"/>
              </a:rPr>
              <a:t>4. JavaScript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에서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HTML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을 출력하려면 작은 따옴표가 더 유용합니다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50230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문자열</a:t>
            </a:r>
            <a:r>
              <a:rPr lang="en-US" altLang="ko-KR" dirty="0"/>
              <a:t> </a:t>
            </a:r>
            <a:r>
              <a:rPr lang="ko-KR" altLang="en-US" dirty="0"/>
              <a:t>연산자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501317" y="1690687"/>
            <a:ext cx="7028445" cy="4180724"/>
          </a:xfrm>
        </p:spPr>
        <p:txBody>
          <a:bodyPr>
            <a:normAutofit/>
          </a:bodyPr>
          <a:lstStyle/>
          <a:p>
            <a:r>
              <a:rPr lang="ko-KR" altLang="en-US" dirty="0"/>
              <a:t>연결 연산자</a:t>
            </a:r>
            <a:r>
              <a:rPr lang="en-US" altLang="ko-KR" dirty="0"/>
              <a:t>(+). </a:t>
            </a:r>
            <a:r>
              <a:rPr lang="ko-KR" altLang="en-US" dirty="0"/>
              <a:t>문자열과 함께 사용되는 연산자</a:t>
            </a:r>
            <a:r>
              <a:rPr lang="en-US" altLang="ko-KR" dirty="0"/>
              <a:t>(+)</a:t>
            </a:r>
            <a:r>
              <a:rPr lang="ko-KR" altLang="en-US" dirty="0"/>
              <a:t>를 연결 </a:t>
            </a:r>
            <a:r>
              <a:rPr lang="ko-KR" altLang="en-US" dirty="0" err="1"/>
              <a:t>연산자라고</a:t>
            </a:r>
            <a:r>
              <a:rPr lang="ko-KR" altLang="en-US" dirty="0"/>
              <a:t> 하며 문자열을 연결시킬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7829550" y="1690687"/>
            <a:ext cx="2628900" cy="2272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88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//the operator (+)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 err="1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var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 err="1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s1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'one'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 err="1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var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 err="1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s2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'two'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 err="1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var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s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 err="1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s1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+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 err="1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s2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313131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s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88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// returns '</a:t>
            </a:r>
            <a:r>
              <a:rPr lang="en-US" altLang="ko-KR" kern="100" dirty="0" err="1">
                <a:solidFill>
                  <a:srgbClr val="88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onetwo</a:t>
            </a:r>
            <a:r>
              <a:rPr lang="en-US" altLang="ko-KR" kern="100" dirty="0">
                <a:solidFill>
                  <a:srgbClr val="88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'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313131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 err="1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typeof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s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88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//'string'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829550" y="4477431"/>
            <a:ext cx="2729163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88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//the '</a:t>
            </a:r>
            <a:r>
              <a:rPr lang="en-US" altLang="ko-KR" kern="100" dirty="0" err="1">
                <a:solidFill>
                  <a:srgbClr val="88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concat</a:t>
            </a:r>
            <a:r>
              <a:rPr lang="en-US" altLang="ko-KR" kern="100" dirty="0">
                <a:solidFill>
                  <a:srgbClr val="88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' method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 err="1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var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 err="1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s1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'one'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 err="1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var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 err="1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s2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'two'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 err="1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var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s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 err="1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s1</a:t>
            </a:r>
            <a:r>
              <a:rPr lang="en-US" altLang="ko-KR" kern="100" dirty="0" err="1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.</a:t>
            </a:r>
            <a:r>
              <a:rPr lang="en-US" altLang="ko-KR" kern="100" dirty="0" err="1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concat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(</a:t>
            </a:r>
            <a:r>
              <a:rPr lang="en-US" altLang="ko-KR" kern="100" dirty="0" err="1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s2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);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s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88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//returns '</a:t>
            </a:r>
            <a:r>
              <a:rPr lang="en-US" altLang="ko-KR" kern="100" dirty="0" err="1">
                <a:solidFill>
                  <a:srgbClr val="88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onetwo</a:t>
            </a:r>
            <a:r>
              <a:rPr lang="en-US" altLang="ko-KR" kern="100" dirty="0">
                <a:solidFill>
                  <a:srgbClr val="88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'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1317" y="447743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메서드 </a:t>
            </a:r>
            <a:r>
              <a:rPr lang="en-US" altLang="ko-KR" sz="2400" dirty="0" err="1"/>
              <a:t>concat</a:t>
            </a:r>
            <a:r>
              <a:rPr lang="en-US" altLang="ko-KR" sz="2400" dirty="0"/>
              <a:t>().</a:t>
            </a:r>
            <a:r>
              <a:rPr lang="ko-KR" altLang="en-US" sz="2400" dirty="0"/>
              <a:t> 문자열을 연결하기 위한 또 다른 방법은 메서드 연결</a:t>
            </a:r>
            <a:r>
              <a:rPr lang="en-US" altLang="ko-KR" sz="2400" dirty="0"/>
              <a:t>()</a:t>
            </a:r>
            <a:r>
              <a:rPr lang="ko-KR" altLang="en-US" sz="2400" dirty="0"/>
              <a:t>입니다</a:t>
            </a:r>
            <a:r>
              <a:rPr lang="en-US" altLang="ko-KR" sz="2400" dirty="0"/>
              <a:t>.</a:t>
            </a:r>
            <a:endParaRPr lang="ko-KR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1732006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문자열</a:t>
            </a:r>
            <a:r>
              <a:rPr lang="en-US" altLang="ko-KR" dirty="0"/>
              <a:t> </a:t>
            </a:r>
            <a:r>
              <a:rPr lang="ko-KR" altLang="en-US" dirty="0"/>
              <a:t>연산자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242762" y="1732647"/>
            <a:ext cx="103952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연결 연산자 성능 비교</a:t>
            </a:r>
            <a:endParaRPr lang="en-US" altLang="ko-KR" dirty="0"/>
          </a:p>
          <a:p>
            <a:r>
              <a:rPr lang="ko-KR" altLang="en-US" dirty="0" err="1"/>
              <a:t>https</a:t>
            </a:r>
            <a:r>
              <a:rPr lang="ko-KR" altLang="en-US" dirty="0"/>
              <a:t>://</a:t>
            </a:r>
            <a:r>
              <a:rPr lang="ko-KR" altLang="en-US" dirty="0" err="1"/>
              <a:t>web.archive.org</a:t>
            </a:r>
            <a:r>
              <a:rPr lang="ko-KR" altLang="en-US" dirty="0"/>
              <a:t>/</a:t>
            </a:r>
            <a:r>
              <a:rPr lang="ko-KR" altLang="en-US" dirty="0" err="1"/>
              <a:t>web</a:t>
            </a:r>
            <a:r>
              <a:rPr lang="ko-KR" altLang="en-US" dirty="0"/>
              <a:t>/20170404182053/</a:t>
            </a:r>
            <a:r>
              <a:rPr lang="ko-KR" altLang="en-US" dirty="0" err="1"/>
              <a:t>https</a:t>
            </a:r>
            <a:r>
              <a:rPr lang="ko-KR" altLang="en-US" dirty="0"/>
              <a:t>://</a:t>
            </a:r>
            <a:r>
              <a:rPr lang="ko-KR" altLang="en-US" dirty="0" err="1"/>
              <a:t>jsperf.com</a:t>
            </a:r>
            <a:r>
              <a:rPr lang="ko-KR" altLang="en-US" dirty="0"/>
              <a:t>/</a:t>
            </a:r>
            <a:r>
              <a:rPr lang="ko-KR" altLang="en-US" dirty="0" err="1"/>
              <a:t>concat</a:t>
            </a:r>
            <a:r>
              <a:rPr lang="ko-KR" altLang="en-US" dirty="0"/>
              <a:t>-</a:t>
            </a:r>
            <a:r>
              <a:rPr lang="ko-KR" altLang="en-US" dirty="0" err="1"/>
              <a:t>vs</a:t>
            </a:r>
            <a:r>
              <a:rPr lang="ko-KR" altLang="en-US" dirty="0"/>
              <a:t>-plus-</a:t>
            </a:r>
            <a:r>
              <a:rPr lang="ko-KR" altLang="en-US" dirty="0" err="1"/>
              <a:t>vs</a:t>
            </a:r>
            <a:r>
              <a:rPr lang="ko-KR" altLang="en-US" dirty="0"/>
              <a:t>-</a:t>
            </a:r>
            <a:r>
              <a:rPr lang="ko-KR" altLang="en-US" dirty="0" err="1"/>
              <a:t>join</a:t>
            </a:r>
            <a:endParaRPr lang="en-US" altLang="ko-KR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762" y="2593307"/>
            <a:ext cx="93535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9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JavaScript </a:t>
            </a:r>
            <a:r>
              <a:rPr lang="ko-KR" altLang="en-US" dirty="0"/>
              <a:t>변수와 값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0" y="54102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764055"/>
            <a:ext cx="10515600" cy="638539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20000"/>
              </a:lnSpc>
            </a:pPr>
            <a:r>
              <a:rPr lang="ko-KR" altLang="en-US" dirty="0"/>
              <a:t>변수를 만들기</a:t>
            </a:r>
            <a:r>
              <a:rPr lang="en-US" altLang="ko-KR" dirty="0"/>
              <a:t>(</a:t>
            </a:r>
            <a:r>
              <a:rPr lang="ko-KR" altLang="en-US" dirty="0"/>
              <a:t>선언</a:t>
            </a:r>
            <a:r>
              <a:rPr lang="en-US" altLang="ko-KR" dirty="0"/>
              <a:t>, declaring)</a:t>
            </a:r>
            <a:endParaRPr lang="ko-KR" altLang="en-US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87116" y="258094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latinLnBrk="0">
              <a:tabLst>
                <a:tab pos="457200" algn="l"/>
              </a:tabLst>
            </a:pPr>
            <a:r>
              <a:rPr lang="en-US" altLang="ko-KR" kern="100" dirty="0" err="1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var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 err="1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myVar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 // </a:t>
            </a:r>
            <a:r>
              <a:rPr lang="en-US" altLang="ko-KR" kern="100" dirty="0" err="1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es5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 </a:t>
            </a:r>
            <a:r>
              <a:rPr lang="ko-KR" altLang="en-US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스타일</a:t>
            </a:r>
            <a:endParaRPr lang="ko-KR" altLang="ko-KR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tabLst>
                <a:tab pos="457200" algn="l"/>
              </a:tabLst>
            </a:pPr>
            <a:r>
              <a:rPr lang="en-US" altLang="ko-KR" kern="10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let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x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        // </a:t>
            </a:r>
            <a:r>
              <a:rPr lang="en-US" altLang="ko-KR" kern="100" dirty="0" err="1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es6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 </a:t>
            </a:r>
            <a:r>
              <a:rPr lang="ko-KR" altLang="en-US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스타일</a:t>
            </a:r>
            <a:endParaRPr lang="ko-KR" altLang="ko-KR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38200" y="3545953"/>
            <a:ext cx="11049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+mn-ea"/>
              </a:rPr>
              <a:t>변수의 첫 번째 문자는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+mn-ea"/>
              </a:rPr>
              <a:t>"$", "_", "a"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+mn-ea"/>
              </a:rPr>
              <a:t>에서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+mn-ea"/>
              </a:rPr>
              <a:t>"z"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+mn-ea"/>
              </a:rPr>
              <a:t>또는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+mn-ea"/>
              </a:rPr>
              <a:t>"A"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+mn-ea"/>
              </a:rPr>
              <a:t>에서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+mn-ea"/>
              </a:rPr>
              <a:t>"Z"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+mn-ea"/>
              </a:rPr>
              <a:t>까지만 사용할 수 있습니다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이름은 대소문자를 구분합니다</a:t>
            </a:r>
            <a:r>
              <a:rPr lang="en-US" altLang="ko-KR" sz="2400" dirty="0"/>
              <a:t>. </a:t>
            </a:r>
            <a:r>
              <a:rPr lang="ko-KR" altLang="en-US" sz="2400" dirty="0"/>
              <a:t>따라서 변수 </a:t>
            </a:r>
            <a:r>
              <a:rPr lang="en-US" altLang="ko-KR" sz="2400" dirty="0"/>
              <a:t>"</a:t>
            </a:r>
            <a:r>
              <a:rPr lang="en-US" altLang="ko-KR" sz="2400" dirty="0" err="1"/>
              <a:t>myVar</a:t>
            </a:r>
            <a:r>
              <a:rPr lang="en-US" altLang="ko-KR" sz="2400" dirty="0"/>
              <a:t>"</a:t>
            </a:r>
            <a:r>
              <a:rPr lang="ko-KR" altLang="en-US" sz="2400" dirty="0"/>
              <a:t>와 </a:t>
            </a:r>
            <a:r>
              <a:rPr lang="en-US" altLang="ko-KR" sz="2400" dirty="0"/>
              <a:t>"</a:t>
            </a:r>
            <a:r>
              <a:rPr lang="en-US" altLang="ko-KR" sz="2400" dirty="0" err="1"/>
              <a:t>MyVar</a:t>
            </a:r>
            <a:r>
              <a:rPr lang="en-US" altLang="ko-KR" sz="2400" dirty="0"/>
              <a:t>"</a:t>
            </a:r>
            <a:r>
              <a:rPr lang="ko-KR" altLang="en-US" sz="2400" dirty="0"/>
              <a:t>는 서로 다른 변수입니다</a:t>
            </a:r>
            <a:r>
              <a:rPr lang="en-US" altLang="ko-KR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JavaScript </a:t>
            </a:r>
            <a:r>
              <a:rPr lang="ko-KR" altLang="en-US" sz="2400" dirty="0"/>
              <a:t>언어의 예약 단어이기 때문에 변수 이름으로 사용할 수 없는 몇 가지 예약 이름</a:t>
            </a:r>
            <a:r>
              <a:rPr lang="en-US" altLang="ko-KR" sz="2400" dirty="0"/>
              <a:t>(</a:t>
            </a:r>
            <a:r>
              <a:rPr lang="en-US" altLang="ko-KR" sz="2400" dirty="0" err="1"/>
              <a:t>boolean</a:t>
            </a:r>
            <a:r>
              <a:rPr lang="en-US" altLang="ko-KR" sz="2400" dirty="0"/>
              <a:t>, if, delete, </a:t>
            </a:r>
            <a:r>
              <a:rPr lang="en-US" altLang="ko-KR" sz="2400" dirty="0" err="1"/>
              <a:t>var</a:t>
            </a:r>
            <a:r>
              <a:rPr lang="en-US" altLang="ko-KR" sz="2400" dirty="0"/>
              <a:t>, </a:t>
            </a:r>
            <a:r>
              <a:rPr lang="ko-KR" altLang="en-US" sz="2400" dirty="0"/>
              <a:t>함수 등</a:t>
            </a:r>
            <a:r>
              <a:rPr lang="en-US" altLang="ko-KR" sz="2400" dirty="0"/>
              <a:t>)</a:t>
            </a:r>
            <a:r>
              <a:rPr lang="ko-KR" altLang="en-US" sz="2400" dirty="0"/>
              <a:t>이 있습니다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410752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문자열</a:t>
            </a:r>
            <a:r>
              <a:rPr lang="en-US" altLang="ko-KR" dirty="0"/>
              <a:t> </a:t>
            </a:r>
            <a:r>
              <a:rPr lang="ko-KR" altLang="en-US" dirty="0"/>
              <a:t>연산자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690688"/>
            <a:ext cx="5516478" cy="4389271"/>
          </a:xfrm>
        </p:spPr>
        <p:txBody>
          <a:bodyPr>
            <a:normAutofit/>
          </a:bodyPr>
          <a:lstStyle/>
          <a:p>
            <a:r>
              <a:rPr lang="ko-KR" altLang="en-US" dirty="0"/>
              <a:t>문자열 변환</a:t>
            </a:r>
            <a:endParaRPr lang="en-US" altLang="ko-KR" dirty="0"/>
          </a:p>
          <a:p>
            <a:r>
              <a:rPr lang="ko-KR" altLang="en-US" dirty="0" err="1"/>
              <a:t>산술식에</a:t>
            </a:r>
            <a:r>
              <a:rPr lang="ko-KR" altLang="en-US" dirty="0"/>
              <a:t> 있는 문자열 숫자는 수식이 순수한 덧셈이 아닌 한 숫자로 변환됩니다</a:t>
            </a:r>
            <a:r>
              <a:rPr lang="en-US" altLang="ko-KR" dirty="0"/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068553" y="822325"/>
            <a:ext cx="3904247" cy="5760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&gt;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 err="1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var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s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'1'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s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3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*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s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 err="1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typeof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s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"number"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&gt;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s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3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&gt;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 err="1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var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s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'1'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s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++;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 err="1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typeof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s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"number"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&gt;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s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2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&gt;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 err="1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var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s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"100"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 err="1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typeof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s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"string"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&gt;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s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s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*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1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100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&gt;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 err="1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typeof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s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"number"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&gt;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 err="1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var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d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"101 </a:t>
            </a:r>
            <a:r>
              <a:rPr lang="en-US" altLang="ko-KR" kern="100" dirty="0" err="1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dalmatians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"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&gt;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d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*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1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 err="1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NaN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0702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문자열</a:t>
            </a:r>
            <a:r>
              <a:rPr lang="en-US" altLang="ko-KR" dirty="0"/>
              <a:t> </a:t>
            </a:r>
            <a:r>
              <a:rPr lang="ko-KR" altLang="en-US" dirty="0"/>
              <a:t>연산자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690688"/>
            <a:ext cx="5516478" cy="4389271"/>
          </a:xfrm>
        </p:spPr>
        <p:txBody>
          <a:bodyPr>
            <a:normAutofit/>
          </a:bodyPr>
          <a:lstStyle/>
          <a:p>
            <a:r>
              <a:rPr lang="ko-KR" altLang="en-US" dirty="0"/>
              <a:t>숫자를 문자열로 변환하는 방법은 식을 시작할 때 빈 문자열로 연결합니다</a:t>
            </a:r>
            <a:r>
              <a:rPr lang="en-US" altLang="ko-KR" dirty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801853" y="1770586"/>
            <a:ext cx="2342147" cy="1618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 err="1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var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n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1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 err="1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typeof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n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// returns "number"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n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""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+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n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// returns "1"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 err="1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typeof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n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// returns "string"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38200" y="3914372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특수 문자</a:t>
            </a:r>
            <a:r>
              <a:rPr lang="en-US" altLang="ko-KR" sz="2400" dirty="0"/>
              <a:t>  \</a:t>
            </a:r>
            <a:r>
              <a:rPr lang="ko-KR" altLang="en-US" sz="2400" dirty="0"/>
              <a:t>는 특수 문자를 표시하는 데 유용합니다</a:t>
            </a:r>
            <a:r>
              <a:rPr lang="en-US" altLang="ko-KR" sz="2400" dirty="0"/>
              <a:t>. </a:t>
            </a:r>
            <a:r>
              <a:rPr lang="ko-KR" altLang="en-US" sz="2400" dirty="0"/>
              <a:t>다음은 몇 가지 예입니다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9" name="직사각형 8"/>
          <p:cNvSpPr/>
          <p:nvPr/>
        </p:nvSpPr>
        <p:spPr>
          <a:xfrm>
            <a:off x="5678906" y="4884491"/>
            <a:ext cx="6096000" cy="96436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 err="1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var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s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'"Hello", he said.'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 // ok, double quotes inside single one will be displayed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 err="1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var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s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"\"Hello\", he said."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 // double quotes inside double quotes need to be escaped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678906" y="6010579"/>
            <a:ext cx="6096000" cy="52835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latinLnBrk="0">
              <a:lnSpc>
                <a:spcPts val="1680"/>
              </a:lnSpc>
              <a:spcBef>
                <a:spcPts val="1200"/>
              </a:spcBef>
              <a:tabLst>
                <a:tab pos="457200" algn="l"/>
              </a:tabLst>
            </a:pPr>
            <a:r>
              <a:rPr lang="en-US" altLang="ko-KR" kern="100" dirty="0" err="1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var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s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"1\\2"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s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88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// returns "1\2"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8446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문자열</a:t>
            </a:r>
            <a:r>
              <a:rPr lang="en-US" altLang="ko-KR" dirty="0"/>
              <a:t> </a:t>
            </a:r>
            <a:r>
              <a:rPr lang="ko-KR" altLang="en-US" dirty="0"/>
              <a:t>연산자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690688"/>
            <a:ext cx="5516478" cy="4389271"/>
          </a:xfrm>
        </p:spPr>
        <p:txBody>
          <a:bodyPr>
            <a:normAutofit/>
          </a:bodyPr>
          <a:lstStyle/>
          <a:p>
            <a:r>
              <a:rPr lang="en-US" altLang="ko-KR" dirty="0"/>
              <a:t>\</a:t>
            </a:r>
            <a:r>
              <a:rPr lang="ko-KR" altLang="en-US" dirty="0"/>
              <a:t>로 시작하는 특수문자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"\n“: </a:t>
            </a:r>
            <a:r>
              <a:rPr lang="ko-KR" altLang="en-US" dirty="0"/>
              <a:t>다음 줄로 넘김</a:t>
            </a:r>
            <a:endParaRPr lang="en-US" altLang="ko-KR" dirty="0"/>
          </a:p>
          <a:p>
            <a:r>
              <a:rPr lang="en-US" altLang="ko-KR" dirty="0"/>
              <a:t>“\t”: </a:t>
            </a:r>
            <a:r>
              <a:rPr lang="ko-KR" altLang="en-US" dirty="0"/>
              <a:t>탭 추가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6078955" y="2780278"/>
            <a:ext cx="2775284" cy="1618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 err="1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var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s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'\</a:t>
            </a:r>
            <a:r>
              <a:rPr lang="en-US" altLang="ko-KR" kern="100" dirty="0" err="1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n1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\</a:t>
            </a:r>
            <a:r>
              <a:rPr lang="en-US" altLang="ko-KR" kern="100" dirty="0" err="1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n2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\</a:t>
            </a:r>
            <a:r>
              <a:rPr lang="en-US" altLang="ko-KR" kern="100" dirty="0" err="1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n3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\n'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s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88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// returns "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1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2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3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"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078955" y="5002591"/>
            <a:ext cx="2407318" cy="746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 err="1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var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s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"1\</a:t>
            </a:r>
            <a:r>
              <a:rPr lang="en-US" altLang="ko-KR" kern="100" dirty="0" err="1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t2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"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88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// s is equal to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"1 2"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6505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764055"/>
            <a:ext cx="10515600" cy="4123398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20000"/>
              </a:lnSpc>
            </a:pPr>
            <a:r>
              <a:rPr lang="ko-KR" altLang="en-US" dirty="0"/>
              <a:t>연습문제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285750" indent="-285750">
              <a:lnSpc>
                <a:spcPct val="120000"/>
              </a:lnSpc>
            </a:pP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err="1">
                <a:hlinkClick r:id="rId2"/>
              </a:rPr>
              <a:t>www.w3schools.com</a:t>
            </a:r>
            <a:r>
              <a:rPr lang="en-US" altLang="ko-KR" dirty="0">
                <a:hlinkClick r:id="rId2"/>
              </a:rPr>
              <a:t>/</a:t>
            </a:r>
            <a:r>
              <a:rPr lang="en-US" altLang="ko-KR" dirty="0" err="1">
                <a:hlinkClick r:id="rId2"/>
              </a:rPr>
              <a:t>js</a:t>
            </a:r>
            <a:r>
              <a:rPr lang="en-US" altLang="ko-KR" dirty="0">
                <a:hlinkClick r:id="rId2"/>
              </a:rPr>
              <a:t>/</a:t>
            </a:r>
            <a:r>
              <a:rPr lang="en-US" altLang="ko-KR" dirty="0" err="1">
                <a:hlinkClick r:id="rId2"/>
              </a:rPr>
              <a:t>exercise_js.asp?filename</a:t>
            </a:r>
            <a:r>
              <a:rPr lang="en-US" altLang="ko-KR" dirty="0">
                <a:hlinkClick r:id="rId2"/>
              </a:rPr>
              <a:t>=</a:t>
            </a:r>
            <a:r>
              <a:rPr lang="en-US" altLang="ko-KR" dirty="0" err="1">
                <a:hlinkClick r:id="rId2"/>
              </a:rPr>
              <a:t>exercise_js_strings2</a:t>
            </a:r>
            <a:endParaRPr lang="en-US" altLang="ko-KR" dirty="0"/>
          </a:p>
          <a:p>
            <a:pPr marL="285750" indent="-285750">
              <a:lnSpc>
                <a:spcPct val="120000"/>
              </a:lnSpc>
            </a:pP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err="1">
                <a:hlinkClick r:id="rId3"/>
              </a:rPr>
              <a:t>www.w3schools.com</a:t>
            </a:r>
            <a:r>
              <a:rPr lang="en-US" altLang="ko-KR" dirty="0">
                <a:hlinkClick r:id="rId3"/>
              </a:rPr>
              <a:t>/</a:t>
            </a:r>
            <a:r>
              <a:rPr lang="en-US" altLang="ko-KR" dirty="0" err="1">
                <a:hlinkClick r:id="rId3"/>
              </a:rPr>
              <a:t>js</a:t>
            </a:r>
            <a:r>
              <a:rPr lang="en-US" altLang="ko-KR" dirty="0">
                <a:hlinkClick r:id="rId3"/>
              </a:rPr>
              <a:t>/</a:t>
            </a:r>
            <a:r>
              <a:rPr lang="en-US" altLang="ko-KR" dirty="0" err="1">
                <a:hlinkClick r:id="rId3"/>
              </a:rPr>
              <a:t>exercise_js.asp?filename</a:t>
            </a:r>
            <a:r>
              <a:rPr lang="en-US" altLang="ko-KR" dirty="0">
                <a:hlinkClick r:id="rId3"/>
              </a:rPr>
              <a:t>=</a:t>
            </a:r>
            <a:r>
              <a:rPr lang="en-US" altLang="ko-KR" dirty="0" err="1">
                <a:hlinkClick r:id="rId3"/>
              </a:rPr>
              <a:t>exercise_js_strings3</a:t>
            </a:r>
            <a:endParaRPr lang="en-US" altLang="ko-KR" dirty="0"/>
          </a:p>
          <a:p>
            <a:pPr marL="285750" indent="-285750">
              <a:lnSpc>
                <a:spcPct val="12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4699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JavaScript </a:t>
            </a:r>
            <a:r>
              <a:rPr lang="ko-KR" altLang="en-US" dirty="0"/>
              <a:t>변수와 값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764055"/>
            <a:ext cx="10515600" cy="2079583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20000"/>
              </a:lnSpc>
            </a:pPr>
            <a:r>
              <a:rPr lang="ko-KR" altLang="en-US" dirty="0"/>
              <a:t>상수</a:t>
            </a:r>
            <a:r>
              <a:rPr lang="en-US" altLang="ko-KR" dirty="0"/>
              <a:t>(Constants)</a:t>
            </a:r>
          </a:p>
          <a:p>
            <a:pPr marL="285750" indent="-285750">
              <a:lnSpc>
                <a:spcPct val="120000"/>
              </a:lnSpc>
            </a:pPr>
            <a:r>
              <a:rPr lang="ko-KR" altLang="en-US" dirty="0"/>
              <a:t>상수는 값을 설정한 후에는 수정할 수 없는 변수입니다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20000"/>
              </a:lnSpc>
            </a:pPr>
            <a:r>
              <a:rPr lang="ko-KR" altLang="en-US" dirty="0"/>
              <a:t>명명 규칙은 밑줄이 있는 대문자를 사용하는 것입니다</a:t>
            </a:r>
            <a:r>
              <a:rPr lang="en-US" altLang="ko-KR" dirty="0"/>
              <a:t>.</a:t>
            </a:r>
            <a:endParaRPr lang="en-US" altLang="ko-KR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048000" y="4085806"/>
            <a:ext cx="6096000" cy="96436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 err="1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var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 err="1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TIME_LIMIT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88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// </a:t>
            </a:r>
            <a:r>
              <a:rPr lang="en-US" altLang="ko-KR" kern="100" dirty="0" err="1">
                <a:solidFill>
                  <a:srgbClr val="88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ES2015</a:t>
            </a:r>
            <a:r>
              <a:rPr lang="en-US" altLang="ko-KR" kern="100" dirty="0">
                <a:solidFill>
                  <a:srgbClr val="88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 Syntax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 err="1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const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 err="1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MAX_GRADE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20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333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JavaScript </a:t>
            </a:r>
            <a:r>
              <a:rPr lang="ko-KR" altLang="en-US" dirty="0"/>
              <a:t>변수와 값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764055"/>
            <a:ext cx="10515600" cy="2079583"/>
          </a:xfrm>
        </p:spPr>
        <p:txBody>
          <a:bodyPr>
            <a:normAutofit fontScale="62500" lnSpcReduction="20000"/>
          </a:bodyPr>
          <a:lstStyle/>
          <a:p>
            <a:pPr marL="285750" indent="-285750">
              <a:lnSpc>
                <a:spcPct val="120000"/>
              </a:lnSpc>
            </a:pPr>
            <a:r>
              <a:rPr lang="ko-KR" altLang="en-US" dirty="0"/>
              <a:t>연습문제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285750" indent="-285750">
              <a:lnSpc>
                <a:spcPct val="120000"/>
              </a:lnSpc>
            </a:pP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err="1">
                <a:hlinkClick r:id="rId2"/>
              </a:rPr>
              <a:t>www.w3schools.com</a:t>
            </a:r>
            <a:r>
              <a:rPr lang="en-US" altLang="ko-KR" dirty="0">
                <a:hlinkClick r:id="rId2"/>
              </a:rPr>
              <a:t>/</a:t>
            </a:r>
            <a:r>
              <a:rPr lang="en-US" altLang="ko-KR" dirty="0" err="1">
                <a:hlinkClick r:id="rId2"/>
              </a:rPr>
              <a:t>js</a:t>
            </a:r>
            <a:r>
              <a:rPr lang="en-US" altLang="ko-KR" dirty="0">
                <a:hlinkClick r:id="rId2"/>
              </a:rPr>
              <a:t>/</a:t>
            </a:r>
            <a:r>
              <a:rPr lang="en-US" altLang="ko-KR" dirty="0" err="1">
                <a:hlinkClick r:id="rId2"/>
              </a:rPr>
              <a:t>exercise_js.asp?filename</a:t>
            </a:r>
            <a:r>
              <a:rPr lang="en-US" altLang="ko-KR" dirty="0">
                <a:hlinkClick r:id="rId2"/>
              </a:rPr>
              <a:t>=</a:t>
            </a:r>
            <a:r>
              <a:rPr lang="en-US" altLang="ko-KR" dirty="0" err="1">
                <a:hlinkClick r:id="rId2"/>
              </a:rPr>
              <a:t>exercise_js_variables1</a:t>
            </a:r>
            <a:endParaRPr lang="en-US" altLang="ko-KR" dirty="0"/>
          </a:p>
          <a:p>
            <a:pPr marL="285750" indent="-285750">
              <a:lnSpc>
                <a:spcPct val="120000"/>
              </a:lnSpc>
            </a:pP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err="1">
                <a:hlinkClick r:id="rId3"/>
              </a:rPr>
              <a:t>www.w3schools.com</a:t>
            </a:r>
            <a:r>
              <a:rPr lang="en-US" altLang="ko-KR" dirty="0">
                <a:hlinkClick r:id="rId3"/>
              </a:rPr>
              <a:t>/</a:t>
            </a:r>
            <a:r>
              <a:rPr lang="en-US" altLang="ko-KR" dirty="0" err="1">
                <a:hlinkClick r:id="rId3"/>
              </a:rPr>
              <a:t>js</a:t>
            </a:r>
            <a:r>
              <a:rPr lang="en-US" altLang="ko-KR" dirty="0">
                <a:hlinkClick r:id="rId3"/>
              </a:rPr>
              <a:t>/</a:t>
            </a:r>
            <a:r>
              <a:rPr lang="en-US" altLang="ko-KR" dirty="0" err="1">
                <a:hlinkClick r:id="rId3"/>
              </a:rPr>
              <a:t>exercise_js.asp?filename</a:t>
            </a:r>
            <a:r>
              <a:rPr lang="en-US" altLang="ko-KR" dirty="0">
                <a:hlinkClick r:id="rId3"/>
              </a:rPr>
              <a:t>=</a:t>
            </a:r>
            <a:r>
              <a:rPr lang="en-US" altLang="ko-KR" dirty="0" err="1">
                <a:hlinkClick r:id="rId3"/>
              </a:rPr>
              <a:t>exercise_js_variables2</a:t>
            </a:r>
            <a:endParaRPr lang="en-US" altLang="ko-KR" dirty="0"/>
          </a:p>
          <a:p>
            <a:pPr marL="285750" indent="-285750">
              <a:lnSpc>
                <a:spcPct val="120000"/>
              </a:lnSpc>
            </a:pPr>
            <a:r>
              <a:rPr lang="en-US" altLang="ko-KR" dirty="0">
                <a:hlinkClick r:id="rId4"/>
              </a:rPr>
              <a:t>https://</a:t>
            </a:r>
            <a:r>
              <a:rPr lang="en-US" altLang="ko-KR" dirty="0" err="1">
                <a:hlinkClick r:id="rId4"/>
              </a:rPr>
              <a:t>www.w3schools.com</a:t>
            </a:r>
            <a:r>
              <a:rPr lang="en-US" altLang="ko-KR" dirty="0">
                <a:hlinkClick r:id="rId4"/>
              </a:rPr>
              <a:t>/</a:t>
            </a:r>
            <a:r>
              <a:rPr lang="en-US" altLang="ko-KR" dirty="0" err="1">
                <a:hlinkClick r:id="rId4"/>
              </a:rPr>
              <a:t>js</a:t>
            </a:r>
            <a:r>
              <a:rPr lang="en-US" altLang="ko-KR" dirty="0">
                <a:hlinkClick r:id="rId4"/>
              </a:rPr>
              <a:t>/</a:t>
            </a:r>
            <a:r>
              <a:rPr lang="en-US" altLang="ko-KR" dirty="0" err="1">
                <a:hlinkClick r:id="rId4"/>
              </a:rPr>
              <a:t>exercise_js.asp?filename</a:t>
            </a:r>
            <a:r>
              <a:rPr lang="en-US" altLang="ko-KR" dirty="0">
                <a:hlinkClick r:id="rId4"/>
              </a:rPr>
              <a:t>=</a:t>
            </a:r>
            <a:r>
              <a:rPr lang="en-US" altLang="ko-KR" dirty="0" err="1">
                <a:hlinkClick r:id="rId4"/>
              </a:rPr>
              <a:t>exercise_js_variables5</a:t>
            </a:r>
            <a:endParaRPr lang="en-US" altLang="ko-KR" dirty="0"/>
          </a:p>
          <a:p>
            <a:pPr marL="285750" indent="-285750">
              <a:lnSpc>
                <a:spcPct val="12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00981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범위</a:t>
            </a:r>
            <a:r>
              <a:rPr lang="en-US" altLang="ko-KR" dirty="0"/>
              <a:t>(scope)</a:t>
            </a:r>
            <a:endParaRPr lang="ko-KR" altLang="en-US" dirty="0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764055"/>
            <a:ext cx="10515600" cy="4604661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20000"/>
              </a:lnSpc>
            </a:pPr>
            <a:r>
              <a:rPr lang="en-US" altLang="ko-KR" dirty="0"/>
              <a:t>JavaScript 5 / </a:t>
            </a:r>
            <a:r>
              <a:rPr lang="en-US" altLang="ko-KR" dirty="0" err="1"/>
              <a:t>ES5</a:t>
            </a:r>
            <a:r>
              <a:rPr lang="ko-KR" altLang="en-US" dirty="0"/>
              <a:t>에는 변수 선언을 위한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ko-KR" altLang="en-US" dirty="0"/>
              <a:t>키워드가 있습니다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20000"/>
              </a:lnSpc>
            </a:pPr>
            <a:endParaRPr lang="en-US" altLang="ko-KR" dirty="0"/>
          </a:p>
          <a:p>
            <a:pPr marL="285750" indent="-285750">
              <a:lnSpc>
                <a:spcPct val="120000"/>
              </a:lnSpc>
            </a:pPr>
            <a:r>
              <a:rPr lang="en-US" altLang="ko-KR" dirty="0"/>
              <a:t>JavaScript 5 / </a:t>
            </a:r>
            <a:r>
              <a:rPr lang="en-US" altLang="ko-KR" dirty="0" err="1"/>
              <a:t>ES5</a:t>
            </a:r>
            <a:r>
              <a:rPr lang="ko-KR" altLang="en-US" dirty="0"/>
              <a:t>에는 </a:t>
            </a:r>
            <a:r>
              <a:rPr lang="en-US" altLang="ko-KR" dirty="0"/>
              <a:t>1) </a:t>
            </a:r>
            <a:r>
              <a:rPr lang="ko-KR" altLang="en-US" dirty="0"/>
              <a:t>전역 변수를 선언하는 </a:t>
            </a:r>
            <a:r>
              <a:rPr lang="ko-KR" altLang="en-US" b="1" u="sng" dirty="0"/>
              <a:t>전역</a:t>
            </a:r>
            <a:r>
              <a:rPr lang="en-US" altLang="ko-KR" b="1" u="sng" dirty="0"/>
              <a:t>(global)</a:t>
            </a:r>
            <a:r>
              <a:rPr lang="ko-KR" altLang="en-US" b="1" u="sng" dirty="0"/>
              <a:t> 범위</a:t>
            </a:r>
            <a:r>
              <a:rPr lang="ko-KR" altLang="en-US" dirty="0"/>
              <a:t>와 </a:t>
            </a:r>
            <a:r>
              <a:rPr lang="en-US" altLang="ko-KR" dirty="0"/>
              <a:t>2) </a:t>
            </a:r>
            <a:r>
              <a:rPr lang="ko-KR" altLang="en-US" dirty="0"/>
              <a:t>함수에 로컬인 변수를 선언하는 </a:t>
            </a:r>
            <a:r>
              <a:rPr lang="ko-KR" altLang="en-US" b="1" u="sng" dirty="0"/>
              <a:t>함수</a:t>
            </a:r>
            <a:r>
              <a:rPr lang="en-US" altLang="ko-KR" b="1" u="sng" dirty="0"/>
              <a:t>(function)</a:t>
            </a:r>
            <a:r>
              <a:rPr lang="ko-KR" altLang="en-US" b="1" u="sng" dirty="0"/>
              <a:t> </a:t>
            </a:r>
            <a:r>
              <a:rPr lang="ko-KR" altLang="en-US" b="1" u="sng" dirty="0" err="1"/>
              <a:t>범위</a:t>
            </a:r>
            <a:r>
              <a:rPr lang="ko-KR" altLang="en-US" dirty="0" err="1"/>
              <a:t>라는</a:t>
            </a:r>
            <a:r>
              <a:rPr lang="ko-KR" altLang="en-US" dirty="0"/>
              <a:t> 두 가지 범위가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9438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범위</a:t>
            </a:r>
            <a:r>
              <a:rPr lang="en-US" altLang="ko-KR" dirty="0"/>
              <a:t>(scope)</a:t>
            </a:r>
            <a:endParaRPr lang="ko-KR" altLang="en-US" dirty="0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764055"/>
            <a:ext cx="10515600" cy="4604661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20000"/>
              </a:lnSpc>
            </a:pPr>
            <a:r>
              <a:rPr lang="ko-KR" altLang="en-US" dirty="0"/>
              <a:t>전역 범위</a:t>
            </a:r>
            <a:r>
              <a:rPr lang="en-US" altLang="ko-KR" dirty="0"/>
              <a:t>/</a:t>
            </a:r>
            <a:r>
              <a:rPr lang="ko-KR" altLang="en-US" dirty="0"/>
              <a:t>전역 변수</a:t>
            </a:r>
            <a:endParaRPr lang="en-US" altLang="ko-KR" dirty="0"/>
          </a:p>
          <a:p>
            <a:pPr marL="285750" indent="-285750">
              <a:lnSpc>
                <a:spcPct val="120000"/>
              </a:lnSpc>
            </a:pPr>
            <a:r>
              <a:rPr lang="ko-KR" altLang="en-US" dirty="0"/>
              <a:t>전역 변수는 함수 외부에 선언된 변수입니다</a:t>
            </a:r>
            <a:r>
              <a:rPr lang="en-US" altLang="ko-KR" dirty="0"/>
              <a:t>. </a:t>
            </a:r>
            <a:r>
              <a:rPr lang="ko-KR" altLang="en-US" dirty="0"/>
              <a:t>코드의 어디서든 사용할 수 있습니다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20000"/>
              </a:lnSpc>
            </a:pPr>
            <a:endParaRPr lang="en-US" altLang="ko-KR" dirty="0"/>
          </a:p>
        </p:txBody>
      </p:sp>
      <p:pic>
        <p:nvPicPr>
          <p:cNvPr id="5" name="그림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8620" y="3901452"/>
            <a:ext cx="6513278" cy="2226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59975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범위</a:t>
            </a:r>
            <a:r>
              <a:rPr lang="en-US" altLang="ko-KR" dirty="0"/>
              <a:t>(scope)</a:t>
            </a:r>
            <a:endParaRPr lang="ko-KR" altLang="en-US" dirty="0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7315200" y="1764055"/>
            <a:ext cx="4038600" cy="4604661"/>
          </a:xfrm>
        </p:spPr>
        <p:txBody>
          <a:bodyPr>
            <a:normAutofit lnSpcReduction="10000"/>
          </a:bodyPr>
          <a:lstStyle/>
          <a:p>
            <a:pPr marL="285750" indent="-285750">
              <a:lnSpc>
                <a:spcPct val="120000"/>
              </a:lnSpc>
            </a:pPr>
            <a:r>
              <a:rPr lang="ko-KR" altLang="en-US" dirty="0"/>
              <a:t>로컬</a:t>
            </a:r>
            <a:r>
              <a:rPr lang="en-US" altLang="ko-KR" dirty="0"/>
              <a:t>(local)</a:t>
            </a:r>
            <a:r>
              <a:rPr lang="ko-KR" altLang="en-US" dirty="0"/>
              <a:t> 범위</a:t>
            </a:r>
            <a:r>
              <a:rPr lang="en-US" altLang="ko-KR" dirty="0"/>
              <a:t>/</a:t>
            </a:r>
            <a:r>
              <a:rPr lang="ko-KR" altLang="en-US" dirty="0"/>
              <a:t>로컬 변수</a:t>
            </a:r>
            <a:r>
              <a:rPr lang="en-US" altLang="ko-KR" dirty="0"/>
              <a:t>(</a:t>
            </a:r>
            <a:r>
              <a:rPr lang="ko-KR" altLang="en-US" dirty="0"/>
              <a:t>함수 범위</a:t>
            </a:r>
            <a:r>
              <a:rPr lang="en-US" altLang="ko-KR" dirty="0"/>
              <a:t>, function scope)</a:t>
            </a:r>
          </a:p>
          <a:p>
            <a:pPr marL="285750" indent="-285750">
              <a:lnSpc>
                <a:spcPct val="120000"/>
              </a:lnSpc>
            </a:pPr>
            <a:r>
              <a:rPr lang="ko-KR" altLang="en-US" dirty="0"/>
              <a:t>함수의 키워드 </a:t>
            </a:r>
            <a:r>
              <a:rPr lang="en-US" altLang="ko-KR" dirty="0" err="1"/>
              <a:t>var</a:t>
            </a:r>
            <a:r>
              <a:rPr lang="ko-KR" altLang="en-US" dirty="0"/>
              <a:t>로 선언된 변수는 </a:t>
            </a:r>
            <a:r>
              <a:rPr lang="en-US" altLang="ko-KR" dirty="0"/>
              <a:t>"</a:t>
            </a:r>
            <a:r>
              <a:rPr lang="ko-KR" altLang="en-US" dirty="0"/>
              <a:t>함수의 로컬</a:t>
            </a:r>
            <a:r>
              <a:rPr lang="en-US" altLang="ko-KR" dirty="0"/>
              <a:t>"</a:t>
            </a:r>
            <a:r>
              <a:rPr lang="ko-KR" altLang="en-US" dirty="0"/>
              <a:t>이라고 한다</a:t>
            </a:r>
            <a:r>
              <a:rPr lang="en-US" altLang="ko-KR" dirty="0"/>
              <a:t>. </a:t>
            </a:r>
            <a:r>
              <a:rPr lang="ko-KR" altLang="en-US" dirty="0"/>
              <a:t>같은 이름을 가질 수 있는 전역 변수를 </a:t>
            </a:r>
            <a:r>
              <a:rPr lang="en-US" altLang="ko-KR" dirty="0"/>
              <a:t>"</a:t>
            </a:r>
            <a:r>
              <a:rPr lang="ko-KR" altLang="en-US" dirty="0"/>
              <a:t>마스크</a:t>
            </a:r>
            <a:r>
              <a:rPr lang="en-US" altLang="ko-KR" dirty="0"/>
              <a:t>“(</a:t>
            </a:r>
            <a:r>
              <a:rPr lang="ko-KR" altLang="en-US" dirty="0"/>
              <a:t>덮어씌움</a:t>
            </a:r>
            <a:r>
              <a:rPr lang="en-US" altLang="ko-KR" dirty="0"/>
              <a:t>)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8807" y="1764055"/>
            <a:ext cx="6166991" cy="4412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56890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범위</a:t>
            </a:r>
            <a:r>
              <a:rPr lang="en-US" altLang="ko-KR" dirty="0"/>
              <a:t>(scope)</a:t>
            </a:r>
            <a:endParaRPr lang="ko-KR" altLang="en-US" dirty="0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7315200" y="1764055"/>
            <a:ext cx="4038600" cy="4604661"/>
          </a:xfrm>
        </p:spPr>
        <p:txBody>
          <a:bodyPr>
            <a:normAutofit fontScale="62500" lnSpcReduction="20000"/>
          </a:bodyPr>
          <a:lstStyle/>
          <a:p>
            <a:pPr marL="285750" indent="-285750">
              <a:lnSpc>
                <a:spcPct val="120000"/>
              </a:lnSpc>
            </a:pPr>
            <a:r>
              <a:rPr lang="ko-KR" altLang="en-US" dirty="0"/>
              <a:t>로컬</a:t>
            </a:r>
            <a:r>
              <a:rPr lang="en-US" altLang="ko-KR" dirty="0"/>
              <a:t>(local)</a:t>
            </a:r>
            <a:r>
              <a:rPr lang="ko-KR" altLang="en-US" dirty="0"/>
              <a:t> 범위</a:t>
            </a:r>
            <a:r>
              <a:rPr lang="en-US" altLang="ko-KR" dirty="0"/>
              <a:t>/</a:t>
            </a:r>
            <a:r>
              <a:rPr lang="ko-KR" altLang="en-US" dirty="0"/>
              <a:t>로컬 변수</a:t>
            </a:r>
            <a:r>
              <a:rPr lang="en-US" altLang="ko-KR" dirty="0"/>
              <a:t>(</a:t>
            </a:r>
            <a:r>
              <a:rPr lang="ko-KR" altLang="en-US" dirty="0"/>
              <a:t>함수 범위</a:t>
            </a:r>
            <a:r>
              <a:rPr lang="en-US" altLang="ko-KR" dirty="0"/>
              <a:t>, function scope)</a:t>
            </a:r>
          </a:p>
          <a:p>
            <a:pPr marL="285750" indent="-285750">
              <a:lnSpc>
                <a:spcPct val="120000"/>
              </a:lnSpc>
            </a:pPr>
            <a:r>
              <a:rPr lang="ko-KR" altLang="en-US" dirty="0"/>
              <a:t>변수를 함수에 선언할 때는 </a:t>
            </a:r>
            <a:r>
              <a:rPr lang="en-US" altLang="ko-KR" dirty="0"/>
              <a:t>"</a:t>
            </a:r>
            <a:r>
              <a:rPr lang="ko-KR" altLang="en-US" dirty="0"/>
              <a:t>로컬 변수</a:t>
            </a:r>
            <a:r>
              <a:rPr lang="en-US" altLang="ko-KR" dirty="0"/>
              <a:t>"</a:t>
            </a:r>
            <a:r>
              <a:rPr lang="ko-KR" altLang="en-US" dirty="0"/>
              <a:t>라고 부르기도 한다</a:t>
            </a:r>
            <a:r>
              <a:rPr lang="en-US" altLang="ko-KR" dirty="0"/>
              <a:t>. JavaScript 5(</a:t>
            </a:r>
            <a:r>
              <a:rPr lang="ko-KR" altLang="en-US" dirty="0"/>
              <a:t>그리고 프로그래밍 언어에서는 흔하지 않음</a:t>
            </a:r>
            <a:r>
              <a:rPr lang="en-US" altLang="ko-KR" dirty="0"/>
              <a:t>)</a:t>
            </a:r>
            <a:r>
              <a:rPr lang="ko-KR" altLang="en-US" dirty="0"/>
              <a:t>에서 로컬 변수는 함수의 로컬이다</a:t>
            </a:r>
            <a:r>
              <a:rPr lang="en-US" altLang="ko-KR" dirty="0"/>
              <a:t>. </a:t>
            </a:r>
            <a:r>
              <a:rPr lang="ko-KR" altLang="en-US" dirty="0"/>
              <a:t>함수 내부 어디에서나 사용할 수 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20000"/>
              </a:lnSpc>
            </a:pPr>
            <a:r>
              <a:rPr lang="ko-KR" altLang="en-US" dirty="0"/>
              <a:t>대부분의 프로그래밍 언어는 변수 선언을 포함하는 </a:t>
            </a:r>
            <a:r>
              <a:rPr lang="en-US" altLang="ko-KR" dirty="0"/>
              <a:t>'{'</a:t>
            </a:r>
            <a:r>
              <a:rPr lang="ko-KR" altLang="en-US" dirty="0"/>
              <a:t>와 </a:t>
            </a:r>
            <a:r>
              <a:rPr lang="en-US" altLang="ko-KR" dirty="0"/>
              <a:t>'}' </a:t>
            </a:r>
            <a:r>
              <a:rPr lang="ko-KR" altLang="en-US" dirty="0"/>
              <a:t>사이의 명령 블록에 국한된 로컬 변수를 가지고 있다</a:t>
            </a:r>
            <a:r>
              <a:rPr lang="en-US" altLang="ko-KR" dirty="0"/>
              <a:t>. </a:t>
            </a:r>
            <a:r>
              <a:rPr lang="ko-KR" altLang="en-US" dirty="0"/>
              <a:t>우리는 이러한 변수를 </a:t>
            </a:r>
            <a:r>
              <a:rPr lang="en-US" altLang="ko-KR" dirty="0"/>
              <a:t>"</a:t>
            </a:r>
            <a:r>
              <a:rPr lang="ko-KR" altLang="en-US" dirty="0"/>
              <a:t>블록 변수</a:t>
            </a:r>
            <a:r>
              <a:rPr lang="en-US" altLang="ko-KR" dirty="0"/>
              <a:t>"</a:t>
            </a:r>
            <a:r>
              <a:rPr lang="ko-KR" altLang="en-US" dirty="0"/>
              <a:t>라고 부른다</a:t>
            </a:r>
            <a:r>
              <a:rPr lang="en-US" altLang="ko-KR" dirty="0"/>
              <a:t>. </a:t>
            </a:r>
            <a:r>
              <a:rPr lang="ko-KR" altLang="en-US" dirty="0"/>
              <a:t>자바스크립트 </a:t>
            </a:r>
            <a:r>
              <a:rPr lang="en-US" altLang="ko-KR" dirty="0"/>
              <a:t>6 / </a:t>
            </a:r>
            <a:r>
              <a:rPr lang="en-US" altLang="ko-KR" dirty="0" err="1"/>
              <a:t>ES6</a:t>
            </a:r>
            <a:r>
              <a:rPr lang="ko-KR" altLang="en-US" dirty="0"/>
              <a:t>에서 도입한 </a:t>
            </a:r>
            <a:r>
              <a:rPr lang="en-US" altLang="ko-KR" dirty="0"/>
              <a:t>let </a:t>
            </a:r>
            <a:r>
              <a:rPr lang="ko-KR" altLang="en-US" dirty="0"/>
              <a:t>키워드로 선언된 변수가 이에 해당한다</a:t>
            </a:r>
            <a:r>
              <a:rPr lang="en-US" altLang="ko-KR" dirty="0"/>
              <a:t>. </a:t>
            </a:r>
          </a:p>
        </p:txBody>
      </p:sp>
      <p:pic>
        <p:nvPicPr>
          <p:cNvPr id="5" name="그림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5695" y="2055813"/>
            <a:ext cx="5896187" cy="3189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2728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2164</Words>
  <Application>Microsoft Office PowerPoint</Application>
  <PresentationFormat>와이드스크린</PresentationFormat>
  <Paragraphs>335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9" baseType="lpstr">
      <vt:lpstr>맑은 고딕</vt:lpstr>
      <vt:lpstr>Arial</vt:lpstr>
      <vt:lpstr>Courier New</vt:lpstr>
      <vt:lpstr>Times New Roman</vt:lpstr>
      <vt:lpstr>Wingdings</vt:lpstr>
      <vt:lpstr>Office 테마</vt:lpstr>
      <vt:lpstr>변수, 값, 함수, 연산자 및 식</vt:lpstr>
      <vt:lpstr>JavaScript 변수와 값</vt:lpstr>
      <vt:lpstr>JavaScript 변수와 값</vt:lpstr>
      <vt:lpstr>JavaScript 변수와 값</vt:lpstr>
      <vt:lpstr>JavaScript 변수와 값</vt:lpstr>
      <vt:lpstr>변수의 범위(scope)</vt:lpstr>
      <vt:lpstr>변수의 범위(scope)</vt:lpstr>
      <vt:lpstr>변수의 범위(scope)</vt:lpstr>
      <vt:lpstr>변수의 범위(scope)</vt:lpstr>
      <vt:lpstr>변수의 범위(scope)</vt:lpstr>
      <vt:lpstr>변수의 범위(scope)</vt:lpstr>
      <vt:lpstr>변수의 범위(scope)</vt:lpstr>
      <vt:lpstr>JavaScript 데이터 타입</vt:lpstr>
      <vt:lpstr>JavaScript 데이터 타입</vt:lpstr>
      <vt:lpstr>JavaScript 데이터 타입</vt:lpstr>
      <vt:lpstr>숫자(Number)</vt:lpstr>
      <vt:lpstr>숫자(Number)</vt:lpstr>
      <vt:lpstr>숫자(Number)</vt:lpstr>
      <vt:lpstr>숫자(Number)</vt:lpstr>
      <vt:lpstr>숫자(Number)</vt:lpstr>
      <vt:lpstr>JavaScript 데이터 타입</vt:lpstr>
      <vt:lpstr>JavaScript 연산자(operator)와 식(expression)</vt:lpstr>
      <vt:lpstr>숫자 연산자</vt:lpstr>
      <vt:lpstr>숫자 연산자</vt:lpstr>
      <vt:lpstr>숫자 연산자</vt:lpstr>
      <vt:lpstr>숫자 연산자</vt:lpstr>
      <vt:lpstr>문자열(String) 파트1</vt:lpstr>
      <vt:lpstr>문자열 연산자</vt:lpstr>
      <vt:lpstr>문자열 연산자</vt:lpstr>
      <vt:lpstr>문자열 연산자</vt:lpstr>
      <vt:lpstr>문자열 연산자</vt:lpstr>
      <vt:lpstr>문자열 연산자</vt:lpstr>
      <vt:lpstr>문자열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 Daekeun</dc:creator>
  <cp:lastModifiedBy>Daekeun Ko</cp:lastModifiedBy>
  <cp:revision>50</cp:revision>
  <dcterms:created xsi:type="dcterms:W3CDTF">2021-04-23T03:02:58Z</dcterms:created>
  <dcterms:modified xsi:type="dcterms:W3CDTF">2021-05-01T03:53:04Z</dcterms:modified>
</cp:coreProperties>
</file>