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422" r:id="rId3"/>
    <p:sldId id="423" r:id="rId4"/>
    <p:sldId id="425" r:id="rId5"/>
    <p:sldId id="444" r:id="rId6"/>
    <p:sldId id="445" r:id="rId7"/>
    <p:sldId id="454" r:id="rId8"/>
    <p:sldId id="470" r:id="rId9"/>
    <p:sldId id="452" r:id="rId10"/>
    <p:sldId id="328" r:id="rId11"/>
    <p:sldId id="329" r:id="rId12"/>
    <p:sldId id="388" r:id="rId13"/>
    <p:sldId id="453" r:id="rId14"/>
    <p:sldId id="393" r:id="rId15"/>
    <p:sldId id="396" r:id="rId16"/>
    <p:sldId id="389" r:id="rId17"/>
    <p:sldId id="447" r:id="rId18"/>
    <p:sldId id="471" r:id="rId19"/>
    <p:sldId id="448" r:id="rId20"/>
    <p:sldId id="449" r:id="rId21"/>
    <p:sldId id="435" r:id="rId22"/>
    <p:sldId id="455" r:id="rId23"/>
    <p:sldId id="456" r:id="rId24"/>
    <p:sldId id="457" r:id="rId25"/>
    <p:sldId id="458" r:id="rId26"/>
    <p:sldId id="459" r:id="rId27"/>
    <p:sldId id="460" r:id="rId28"/>
    <p:sldId id="346" r:id="rId29"/>
    <p:sldId id="348" r:id="rId30"/>
    <p:sldId id="349" r:id="rId31"/>
    <p:sldId id="355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51" r:id="rId40"/>
    <p:sldId id="352" r:id="rId41"/>
    <p:sldId id="353" r:id="rId42"/>
    <p:sldId id="354" r:id="rId43"/>
    <p:sldId id="356" r:id="rId44"/>
    <p:sldId id="357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465" r:id="rId56"/>
    <p:sldId id="472" r:id="rId57"/>
    <p:sldId id="467" r:id="rId58"/>
    <p:sldId id="469" r:id="rId59"/>
    <p:sldId id="428" r:id="rId60"/>
    <p:sldId id="429" r:id="rId61"/>
    <p:sldId id="430" r:id="rId62"/>
    <p:sldId id="431" r:id="rId63"/>
    <p:sldId id="432" r:id="rId64"/>
    <p:sldId id="442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8DD3F-0663-4228-AA13-60693EE3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029D8-86BD-495D-9AC1-9E3B6ECD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B5E34-3C69-48D8-954B-F7BBE76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9437-8988-4B65-BA88-7B9F1F3B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CBFD-4B56-4275-B9E3-3F0954B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4A7B-5A9E-4C37-8B90-B0DE23F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83BCF-BD63-4F54-A89C-DBCAAD7F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1C4FE-F93C-4FD8-ACB8-451455C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B74D-FC6A-40AF-B9B5-82489DB2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640B2-99C2-4B5E-AF12-96FE5C0C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359B-C93F-48D3-8BE7-EE41381A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45F77-DFC9-4776-881C-CCDDB0FC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1A82-DC79-4F35-A27F-0C32BC74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305F-68B5-4EE2-BBCD-F02E85D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E6D34-9EF0-40AD-8411-8CDDA89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8152-6A9E-4548-B12B-493A6A18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F80F4-0C01-4CD3-B8C9-A048359C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561E-789D-4212-8CA9-5A66950A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3DF3-AD12-4295-853A-A64AC03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28BB0-C584-409D-A32B-68E72897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C18-FECC-4AB1-B457-9D7CB4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124B4-01F1-48A6-A149-42D4E1F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E33B-B50E-47DD-9A92-5FE45FF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D7036-E776-434C-9EC4-E332408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61CD0-4F37-4C09-B60A-680DA888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476A-4A80-4248-AC8D-F161ED36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DEC1-865F-4C69-BF36-AB8662C78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E0AEC-51E8-41D6-8AF2-664FC666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06592-054B-46B9-8276-EB23863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64BE7-1E25-4055-9DD8-7A55EBBF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368-AD42-4213-9DA5-DDA4486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B8EC3-5E9B-4D67-B767-8E5D704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658C-F9DE-42DE-AB2C-B965C16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90ED-CDF7-475D-851F-FC15F16A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F11FF-4F3A-433F-BE6C-BF459EB27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73AD2-7BA5-470A-A11E-8146CF9B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1E8B3D-9BC4-4A30-96AC-514B411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82532-77BA-45C6-8F49-A6E0DC4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37E30-5FCE-4A86-876B-FE1EA15F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4F34-0C98-4D4C-BCAB-243A42C0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CC178-F3BF-4551-9707-1F70EDD3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C3E57-16A2-4342-8CA2-9F3FED3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4F89B-25D3-40DC-9654-12D4E0A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B9DAD-C7DC-4A7B-811D-915AEFE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1F0096-4CE3-4E23-9C20-B4D0EBB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056CB-71C9-402A-ACF6-B550C98F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D43E-BAF0-4CAD-A31C-D55F097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44D54-5BB6-452A-A4D6-8E8D1912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AACA1-411F-41B8-9FFE-56F379CE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2FA0-9369-4C18-ADD9-9158EAE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02FC6-EE82-4558-8BA1-1239F933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9437-39D2-441E-A209-D1EB4031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B35F-D2F0-4085-99B2-72C1263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51F4E-2D90-493C-B120-AD62B472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8F38D-8327-4085-9C67-3BB417AF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4C0CB-AD8F-4689-B749-373AC29D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A092-BBAD-4463-A1DF-B12DFD87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73035-8C6E-4322-8E92-743D235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5090E-82AC-4497-91E1-913E772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65FA4-6706-4872-A94C-B30BB262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4F74-225C-4A03-92F9-AF1C4545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4CB6-93A7-4B40-AFA4-30404AA724DB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DD05-740E-49B6-AA9E-B3B664A0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B9666-0A3E-4F08-8721-0D444D78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B66C-D7D0-4A31-A214-6B6C4A21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functions2" TargetMode="External"/><Relationship Id="rId2" Type="http://schemas.openxmlformats.org/officeDocument/2006/relationships/hyperlink" Target="https://www.w3schools.com/js/exercise_js.asp?filename=exercise_js_function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exercise_js.asp?filename=exercise_js_functions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exercise_js.asp?filename=exercise_js_dom_html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comparisons2" TargetMode="External"/><Relationship Id="rId2" Type="http://schemas.openxmlformats.org/officeDocument/2006/relationships/hyperlink" Target="https://www.w3schools.com/js/exercise_js.asp?filename=exercise_js_comparison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exercise_js.asp?filename=exercise_js_comparisons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exercise_js.asp?filename=exercise_js_conditions2" TargetMode="External"/><Relationship Id="rId2" Type="http://schemas.openxmlformats.org/officeDocument/2006/relationships/hyperlink" Target="https://www.w3schools.com/js/exercise_js.asp?filename=exercise_js_conditions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exercise_js.asp?filename=exercise_js_switch2" TargetMode="External"/><Relationship Id="rId4" Type="http://schemas.openxmlformats.org/officeDocument/2006/relationships/hyperlink" Target="https://www.w3schools.com/js/exercise_js.asp?filename=exercise_js_switch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exercise_js.asp?filename=exercise_js_dom_html7" TargetMode="External"/><Relationship Id="rId3" Type="http://schemas.openxmlformats.org/officeDocument/2006/relationships/hyperlink" Target="https://www.w3schools.com/js/exercise_js.asp?filename=exercise_js_dom_html2" TargetMode="External"/><Relationship Id="rId7" Type="http://schemas.openxmlformats.org/officeDocument/2006/relationships/hyperlink" Target="https://www.w3schools.com/js/exercise_js.asp?filename=exercise_js_dom_html6" TargetMode="External"/><Relationship Id="rId2" Type="http://schemas.openxmlformats.org/officeDocument/2006/relationships/hyperlink" Target="https://www.w3schools.com/js/exercise_js.asp?filename=exercise_js_dom_html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exercise_js.asp?filename=exercise_js_dom_html5" TargetMode="External"/><Relationship Id="rId5" Type="http://schemas.openxmlformats.org/officeDocument/2006/relationships/hyperlink" Target="https://www.w3schools.com/js/exercise_js.asp?filename=exercise_js_dom_html4" TargetMode="External"/><Relationship Id="rId4" Type="http://schemas.openxmlformats.org/officeDocument/2006/relationships/hyperlink" Target="https://www.w3schools.com/js/exercise_js.asp?filename=exercise_js_dom_html3" TargetMode="External"/><Relationship Id="rId9" Type="http://schemas.openxmlformats.org/officeDocument/2006/relationships/hyperlink" Target="https://www.w3schools.com/js/exercise_js.asp?filename=exercise_js_dom_html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exercise_js.asp?filename=exercise_js_dom_html7" TargetMode="External"/><Relationship Id="rId3" Type="http://schemas.openxmlformats.org/officeDocument/2006/relationships/hyperlink" Target="https://www.w3schools.com/js/exercise_js.asp?filename=exercise_js_dom_html2" TargetMode="External"/><Relationship Id="rId7" Type="http://schemas.openxmlformats.org/officeDocument/2006/relationships/hyperlink" Target="https://www.w3schools.com/js/exercise_js.asp?filename=exercise_js_dom_html6" TargetMode="External"/><Relationship Id="rId2" Type="http://schemas.openxmlformats.org/officeDocument/2006/relationships/hyperlink" Target="https://www.w3schools.com/js/exercise_js.asp?filename=exercise_js_dom_html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exercise_js.asp?filename=exercise_js_dom_html5" TargetMode="External"/><Relationship Id="rId5" Type="http://schemas.openxmlformats.org/officeDocument/2006/relationships/hyperlink" Target="https://www.w3schools.com/js/exercise_js.asp?filename=exercise_js_dom_html4" TargetMode="External"/><Relationship Id="rId4" Type="http://schemas.openxmlformats.org/officeDocument/2006/relationships/hyperlink" Target="https://www.w3schools.com/js/exercise_js.asp?filename=exercise_js_dom_html3" TargetMode="External"/><Relationship Id="rId9" Type="http://schemas.openxmlformats.org/officeDocument/2006/relationships/hyperlink" Target="https://www.w3schools.com/js/exercise_js.asp?filename=exercise_js_dom_html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 상호 </a:t>
            </a:r>
            <a:r>
              <a:rPr lang="ko-KR" altLang="en-US" dirty="0" err="1"/>
              <a:t>작용성</a:t>
            </a:r>
            <a:r>
              <a:rPr lang="ko-KR" altLang="en-US" dirty="0"/>
              <a:t> 추가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Adding interactivity to HTML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44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 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20" y="1690688"/>
            <a:ext cx="108885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함수의 정의</a:t>
            </a:r>
            <a:r>
              <a:rPr lang="en-US" altLang="ko-KR" sz="2000" dirty="0"/>
              <a:t>: </a:t>
            </a:r>
            <a:r>
              <a:rPr lang="ko-KR" altLang="en-US" sz="2000" dirty="0"/>
              <a:t>함수를 사용하면 코드를 그룹화하고 이름을 지정하며 이름으로 호출하여 실행할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함수의 정의와 호출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7779" y="3585311"/>
            <a:ext cx="258278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function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sum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c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return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c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779" y="4798231"/>
            <a:ext cx="3080084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result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sum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//result is equal to 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console.log</a:t>
            </a: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(result)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 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5737" y="2924176"/>
            <a:ext cx="53580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함수의 매개변수</a:t>
            </a:r>
            <a:r>
              <a:rPr lang="en-US" altLang="ko-KR" sz="2000" dirty="0"/>
              <a:t>(parameters)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호출 중에 매개 변수가 생략된 경우 </a:t>
            </a:r>
            <a:r>
              <a:rPr lang="en-US" altLang="ko-KR" dirty="0"/>
              <a:t>JavaScript</a:t>
            </a:r>
            <a:r>
              <a:rPr lang="ko-KR" altLang="en-US" dirty="0"/>
              <a:t>는 정의되지 않은 값을 제공합니다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995737" y="3596654"/>
            <a:ext cx="261486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sum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 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20" y="1690688"/>
            <a:ext cx="108885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매개 변수의 개수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 함수에 </a:t>
            </a:r>
            <a:r>
              <a:rPr lang="en-US" altLang="ko-KR" sz="2400" dirty="0"/>
              <a:t>arguments"</a:t>
            </a:r>
            <a:r>
              <a:rPr lang="ko-KR" altLang="en-US" sz="2400" dirty="0"/>
              <a:t>이라는 이름의 배열이 자동으로 생성되며</a:t>
            </a:r>
            <a:r>
              <a:rPr lang="en-US" altLang="ko-KR" sz="2400" dirty="0"/>
              <a:t>, </a:t>
            </a:r>
            <a:r>
              <a:rPr lang="ko-KR" altLang="en-US" sz="2400" dirty="0"/>
              <a:t>함수의 모든 호출 매개 변수가 포함됩니다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641683" y="3030615"/>
            <a:ext cx="6096000" cy="20544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function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f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return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arguments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[]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4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'Michel Buffa'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returns [1, 2, 3, 4, true, "Michel Buffa"]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0484" y="3030615"/>
            <a:ext cx="5354053" cy="2926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function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newSum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res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numberOfParameters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arguments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length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for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numberOfParameters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++)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res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arguments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[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];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return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res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...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newSum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newSum</a:t>
            </a: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(1, 2, 3, 4);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</a:t>
            </a:r>
            <a:r>
              <a:rPr lang="en-US" altLang="ko-KR" sz="3200" dirty="0"/>
              <a:t>(function)</a:t>
            </a:r>
            <a:r>
              <a:rPr lang="ko-KR" altLang="en-US" sz="3200" dirty="0"/>
              <a:t> 파트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825624"/>
            <a:ext cx="4327358" cy="20084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00000"/>
                </a:solidFill>
                <a:latin typeface="Noto Sans"/>
              </a:rPr>
              <a:t>함수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선언의 두가지 방법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690535-C4D3-46C5-9850-C612B91CB6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903" y="2513777"/>
            <a:ext cx="5521884" cy="366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044DC8-A303-4257-A401-E66986B8763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7615" y="2513777"/>
            <a:ext cx="3622258" cy="368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46C2F-F595-4614-8087-9E9B200D6396}"/>
              </a:ext>
            </a:extLst>
          </p:cNvPr>
          <p:cNvSpPr txBox="1"/>
          <p:nvPr/>
        </p:nvSpPr>
        <p:spPr>
          <a:xfrm>
            <a:off x="1235244" y="6291738"/>
            <a:ext cx="362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 Standard function declaration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41A7D-4A59-462A-B2AA-33A362C64C5A}"/>
              </a:ext>
            </a:extLst>
          </p:cNvPr>
          <p:cNvSpPr txBox="1"/>
          <p:nvPr/>
        </p:nvSpPr>
        <p:spPr>
          <a:xfrm>
            <a:off x="6997616" y="6311871"/>
            <a:ext cx="362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Use a function 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4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 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12339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www.w3schools.com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js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exercise_js.asp?filename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 err="1" smtClean="0">
                <a:hlinkClick r:id="rId2"/>
              </a:rPr>
              <a:t>exercise_js_functions1</a:t>
            </a:r>
            <a:endParaRPr lang="en-US" altLang="ko-KR" dirty="0" smtClean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www.w3schools.com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js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exercise_js.asp?filename</a:t>
            </a:r>
            <a:r>
              <a:rPr lang="en-US" altLang="ko-KR" dirty="0" smtClean="0">
                <a:hlinkClick r:id="rId3"/>
              </a:rPr>
              <a:t>=</a:t>
            </a:r>
            <a:r>
              <a:rPr lang="en-US" altLang="ko-KR" dirty="0" err="1" smtClean="0">
                <a:hlinkClick r:id="rId3"/>
              </a:rPr>
              <a:t>exercise_js_functions2</a:t>
            </a:r>
            <a:endParaRPr lang="en-US" altLang="ko-KR" dirty="0" smtClean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 smtClean="0">
                <a:hlinkClick r:id="rId4"/>
              </a:rPr>
              <a:t>www.w3schools.com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js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err="1" smtClean="0">
                <a:hlinkClick r:id="rId4"/>
              </a:rPr>
              <a:t>exercise_js.asp?filename</a:t>
            </a:r>
            <a:r>
              <a:rPr lang="en-US" altLang="ko-KR" dirty="0" smtClean="0">
                <a:hlinkClick r:id="rId4"/>
              </a:rPr>
              <a:t>=</a:t>
            </a:r>
            <a:r>
              <a:rPr lang="en-US" altLang="ko-KR" dirty="0" err="1" smtClean="0">
                <a:hlinkClick r:id="rId4"/>
              </a:rPr>
              <a:t>exercise_js_functions3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452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다루기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Handling events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5322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이벤트 </a:t>
            </a:r>
            <a:r>
              <a:rPr lang="ko-KR" altLang="en-US" sz="3200" dirty="0" err="1"/>
              <a:t>리스너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추가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특정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요소에 이벤트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Listener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객체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addEventListener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25395E-3C5F-48A7-80B3-A3EBD56086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9915" y="2541254"/>
            <a:ext cx="5002468" cy="395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59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함수와 </a:t>
            </a:r>
            <a:r>
              <a:rPr lang="ko-KR" altLang="en-US" sz="3200" dirty="0" err="1"/>
              <a:t>콜백</a:t>
            </a:r>
            <a:r>
              <a:rPr lang="en-US" altLang="ko-KR" sz="3200" dirty="0"/>
              <a:t>(Functions and callbacks)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825624"/>
            <a:ext cx="3771182" cy="47681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Callbacks</a:t>
            </a: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다른 함수에 매개 변수로 함수를 전달하고 나중에 전달된 함수를 실행하거나 나중에 실행되도록 반환할 수도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181B78-5AAB-482D-89E9-44E2A5BB61C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300" y="1962126"/>
            <a:ext cx="7242081" cy="39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948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8" y="2829536"/>
            <a:ext cx="4343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6901" y="4993393"/>
            <a:ext cx="525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5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callback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www.w3schools.com/js/exercise_js.asp?filename=exercise_js_dom_html9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3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요소 추가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2375" cy="4541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 새 노드를 추가하려면 다음 단계를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다음과 같은 구문을 사용하여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createElement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메서드를 호출하여 새 요소를 만듭니다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9CCA-E9A5-40A3-837D-AE97B8721DDE}"/>
              </a:ext>
            </a:extLst>
          </p:cNvPr>
          <p:cNvSpPr txBox="1"/>
          <p:nvPr/>
        </p:nvSpPr>
        <p:spPr>
          <a:xfrm>
            <a:off x="2849880" y="4326949"/>
            <a:ext cx="6393874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elm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createElement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name_of_the_element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0D7EE-FCFB-40F3-80AE-0A720F9DE669}"/>
              </a:ext>
            </a:extLst>
          </p:cNvPr>
          <p:cNvSpPr txBox="1"/>
          <p:nvPr/>
        </p:nvSpPr>
        <p:spPr>
          <a:xfrm>
            <a:off x="2849880" y="4789270"/>
            <a:ext cx="6093228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li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createElement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'li'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createElement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etc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DOM API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092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요소 추가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2375" cy="4541925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 startAt="2"/>
            </a:pPr>
            <a:endParaRPr lang="en-US" altLang="ko-KR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 새 노드를 추가하려면 다음 단계를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 요소에 대한 일부 특성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스타일을 설정합니다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2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FE04F-0AB5-4C9D-8852-590D89DD9760}"/>
              </a:ext>
            </a:extLst>
          </p:cNvPr>
          <p:cNvSpPr txBox="1"/>
          <p:nvPr/>
        </p:nvSpPr>
        <p:spPr>
          <a:xfrm>
            <a:off x="1515686" y="3887496"/>
            <a:ext cx="9444643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'&lt;b&gt;This is a new list item in bold!&lt;/b&gt;'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can add HTML in it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textContent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'Another new list item'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style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color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'green'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green text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src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"http://..../myImage.jpg"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url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of the image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width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200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요소 추가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2375" cy="4541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에 새 노드를 추가하려면 다음 단계를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ppend(),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appendChild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insertBefore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또는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innerHTML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사용하여 새로 만든 요소를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다른 요소에 추가합니다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F2CA8-D3BD-46DF-B739-AB37EF27BC5A}"/>
              </a:ext>
            </a:extLst>
          </p:cNvPr>
          <p:cNvSpPr txBox="1"/>
          <p:nvPr/>
        </p:nvSpPr>
        <p:spPr>
          <a:xfrm>
            <a:off x="2367742" y="4096586"/>
            <a:ext cx="830441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ul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'#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myList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’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</a:p>
          <a:p>
            <a:pPr lvl="0" algn="l" latinLnBrk="0">
              <a:lnSpc>
                <a:spcPts val="1680"/>
              </a:lnSpc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ul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append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insert at the end,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appendChild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() could also be used (old)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ul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prepend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insert at the beginning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ul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insertBefore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li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another_element_child_of_ul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insert in the middle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body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append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adds the image at the end of the document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3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</a:t>
            </a:r>
            <a:r>
              <a:rPr lang="en-US" altLang="ko-KR" dirty="0" smtClean="0"/>
              <a:t>List – </a:t>
            </a:r>
            <a:r>
              <a:rPr lang="ko-KR" altLang="en-US" dirty="0" smtClean="0"/>
              <a:t>요소 추가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8" y="2829536"/>
            <a:ext cx="4343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1732" y="4498758"/>
            <a:ext cx="599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버튼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‘li’</a:t>
            </a:r>
            <a:r>
              <a:rPr lang="ko-KR" altLang="en-US" dirty="0" smtClean="0"/>
              <a:t>요소를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텍스트 박스 입력 값을 </a:t>
            </a:r>
            <a:r>
              <a:rPr lang="en-US" altLang="ko-KR" dirty="0" smtClean="0"/>
              <a:t>li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innerHTML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대입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‘li’</a:t>
            </a:r>
            <a:r>
              <a:rPr lang="ko-KR" altLang="en-US" dirty="0" smtClean="0"/>
              <a:t>요소를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요소에 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70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과제</a:t>
            </a:r>
            <a:r>
              <a:rPr lang="en-US" altLang="ko-KR" dirty="0" smtClean="0"/>
              <a:t>(Contact Manager) – </a:t>
            </a:r>
            <a:r>
              <a:rPr lang="ko-KR" altLang="en-US" dirty="0" smtClean="0"/>
              <a:t>요소 추가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06969" y="212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2082456" descr="EMB000044cc2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26" y="2933088"/>
            <a:ext cx="5467350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13871" y="4603626"/>
            <a:ext cx="59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입력하고 테이블 목록에 추가하는 기능을 작성하여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90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이벤트 객체</a:t>
            </a:r>
            <a:r>
              <a:rPr lang="en-US" altLang="ko-KR" sz="3200" dirty="0"/>
              <a:t>(The event object)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이벤트 개체는 이벤트 </a:t>
            </a:r>
            <a:r>
              <a:rPr lang="ko-KR" altLang="en-US" dirty="0" err="1"/>
              <a:t>리스너에</a:t>
            </a:r>
            <a:r>
              <a:rPr lang="ko-KR" altLang="en-US" dirty="0"/>
              <a:t> 전달되는 유일한 매개 변수입니다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F4F66-C1CD-405A-9BA0-B4B44DA7093B}"/>
              </a:ext>
            </a:extLst>
          </p:cNvPr>
          <p:cNvSpPr txBox="1"/>
          <p:nvPr/>
        </p:nvSpPr>
        <p:spPr>
          <a:xfrm>
            <a:off x="2646947" y="3958390"/>
            <a:ext cx="6096000" cy="75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function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processClick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evt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    alert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"Button clicked!"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666600"/>
                </a:solidFill>
                <a:effectLst/>
                <a:latin typeface="inherit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23572-506A-4015-8E86-CF106E90B97D}"/>
              </a:ext>
            </a:extLst>
          </p:cNvPr>
          <p:cNvSpPr txBox="1"/>
          <p:nvPr/>
        </p:nvSpPr>
        <p:spPr>
          <a:xfrm>
            <a:off x="2646947" y="3118659"/>
            <a:ext cx="60960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addEventListener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'click'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processClick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이벤트 객체</a:t>
            </a:r>
            <a:r>
              <a:rPr lang="en-US" altLang="ko-KR" sz="3200" dirty="0"/>
              <a:t>(The event object)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각 이벤트 수신기에는 </a:t>
            </a:r>
            <a:r>
              <a:rPr lang="en-US" altLang="ko-KR" dirty="0"/>
              <a:t>＂DOM </a:t>
            </a:r>
            <a:r>
              <a:rPr lang="ko-KR" altLang="en-US" dirty="0"/>
              <a:t>이벤트 개체</a:t>
            </a:r>
            <a:r>
              <a:rPr lang="en-US" altLang="ko-KR" dirty="0"/>
              <a:t>＂</a:t>
            </a:r>
            <a:r>
              <a:rPr lang="ko-KR" altLang="en-US" dirty="0"/>
              <a:t>인 단일 매개 변수가 있습니다</a:t>
            </a:r>
            <a:r>
              <a:rPr lang="en-US" altLang="ko-KR" dirty="0"/>
              <a:t>. </a:t>
            </a:r>
            <a:r>
              <a:rPr lang="ko-KR" altLang="en-US" dirty="0"/>
              <a:t>그것은 매우 유용할 수 있는 다양한 특성과 방법을 가지고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＇</a:t>
            </a:r>
            <a:r>
              <a:rPr lang="en-US" altLang="ko-KR" dirty="0" err="1"/>
              <a:t>keyup</a:t>
            </a:r>
            <a:r>
              <a:rPr lang="en-US" altLang="ko-KR" dirty="0"/>
              <a:t>＇, ＇</a:t>
            </a:r>
            <a:r>
              <a:rPr lang="en-US" altLang="ko-KR" dirty="0" err="1"/>
              <a:t>keydown</a:t>
            </a:r>
            <a:r>
              <a:rPr lang="en-US" altLang="ko-KR" dirty="0"/>
              <a:t>＇ </a:t>
            </a:r>
            <a:r>
              <a:rPr lang="ko-KR" altLang="en-US" dirty="0"/>
              <a:t>또는 </a:t>
            </a:r>
            <a:r>
              <a:rPr lang="en-US" altLang="ko-KR" dirty="0"/>
              <a:t>＇keypress＇ </a:t>
            </a:r>
            <a:r>
              <a:rPr lang="ko-KR" altLang="en-US" dirty="0"/>
              <a:t>이벤트를 통해 이벤트 개체는 누르거나 해제된 키의 코드를 포함하고</a:t>
            </a:r>
            <a:r>
              <a:rPr lang="en-US" altLang="ko-KR" dirty="0"/>
              <a:t>, ＇</a:t>
            </a:r>
            <a:r>
              <a:rPr lang="en-US" altLang="ko-KR" dirty="0" err="1"/>
              <a:t>mousemove</a:t>
            </a:r>
            <a:r>
              <a:rPr lang="en-US" altLang="ko-KR" dirty="0"/>
              <a:t>＇ </a:t>
            </a:r>
            <a:r>
              <a:rPr lang="ko-KR" altLang="en-US" dirty="0"/>
              <a:t>수신기를 사용하여 이벤트를 생성한 </a:t>
            </a:r>
            <a:r>
              <a:rPr lang="en-US" altLang="ko-KR" dirty="0"/>
              <a:t>DOM </a:t>
            </a:r>
            <a:r>
              <a:rPr lang="ko-KR" altLang="en-US" dirty="0"/>
              <a:t>요소에서 마우스의 상대적 위치를 얻을 수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이벤트 개체에는 모든 유형의 이벤트에 공통적인 몇 가지 중요한 속성 및 메서드가 포함되어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4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이벤트 객체</a:t>
            </a:r>
            <a:r>
              <a:rPr lang="en-US" altLang="ko-KR" sz="3200" dirty="0"/>
              <a:t>(The event object)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이벤트 개체에는 모든 유형의 이벤트에 공통적인 몇 가지 중요한 속성 및 메서드가 포함되어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evt.type</a:t>
            </a:r>
            <a:r>
              <a:rPr lang="en-US" altLang="ko-KR" dirty="0"/>
              <a:t>: event</a:t>
            </a:r>
            <a:r>
              <a:rPr lang="ko-KR" altLang="en-US" dirty="0"/>
              <a:t>의 이름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evt.target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이벤트를 실행한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요소입니다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클릭 수신기를 버튼에서 클릭했을 때의 이전 예에서 이벤트 수신기의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evt.target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은 버튼 자체입니다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33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이벤트 객체</a:t>
            </a:r>
            <a:r>
              <a:rPr lang="en-US" altLang="ko-KR" sz="3200" dirty="0"/>
              <a:t>(The event object)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evt.stopPropagation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이벤트를 수신하는 다른 모든 요소로 이벤트를 전파하지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클릭 이벤트에 여러 요소가 등록되어 있는 경우 버튼과 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전체 페이지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 클릭 수신기가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버튼을 클릭하고 클릭 이벤트 수신기에서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evt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stopPropagation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호출하면 창 개체의 클릭 이벤트 수신기가 호출되지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evt.preventDefault</a:t>
            </a:r>
            <a:r>
              <a:rPr lang="en-US" altLang="ko-KR" dirty="0"/>
              <a:t>(): </a:t>
            </a:r>
            <a:r>
              <a:rPr lang="ko-KR" altLang="en-US" dirty="0"/>
              <a:t>기본 브라우저 동작이 실행되지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 개체에 연결된 </a:t>
            </a:r>
            <a:r>
              <a:rPr lang="en-US" altLang="ko-KR" dirty="0"/>
              <a:t>'</a:t>
            </a:r>
            <a:r>
              <a:rPr lang="ko-KR" altLang="en-US" dirty="0" err="1"/>
              <a:t>컨텍스트메뉴</a:t>
            </a:r>
            <a:r>
              <a:rPr lang="en-US" altLang="ko-KR" dirty="0"/>
              <a:t>' </a:t>
            </a:r>
            <a:r>
              <a:rPr lang="ko-KR" altLang="en-US" dirty="0"/>
              <a:t>이벤트 수신기에서 </a:t>
            </a:r>
            <a:r>
              <a:rPr lang="en-US" altLang="ko-KR" dirty="0" err="1"/>
              <a:t>evt.preventDefault</a:t>
            </a:r>
            <a:r>
              <a:rPr lang="en-US" altLang="ko-KR" dirty="0"/>
              <a:t>()</a:t>
            </a:r>
            <a:r>
              <a:rPr lang="ko-KR" altLang="en-US" dirty="0"/>
              <a:t>를 호출할 경우 브라우저의 마우스 오른쪽 버튼 기본 상황에 맞는 메뉴가 표시되는 대신 자신의 상황에 맞는 메뉴를 표시할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90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루프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Conditional statements, loops and logical operators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4753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22971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Boolean values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부울</a:t>
            </a:r>
            <a:r>
              <a:rPr lang="ko-KR" altLang="en-US" dirty="0"/>
              <a:t> 유형은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의 두 가지 값을 갖는 논리 값을 나타냅니다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/>
              <a:t>키워드를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부울</a:t>
            </a:r>
            <a:r>
              <a:rPr lang="ko-KR" altLang="en-US" dirty="0"/>
              <a:t> 변수는 따옴표로 묶으면 안 되며 그렇지 않으면 문자열 변수가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4241716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false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0" y="5551810"/>
            <a:ext cx="5192960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ts val="168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'true'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b is not a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boolean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but a string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0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DOM </a:t>
            </a:r>
            <a:r>
              <a:rPr lang="ko-KR" altLang="en-US" sz="3200" dirty="0"/>
              <a:t>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 API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JavaScript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프로그래머가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컨텐츠 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요소의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CSS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스타일 등을 수정하는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데 사용할 수 있는 프로그래밍 인터페이스입니다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 API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문서 개체를 트리로 표시되는 노드 그룹인 구조화된 개체로 제공합니다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또한 문서 오브젝트는 구조화된 문서에 접근하고 조작할 수 있는 많은 메소드 집합을 표시합니다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통해 노드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페이지를 구성하는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요소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찾고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노드를 이동하고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노드를 삭제하고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노드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콘텐츠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수정하고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관련 이벤트를 처리합니다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66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22971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Undefined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undefined</a:t>
            </a:r>
            <a:r>
              <a:rPr lang="ko-KR" altLang="en-US" dirty="0"/>
              <a:t>는 할당되지 않은 경우 반환됩니다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56770" y="3476297"/>
            <a:ext cx="709462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foo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typeof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foo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'undefined'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foo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undefined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'The variable foo has no value and is undefined'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'The variable foo has no value and is undefined'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198" y="5929245"/>
            <a:ext cx="1051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/</a:t>
            </a:r>
            <a:r>
              <a:rPr lang="ko-KR" altLang="en-US" dirty="0" err="1"/>
              <a:t>Equality_comparisons_and_sameness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9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3"/>
            <a:ext cx="10856495" cy="49730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다음 값은 모두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 평가됩니다</a:t>
            </a:r>
            <a:r>
              <a:rPr lang="en-US" altLang="ko-KR" dirty="0">
                <a:solidFill>
                  <a:srgbClr val="FF0000"/>
                </a:solidFill>
              </a:rPr>
              <a:t> :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false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undefined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null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NaN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the empty string '‘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다른 모든 것은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평가됩니다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0096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1170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비교연산자</a:t>
            </a:r>
            <a:r>
              <a:rPr lang="en-US" altLang="ko-KR" dirty="0"/>
              <a:t>(Comparison Operators)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21831" y="2586451"/>
            <a:ext cx="7748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•	</a:t>
            </a:r>
            <a:r>
              <a:rPr lang="ko-KR" altLang="en-US" sz="2400" dirty="0"/>
              <a:t>같은</a:t>
            </a:r>
            <a:r>
              <a:rPr lang="en-US" altLang="ko-KR" sz="2400" dirty="0"/>
              <a:t> ==</a:t>
            </a:r>
          </a:p>
          <a:p>
            <a:r>
              <a:rPr lang="en-US" altLang="ko-KR" sz="2400" dirty="0"/>
              <a:t>•	</a:t>
            </a:r>
            <a:r>
              <a:rPr lang="ko-KR" altLang="en-US" sz="2400" dirty="0"/>
              <a:t>같지 않은</a:t>
            </a:r>
            <a:r>
              <a:rPr lang="en-US" altLang="ko-KR" sz="2400" dirty="0"/>
              <a:t> !=</a:t>
            </a:r>
          </a:p>
          <a:p>
            <a:r>
              <a:rPr lang="en-US" altLang="ko-KR" sz="2400" dirty="0"/>
              <a:t>•	</a:t>
            </a:r>
            <a:r>
              <a:rPr lang="ko-KR" altLang="en-US" sz="2400" dirty="0"/>
              <a:t>큰</a:t>
            </a:r>
            <a:r>
              <a:rPr lang="en-US" altLang="ko-KR" sz="2400" dirty="0"/>
              <a:t>(Greater than) &gt;</a:t>
            </a:r>
          </a:p>
          <a:p>
            <a:r>
              <a:rPr lang="en-US" altLang="ko-KR" sz="2400" dirty="0"/>
              <a:t>•	</a:t>
            </a:r>
            <a:r>
              <a:rPr lang="ko-KR" altLang="en-US" sz="2400" dirty="0"/>
              <a:t>크거나 같은</a:t>
            </a:r>
            <a:r>
              <a:rPr lang="en-US" altLang="ko-KR" sz="2400" dirty="0"/>
              <a:t> &gt;=</a:t>
            </a:r>
          </a:p>
          <a:p>
            <a:r>
              <a:rPr lang="en-US" altLang="ko-KR" sz="2400" dirty="0"/>
              <a:t>•	</a:t>
            </a:r>
            <a:r>
              <a:rPr lang="ko-KR" altLang="en-US" sz="2400" dirty="0"/>
              <a:t>작은</a:t>
            </a:r>
            <a:r>
              <a:rPr lang="en-US" altLang="ko-KR" sz="2400" dirty="0"/>
              <a:t>(Less than) &lt;</a:t>
            </a:r>
          </a:p>
          <a:p>
            <a:r>
              <a:rPr lang="en-US" altLang="ko-KR" sz="2400" dirty="0"/>
              <a:t>•	</a:t>
            </a:r>
            <a:r>
              <a:rPr lang="ko-KR" altLang="en-US" sz="2400" dirty="0"/>
              <a:t>작거나 같은</a:t>
            </a:r>
            <a:r>
              <a:rPr lang="en-US" altLang="ko-KR" sz="2400" dirty="0"/>
              <a:t> &lt;=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•	</a:t>
            </a:r>
            <a:r>
              <a:rPr lang="ko-KR" altLang="en-US" sz="2400" b="1" dirty="0">
                <a:solidFill>
                  <a:srgbClr val="FF0000"/>
                </a:solidFill>
              </a:rPr>
              <a:t>엄격히</a:t>
            </a:r>
            <a:r>
              <a:rPr lang="en-US" altLang="ko-KR" sz="2400" b="1" dirty="0">
                <a:solidFill>
                  <a:srgbClr val="FF0000"/>
                </a:solidFill>
              </a:rPr>
              <a:t>(strict)</a:t>
            </a:r>
            <a:r>
              <a:rPr lang="ko-KR" altLang="en-US" sz="2400" b="1" dirty="0">
                <a:solidFill>
                  <a:srgbClr val="FF0000"/>
                </a:solidFill>
              </a:rPr>
              <a:t> 같은</a:t>
            </a:r>
            <a:r>
              <a:rPr lang="en-US" altLang="ko-KR" sz="2400" b="1" dirty="0">
                <a:solidFill>
                  <a:srgbClr val="FF0000"/>
                </a:solidFill>
              </a:rPr>
              <a:t> ===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•	Strict not equal !==</a:t>
            </a:r>
          </a:p>
        </p:txBody>
      </p:sp>
    </p:spTree>
    <p:extLst>
      <p:ext uri="{BB962C8B-B14F-4D97-AF65-F5344CB8AC3E}">
        <p14:creationId xmlns:p14="http://schemas.microsoft.com/office/powerpoint/2010/main" val="206049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4283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비교연산자</a:t>
            </a:r>
            <a:r>
              <a:rPr lang="en-US" altLang="ko-KR" dirty="0"/>
              <a:t>(Comparison Operators)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자바스크립트에서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===</a:t>
            </a:r>
            <a:r>
              <a:rPr lang="ko-KR" altLang="en-US" dirty="0"/>
              <a:t>의 차이는 무엇입니까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Equal(==)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피연산자가</a:t>
            </a:r>
            <a:r>
              <a:rPr lang="ko-KR" altLang="en-US" dirty="0"/>
              <a:t> 형식 변환 후 완전히 동일한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Strict Equal</a:t>
            </a:r>
            <a:r>
              <a:rPr lang="en-US" altLang="ko-KR" dirty="0"/>
              <a:t>(===)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피연산자가</a:t>
            </a:r>
            <a:r>
              <a:rPr lang="ko-KR" altLang="en-US" dirty="0"/>
              <a:t> 형식 변환 없이 완전히 동일한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007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9946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비교연산자</a:t>
            </a:r>
            <a:r>
              <a:rPr lang="en-US" altLang="ko-KR" dirty="0"/>
              <a:t>(Comparison Operators)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자바스크립트에서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smtClean="0"/>
              <a:t>===</a:t>
            </a:r>
            <a:r>
              <a:rPr lang="ko-KR" altLang="en-US" smtClean="0"/>
              <a:t>의 </a:t>
            </a:r>
            <a:r>
              <a:rPr lang="ko-KR" altLang="en-US" dirty="0"/>
              <a:t>차이는 무엇입니까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8199" y="2623507"/>
            <a:ext cx="10856495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/* Here, the interpreter will try to convert the string ‘1’</a:t>
            </a:r>
            <a:r>
              <a:rPr lang="en-US" altLang="ko-KR" sz="1400" kern="100" dirty="0">
                <a:solidFill>
                  <a:srgbClr val="31313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into a number before doing the comparison */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'1'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//true 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//with strict equal, no conversion: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313131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'1'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9946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비교연산자</a:t>
            </a:r>
            <a:r>
              <a:rPr lang="en-US" altLang="ko-KR" dirty="0"/>
              <a:t>(Comparison Operators)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자바스크립트에서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smtClean="0"/>
              <a:t>===</a:t>
            </a:r>
            <a:r>
              <a:rPr lang="ko-KR" altLang="en-US" smtClean="0"/>
              <a:t>의 </a:t>
            </a:r>
            <a:r>
              <a:rPr lang="ko-KR" altLang="en-US" dirty="0"/>
              <a:t>차이는 무엇입니까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38199" y="2999419"/>
            <a:ext cx="10619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상황에 따라 일반적으로 </a:t>
            </a:r>
            <a:r>
              <a:rPr lang="en-US" altLang="ko-KR" sz="2400" dirty="0">
                <a:solidFill>
                  <a:srgbClr val="FF0000"/>
                </a:solidFill>
              </a:rPr>
              <a:t>Strict Equal(Not Equal)</a:t>
            </a:r>
            <a:r>
              <a:rPr lang="ko-KR" altLang="en-US" sz="2400" dirty="0">
                <a:solidFill>
                  <a:srgbClr val="FF0000"/>
                </a:solidFill>
              </a:rPr>
              <a:t>이 선호됩니다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초보자는 항상 </a:t>
            </a:r>
            <a:r>
              <a:rPr lang="en-US" altLang="ko-KR" sz="2400" dirty="0">
                <a:solidFill>
                  <a:srgbClr val="FF0000"/>
                </a:solidFill>
              </a:rPr>
              <a:t>=== </a:t>
            </a:r>
            <a:r>
              <a:rPr lang="ko-KR" altLang="en-US" sz="2400" dirty="0">
                <a:solidFill>
                  <a:srgbClr val="FF0000"/>
                </a:solidFill>
              </a:rPr>
              <a:t>또는 </a:t>
            </a:r>
            <a:r>
              <a:rPr lang="en-US" altLang="ko-KR" sz="2400" dirty="0">
                <a:solidFill>
                  <a:srgbClr val="FF0000"/>
                </a:solidFill>
              </a:rPr>
              <a:t>!==</a:t>
            </a:r>
            <a:r>
              <a:rPr lang="ko-KR" altLang="en-US" sz="2400" dirty="0">
                <a:solidFill>
                  <a:srgbClr val="FF0000"/>
                </a:solidFill>
              </a:rPr>
              <a:t>를 비교에 사용합니다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9" y="5383814"/>
            <a:ext cx="1024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www.impressivewebs.com</a:t>
            </a:r>
            <a:r>
              <a:rPr lang="ko-KR" altLang="en-US" dirty="0"/>
              <a:t>/</a:t>
            </a:r>
            <a:r>
              <a:rPr lang="ko-KR" altLang="en-US" dirty="0" err="1"/>
              <a:t>why-use-triple-equals-javascipt</a:t>
            </a:r>
            <a:r>
              <a:rPr lang="ko-KR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4875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2566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NaN</a:t>
            </a:r>
            <a:r>
              <a:rPr lang="ko-KR" altLang="en-US" dirty="0"/>
              <a:t>의 구체적인 사례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이미 살펴본 바와 같이 </a:t>
            </a:r>
            <a:r>
              <a:rPr lang="en-US" altLang="ko-KR" dirty="0"/>
              <a:t>JavaScript</a:t>
            </a:r>
            <a:r>
              <a:rPr lang="ko-KR" altLang="en-US" dirty="0"/>
              <a:t>에는 몇 가지 특별한 값이 있습니다</a:t>
            </a:r>
            <a:r>
              <a:rPr lang="en-US" altLang="ko-KR" dirty="0"/>
              <a:t>. </a:t>
            </a:r>
            <a:r>
              <a:rPr lang="ko-KR" altLang="en-US" dirty="0"/>
              <a:t>그 중 하나는 </a:t>
            </a:r>
            <a:r>
              <a:rPr lang="en-US" altLang="ko-KR" dirty="0" err="1"/>
              <a:t>NaN</a:t>
            </a:r>
            <a:r>
              <a:rPr lang="en-US" altLang="ko-KR" dirty="0"/>
              <a:t>: ＂not-a-number＂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NaN</a:t>
            </a:r>
            <a:r>
              <a:rPr lang="ko-KR" altLang="en-US" dirty="0"/>
              <a:t>에는 다음과 같은 특수 속성이 있습니다</a:t>
            </a:r>
            <a:r>
              <a:rPr lang="en-US" altLang="ko-KR" dirty="0"/>
              <a:t>: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4106779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64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2566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NaN</a:t>
            </a:r>
            <a:r>
              <a:rPr lang="ko-KR" altLang="en-US" dirty="0"/>
              <a:t>의 구체적인 사례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NaN</a:t>
            </a:r>
            <a:r>
              <a:rPr lang="ko-KR" altLang="en-US" dirty="0"/>
              <a:t>은 아무것도 아닌 것과 동등합니다</a:t>
            </a:r>
            <a:r>
              <a:rPr lang="en-US" altLang="ko-KR" dirty="0"/>
              <a:t>. </a:t>
            </a:r>
            <a:r>
              <a:rPr lang="ko-KR" altLang="en-US" dirty="0"/>
              <a:t>심지어 그 자체로도 마찬가지죠</a:t>
            </a:r>
            <a:r>
              <a:rPr lang="en-US" altLang="ko-KR" dirty="0"/>
              <a:t>! </a:t>
            </a:r>
            <a:r>
              <a:rPr lang="ko-KR" altLang="en-US" dirty="0"/>
              <a:t>그러나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값을 확인하는 기능이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isNaN</a:t>
            </a:r>
            <a:r>
              <a:rPr lang="en-US" altLang="ko-KR" dirty="0"/>
              <a:t>(expr)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50567" y="3852167"/>
            <a:ext cx="2085475" cy="249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isNaN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isNaN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isNaN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isNaN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4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47484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NaN</a:t>
            </a:r>
            <a:r>
              <a:rPr lang="ko-KR" altLang="en-US" dirty="0"/>
              <a:t>의 구체적인 사례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물론 </a:t>
            </a:r>
            <a:r>
              <a:rPr lang="en-US" altLang="ko-KR" dirty="0"/>
              <a:t>0/0</a:t>
            </a:r>
            <a:r>
              <a:rPr lang="ko-KR" altLang="en-US" dirty="0"/>
              <a:t>은 거의 발생하지 않지만 </a:t>
            </a:r>
            <a:r>
              <a:rPr lang="en-US" altLang="ko-KR" dirty="0" err="1"/>
              <a:t>NaN</a:t>
            </a:r>
            <a:r>
              <a:rPr lang="ko-KR" altLang="en-US" dirty="0"/>
              <a:t>이 나타날 수 있는 다른 사례도 있습니다</a:t>
            </a:r>
            <a:r>
              <a:rPr lang="en-US" altLang="ko-KR" dirty="0"/>
              <a:t>. </a:t>
            </a:r>
            <a:r>
              <a:rPr lang="ko-KR" altLang="en-US" dirty="0"/>
              <a:t>예를 들면 다음과 같습니다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0" latinLnBrk="0"/>
            <a:r>
              <a:rPr lang="en-US" altLang="ko-KR" dirty="0" err="1"/>
              <a:t>parseInt</a:t>
            </a:r>
            <a:r>
              <a:rPr lang="en-US" altLang="ko-KR" dirty="0"/>
              <a:t>('foo');  returns </a:t>
            </a:r>
            <a:r>
              <a:rPr lang="en-US" altLang="ko-KR" dirty="0" err="1"/>
              <a:t>NaN</a:t>
            </a:r>
            <a:r>
              <a:rPr lang="en-US" altLang="ko-KR" dirty="0"/>
              <a:t>   //</a:t>
            </a:r>
            <a:r>
              <a:rPr lang="en-US" altLang="ko-KR" dirty="0" err="1"/>
              <a:t>parseInt</a:t>
            </a:r>
            <a:r>
              <a:rPr lang="en-US" altLang="ko-KR" dirty="0"/>
              <a:t> tries to convert a String to a Number </a:t>
            </a:r>
            <a:endParaRPr lang="ko-KR" altLang="ko-KR" dirty="0"/>
          </a:p>
          <a:p>
            <a:pPr lvl="0" latinLnBrk="0"/>
            <a:r>
              <a:rPr lang="en-US" altLang="ko-KR" dirty="0" err="1"/>
              <a:t>Math.sqrt</a:t>
            </a:r>
            <a:r>
              <a:rPr lang="en-US" altLang="ko-KR" dirty="0"/>
              <a:t>(-1); return </a:t>
            </a:r>
            <a:r>
              <a:rPr lang="en-US" altLang="ko-KR" dirty="0" err="1"/>
              <a:t>NaN</a:t>
            </a:r>
            <a:r>
              <a:rPr lang="en-US" altLang="ko-KR" dirty="0"/>
              <a:t> 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5627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2"/>
            <a:ext cx="10856495" cy="50693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논리적 연산자</a:t>
            </a:r>
            <a:r>
              <a:rPr lang="en-US" altLang="ko-KR" dirty="0"/>
              <a:t>(Logical operators)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&amp;&amp; (AND)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usage example : if ((x  &gt; 0) &amp;&amp; (x &lt; 10))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console.log</a:t>
            </a:r>
            <a:r>
              <a:rPr lang="en-US" altLang="ko-KR" dirty="0"/>
              <a:t>('x is strictly positive and less than 10');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|| (OR)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usage  example : if ((x  &gt; 0) || (x == -5))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console.log</a:t>
            </a:r>
            <a:r>
              <a:rPr lang="en-US" altLang="ko-KR" dirty="0"/>
              <a:t>('x is positive or equal to -5');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! (NOT)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usage example : if (!(x  &gt; 0))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console.log</a:t>
            </a:r>
            <a:r>
              <a:rPr lang="en-US" altLang="ko-KR" dirty="0"/>
              <a:t>('x is not positive (x is less or equal to 0');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DOM </a:t>
            </a:r>
            <a:r>
              <a:rPr lang="ko-KR" altLang="en-US" sz="3200" dirty="0"/>
              <a:t>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7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Devtool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콘솔로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탐색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그림 3" descr="Document.body in the FF devtool console">
            <a:extLst>
              <a:ext uri="{FF2B5EF4-FFF2-40B4-BE49-F238E27FC236}">
                <a16:creationId xmlns:a16="http://schemas.microsoft.com/office/drawing/2014/main" id="{279CDA99-DDCD-4A1D-92E7-FBE436DF91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622550"/>
            <a:ext cx="619125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1143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2"/>
            <a:ext cx="10856495" cy="7058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논리적 연산자</a:t>
            </a:r>
            <a:r>
              <a:rPr lang="en-US" altLang="ko-KR" dirty="0"/>
              <a:t>(Logical operators)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16504" y="2623505"/>
            <a:ext cx="8373979" cy="249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//false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!!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"one"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false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implicit conversion of "one" to a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boolean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value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"one"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implicit conversion of "one" to a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boolean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value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!!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199" y="5491540"/>
            <a:ext cx="1001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이전 예제의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행과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11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행에 표시된 것처럼 논리 연산자가 있는 식에서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부울이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아닌 값은 암시적으로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부울로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변환됩니다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323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2"/>
            <a:ext cx="10856495" cy="40426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Lazy evaluation or short-circuit evaluation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논리적 표현식은 왼쪽에서 오른쪽으로 평가됩니다</a:t>
            </a:r>
            <a:r>
              <a:rPr lang="en-US" altLang="ko-KR" dirty="0"/>
              <a:t>. JavaScript</a:t>
            </a:r>
            <a:r>
              <a:rPr lang="ko-KR" altLang="en-US" dirty="0"/>
              <a:t>는 다음과 같은 경우에 두 번째</a:t>
            </a:r>
            <a:r>
              <a:rPr lang="en-US" altLang="ko-KR" dirty="0"/>
              <a:t>, </a:t>
            </a:r>
            <a:r>
              <a:rPr lang="ko-KR" altLang="en-US" dirty="0"/>
              <a:t>세 번째 및 </a:t>
            </a:r>
            <a:r>
              <a:rPr lang="en-US" altLang="ko-KR" dirty="0"/>
              <a:t>n</a:t>
            </a:r>
            <a:r>
              <a:rPr lang="ko-KR" altLang="en-US" dirty="0"/>
              <a:t>번째 조건이 테스트되지 않도록 </a:t>
            </a:r>
            <a:r>
              <a:rPr lang="en-US" altLang="ko-KR" dirty="0"/>
              <a:t>"short-circuit evaluation"</a:t>
            </a:r>
            <a:r>
              <a:rPr lang="ko-KR" altLang="en-US" dirty="0"/>
              <a:t>라는 메커니즘을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false &amp;&amp; something</a:t>
            </a:r>
            <a:r>
              <a:rPr lang="ko-KR" altLang="en-US" dirty="0"/>
              <a:t> </a:t>
            </a:r>
            <a:r>
              <a:rPr lang="en-US" altLang="ko-KR" dirty="0"/>
              <a:t>(an expression)</a:t>
            </a:r>
            <a:r>
              <a:rPr lang="ko-KR" altLang="en-US" dirty="0"/>
              <a:t>은 항상 </a:t>
            </a:r>
            <a:r>
              <a:rPr lang="en-US" altLang="ko-KR" dirty="0"/>
              <a:t>false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연산자 오른쪽에 있는 부분은 테스트되지 않습니다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true || something</a:t>
            </a:r>
            <a:r>
              <a:rPr lang="ko-KR" altLang="en-US" dirty="0"/>
              <a:t> </a:t>
            </a:r>
            <a:r>
              <a:rPr lang="en-US" altLang="ko-KR" dirty="0"/>
              <a:t>(an expression) 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  <a:r>
              <a:rPr lang="ko-KR" altLang="en-US" dirty="0"/>
              <a:t>로 평가되며</a:t>
            </a:r>
            <a:r>
              <a:rPr lang="en-US" altLang="ko-KR" dirty="0"/>
              <a:t>, || </a:t>
            </a:r>
            <a:r>
              <a:rPr lang="ko-KR" altLang="en-US" dirty="0"/>
              <a:t>연산자의 오른쪽에 있는 부분은 테스트되지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747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3"/>
            <a:ext cx="10856495" cy="6256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Lazy evaluation or short-circuit evaluation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32547" y="2165685"/>
            <a:ext cx="9015664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c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||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//the second part is never tested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 is equal to 5 or equal to 6'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&amp;&amp;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second part is evaluated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  is equal to 5 and c is equal to 6'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15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&amp;&amp;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6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second part is never evaluated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  is equal to 5 and c is equal to 6'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 not equal to 15 or c not equal to 6'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4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117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Lazy evaluation or short-circuit evaluation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식에 </a:t>
            </a:r>
            <a:r>
              <a:rPr lang="ko-KR" altLang="en-US" dirty="0" err="1"/>
              <a:t>부울이</a:t>
            </a:r>
            <a:r>
              <a:rPr lang="ko-KR" altLang="en-US" dirty="0"/>
              <a:t> 아닌 값을 암시적으로 변환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25" y="3377347"/>
            <a:ext cx="7684168" cy="4587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25" y="4503014"/>
            <a:ext cx="3476156" cy="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40044"/>
            <a:ext cx="10856495" cy="117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Lazy evaluation or short-circuit evaluation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식에 </a:t>
            </a:r>
            <a:r>
              <a:rPr lang="ko-KR" altLang="en-US" dirty="0" err="1"/>
              <a:t>부울이</a:t>
            </a:r>
            <a:r>
              <a:rPr lang="ko-KR" altLang="en-US" dirty="0"/>
              <a:t> 아닌 값을 암시적으로 변환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06906" y="3024668"/>
            <a:ext cx="8305800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boo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'hello'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&amp;&amp;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'world'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// boo is equal to 'world' that is 'true'.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199" y="3517402"/>
            <a:ext cx="10074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위의 예에서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'hello' &amp;&amp; 'world'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참으로 평가되지만 값을 반환합니다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!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실제로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'hello'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참으로 평가되는 문자열 값이기 때문에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boo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'world'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와 같을 것입니다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8" y="4624307"/>
            <a:ext cx="10856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규칙은 </a:t>
            </a:r>
            <a:r>
              <a:rPr lang="en-US" altLang="ko-KR" sz="2000" dirty="0">
                <a:latin typeface="+mn-ea"/>
              </a:rPr>
              <a:t>&amp;&amp; </a:t>
            </a:r>
            <a:r>
              <a:rPr lang="ko-KR" altLang="en-US" sz="2000" dirty="0">
                <a:latin typeface="+mn-ea"/>
              </a:rPr>
              <a:t>와  </a:t>
            </a:r>
            <a:r>
              <a:rPr lang="en-US" altLang="ko-KR" sz="2000" dirty="0">
                <a:latin typeface="+mn-ea"/>
              </a:rPr>
              <a:t>|| </a:t>
            </a:r>
            <a:r>
              <a:rPr lang="ko-KR" altLang="en-US" sz="2000" dirty="0">
                <a:latin typeface="+mn-ea"/>
              </a:rPr>
              <a:t>모두 </a:t>
            </a:r>
            <a:r>
              <a:rPr lang="ko-KR" altLang="en-US" sz="2000" dirty="0" err="1">
                <a:latin typeface="+mn-ea"/>
              </a:rPr>
              <a:t>피연산자</a:t>
            </a:r>
            <a:r>
              <a:rPr lang="ko-KR" altLang="en-US" sz="2000" dirty="0">
                <a:latin typeface="+mn-ea"/>
              </a:rPr>
              <a:t> 중 하나의 값을 결과로 반환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A &amp;&amp; B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거짓이면 </a:t>
            </a: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값을 반환하고</a:t>
            </a:r>
            <a:r>
              <a:rPr lang="en-US" altLang="ko-KR" sz="2000" dirty="0">
                <a:latin typeface="+mn-ea"/>
              </a:rPr>
              <a:t>, A</a:t>
            </a:r>
            <a:r>
              <a:rPr lang="ko-KR" altLang="en-US" sz="2000" dirty="0">
                <a:latin typeface="+mn-ea"/>
              </a:rPr>
              <a:t>가 참이면 </a:t>
            </a:r>
            <a:r>
              <a:rPr lang="en-US" altLang="ko-KR" sz="2000" dirty="0">
                <a:latin typeface="+mn-ea"/>
              </a:rPr>
              <a:t>B </a:t>
            </a:r>
            <a:r>
              <a:rPr lang="ko-KR" altLang="en-US" sz="2000" dirty="0">
                <a:latin typeface="+mn-ea"/>
              </a:rPr>
              <a:t>값을 반환합니다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A || B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참이면 </a:t>
            </a: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값을 반환</a:t>
            </a:r>
            <a:r>
              <a:rPr lang="en-US" altLang="ko-KR" sz="2000" dirty="0">
                <a:latin typeface="+mn-ea"/>
              </a:rPr>
              <a:t>, A</a:t>
            </a:r>
            <a:r>
              <a:rPr lang="ko-KR" altLang="en-US" sz="2000" dirty="0">
                <a:latin typeface="+mn-ea"/>
              </a:rPr>
              <a:t>가 거짓이면 </a:t>
            </a:r>
            <a:r>
              <a:rPr lang="en-US" altLang="ko-KR" sz="2000" dirty="0">
                <a:latin typeface="+mn-ea"/>
              </a:rPr>
              <a:t>B </a:t>
            </a:r>
            <a:r>
              <a:rPr lang="ko-KR" altLang="en-US" sz="2000" dirty="0">
                <a:latin typeface="+mn-ea"/>
              </a:rPr>
              <a:t>값을 반환합니다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7516" y="5947746"/>
            <a:ext cx="11117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/</a:t>
            </a:r>
            <a:r>
              <a:rPr lang="ko-KR" altLang="en-US" dirty="0" err="1"/>
              <a:t>Reference</a:t>
            </a:r>
            <a:r>
              <a:rPr lang="ko-KR" altLang="en-US" dirty="0"/>
              <a:t>/</a:t>
            </a:r>
            <a:r>
              <a:rPr lang="ko-KR" altLang="en-US" dirty="0" err="1"/>
              <a:t>Operators</a:t>
            </a:r>
            <a:r>
              <a:rPr lang="ko-KR" altLang="en-US" dirty="0"/>
              <a:t>/%</a:t>
            </a:r>
            <a:r>
              <a:rPr lang="ko-KR" altLang="en-US" dirty="0" err="1"/>
              <a:t>EB%85%BC%EB%A6%AC</a:t>
            </a:r>
            <a:r>
              <a:rPr lang="ko-KR" altLang="en-US" dirty="0"/>
              <a:t>_%</a:t>
            </a:r>
            <a:r>
              <a:rPr lang="ko-KR" altLang="en-US" dirty="0" err="1"/>
              <a:t>EC%97%B0%EC%82%B0%EC%9E%90</a:t>
            </a:r>
            <a:r>
              <a:rPr lang="ko-KR" altLang="en-US" dirty="0"/>
              <a:t>(</a:t>
            </a:r>
            <a:r>
              <a:rPr lang="ko-KR" altLang="en-US" dirty="0" err="1"/>
              <a:t>Logical_Operators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528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부울</a:t>
            </a:r>
            <a:r>
              <a:rPr lang="en-US" altLang="ko-KR" sz="3200" dirty="0"/>
              <a:t>(Boolean)</a:t>
            </a:r>
            <a:r>
              <a:rPr lang="ko-KR" altLang="en-US" sz="3200" dirty="0"/>
              <a:t>값 및 논리적</a:t>
            </a:r>
            <a:r>
              <a:rPr lang="en-US" altLang="ko-KR" sz="3200" dirty="0"/>
              <a:t>(logical)</a:t>
            </a:r>
            <a:r>
              <a:rPr lang="ko-KR" altLang="en-US" sz="3200" dirty="0"/>
              <a:t> 연산자</a:t>
            </a:r>
            <a:r>
              <a:rPr lang="en-US" altLang="ko-KR" sz="3200" dirty="0"/>
              <a:t>(operator)</a:t>
            </a:r>
            <a:endParaRPr lang="ko-KR" altLang="en-US" sz="32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2079583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exercise_js_comparisons1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exercise_js_comparisons2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www.w3schools.com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js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exercise_js.asp?filename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exercise_js_comparisons3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65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if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if ( </a:t>
            </a:r>
            <a:r>
              <a:rPr lang="ko-KR" altLang="en-US" dirty="0"/>
              <a:t>판별식</a:t>
            </a:r>
            <a:r>
              <a:rPr lang="en-US" altLang="ko-KR" dirty="0"/>
              <a:t> ) </a:t>
            </a:r>
            <a:r>
              <a:rPr lang="ko-KR" altLang="en-US" dirty="0"/>
              <a:t>식 </a:t>
            </a:r>
            <a:r>
              <a:rPr lang="en-US" altLang="ko-KR" dirty="0"/>
              <a:t>else</a:t>
            </a:r>
            <a:r>
              <a:rPr lang="ko-KR" altLang="en-US" dirty="0"/>
              <a:t>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if ( </a:t>
            </a:r>
            <a:r>
              <a:rPr lang="ko-KR" altLang="en-US" dirty="0"/>
              <a:t>판별식</a:t>
            </a:r>
            <a:r>
              <a:rPr lang="en-US" altLang="ko-KR" dirty="0"/>
              <a:t> ) </a:t>
            </a:r>
            <a:r>
              <a:rPr lang="ko-KR" altLang="en-US" dirty="0"/>
              <a:t>식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판별식으로 포함되는 것</a:t>
            </a:r>
            <a:r>
              <a:rPr lang="en-US" altLang="ko-KR" dirty="0"/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논리 연산자</a:t>
            </a:r>
            <a:r>
              <a:rPr lang="en-US" altLang="ko-KR" dirty="0"/>
              <a:t> ( ! &amp;&amp; || 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비교 연산자</a:t>
            </a:r>
            <a:r>
              <a:rPr lang="en-US" altLang="ko-KR" dirty="0"/>
              <a:t> ( ==, ===, &gt;, &gt;=, &lt;, &lt;= 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boolean</a:t>
            </a:r>
            <a:r>
              <a:rPr lang="ko-KR" altLang="en-US" dirty="0"/>
              <a:t>으로 변환되는 값이나 식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05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16505" y="2633997"/>
            <a:ext cx="409073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===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equals 20</a:t>
            </a:r>
          </a:p>
          <a:p>
            <a:pPr lvl="0" latinLnBrk="0">
              <a:lnSpc>
                <a:spcPts val="1680"/>
              </a:lnSpc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endParaRPr lang="en-US" altLang="ko-KR" kern="100" dirty="0">
              <a:solidFill>
                <a:srgbClr val="000088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</a:pP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lang="en-US" altLang="ko-KR" kern="100" dirty="0" err="1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num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 equals 0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1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if - else</a:t>
            </a:r>
            <a:r>
              <a:rPr lang="ko-KR" altLang="en-US" dirty="0"/>
              <a:t>구문의 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6" y="2893847"/>
            <a:ext cx="4379495" cy="7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67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if-then-else 3</a:t>
            </a:r>
            <a:r>
              <a:rPr lang="ko-KR" altLang="en-US" dirty="0"/>
              <a:t>항 연산자</a:t>
            </a:r>
            <a:r>
              <a:rPr lang="en-US" altLang="ko-KR" dirty="0"/>
              <a:t>(ternary operator)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항 연산자는 </a:t>
            </a:r>
            <a:r>
              <a:rPr lang="en-US" altLang="ko-KR" dirty="0"/>
              <a:t>if... then...else</a:t>
            </a:r>
            <a:r>
              <a:rPr lang="ko-KR" altLang="en-US" dirty="0"/>
              <a:t>의 짧은 버전입니다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73442" y="3327316"/>
            <a:ext cx="251460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max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min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min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max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min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max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min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23284" y="3327316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max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min = 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max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min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 ?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min</a:t>
            </a:r>
            <a:r>
              <a:rPr lang="en-US" altLang="ko-KR" kern="100" dirty="0" err="1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kern="100" dirty="0" err="1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10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min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4736" y="441630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판별식 </a:t>
            </a:r>
            <a:r>
              <a:rPr lang="en-US" altLang="ko-KR" dirty="0"/>
              <a:t>? </a:t>
            </a:r>
            <a:r>
              <a:rPr lang="ko-KR" altLang="en-US" dirty="0"/>
              <a:t>참일 때 반환 값</a:t>
            </a:r>
            <a:r>
              <a:rPr lang="en-US" altLang="ko-KR" dirty="0"/>
              <a:t> : </a:t>
            </a:r>
            <a:r>
              <a:rPr lang="ko-KR" altLang="en-US" dirty="0"/>
              <a:t>거짓일 때 반환 값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32021" y="571030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짧은</a:t>
            </a:r>
            <a:r>
              <a:rPr lang="en-US" altLang="ko-KR" dirty="0">
                <a:latin typeface="+mn-ea"/>
              </a:rPr>
              <a:t>" </a:t>
            </a:r>
            <a:r>
              <a:rPr lang="ko-KR" altLang="en-US" dirty="0">
                <a:latin typeface="+mn-ea"/>
              </a:rPr>
              <a:t>버전은 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매우 간단한 문구를 제외하고는 권장되지 않습니다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623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702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중괄호</a:t>
            </a:r>
            <a:r>
              <a:rPr lang="en-US" altLang="ko-KR" dirty="0"/>
              <a:t>(Curly braces)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58779" y="2850565"/>
            <a:ext cx="6096000" cy="9643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result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'a is bigger than 2'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result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'a is not bigger than 2'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0" y="2931781"/>
            <a:ext cx="6096000" cy="118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a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6666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result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'a is bigger than 2'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else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result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'a is not bigger than 2'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8779" y="4861999"/>
            <a:ext cx="263886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doSomething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();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4861999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70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Conclusion: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always use curly braces!</a:t>
            </a:r>
            <a:endParaRPr lang="ko-KR" altLang="ko-KR" sz="2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17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 </a:t>
            </a:r>
            <a:r>
              <a:rPr lang="ko-KR" altLang="en-US" sz="3200" dirty="0"/>
              <a:t>요소에 접근하기</a:t>
            </a:r>
            <a:r>
              <a:rPr lang="en-US" altLang="ko-KR" sz="3200" dirty="0"/>
              <a:t>(Accessing HTML elements)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Selector 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추천하는 방법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querySelector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(selector)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선택자와 일치하는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첫 번째 요소를 반환합니다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querySelectorAll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(selector)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선택자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와 일치하는 모든 요소에 해당하는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요소의 컬렉션을 반환합니다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결과를 처리하려면 집합의 각 요소를 반복해야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이미지 목록 선택</a:t>
            </a:r>
            <a:endParaRPr lang="en-US" altLang="ko-K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리스트 아이템 목록 선택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체크된 체크 박스 목록 선택</a:t>
            </a:r>
            <a:endParaRPr lang="en-US" altLang="ko-KR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10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switch </a:t>
            </a:r>
            <a:r>
              <a:rPr lang="ko-KR" altLang="en-US" dirty="0"/>
              <a:t>구문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else</a:t>
            </a:r>
            <a:r>
              <a:rPr lang="ko-KR" altLang="en-US" dirty="0"/>
              <a:t>가 여러 개가 나열되는 것을 방지하기 위해 스위치 문을 사용할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스위치 문의 구문은 다음과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60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1690688"/>
            <a:ext cx="7972926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switch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expression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value1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       // break can be omitted in that case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             // the second test case will be executed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             // most of the time we add a break; at the end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             // of a "case"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value2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value3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default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         // if no case tested true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82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3713747" y="1453253"/>
            <a:ext cx="4764505" cy="510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switch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cloudColor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'green'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'spacesuit'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'black'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'boots'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'grey'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'umbrella'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'white'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'jacket'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default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'watch'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88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// useless if in the last case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// end of the switch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19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641558" y="1921355"/>
            <a:ext cx="6096000" cy="42344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 err="1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switch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cloudColor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{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'green'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'spacesuit'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break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'black'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'boots, 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'grey'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'umbrella, 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case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'white'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'jacket, 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 </a:t>
            </a:r>
            <a:r>
              <a:rPr lang="en-US" altLang="ko-KR" b="1" kern="100" dirty="0">
                <a:solidFill>
                  <a:srgbClr val="000088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default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: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       gear 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kern="100" dirty="0">
                <a:solidFill>
                  <a:srgbClr val="0088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'watch'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b="1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r>
              <a:rPr lang="en-US" altLang="ko-KR" kern="100" dirty="0">
                <a:solidFill>
                  <a:srgbClr val="66660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 // end of the switch statement</a:t>
            </a:r>
            <a:endParaRPr lang="ko-KR" altLang="ko-KR" sz="1400" kern="100" dirty="0">
              <a:solidFill>
                <a:srgbClr val="31313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31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(Conditional statements): </a:t>
            </a:r>
            <a:r>
              <a:rPr lang="en-US" altLang="ko-KR" sz="3200" dirty="0" err="1"/>
              <a:t>if..then</a:t>
            </a:r>
            <a:r>
              <a:rPr lang="en-US" altLang="ko-KR" sz="3200" dirty="0"/>
              <a:t>…else, switch</a:t>
            </a:r>
            <a:endParaRPr lang="ko-KR" altLang="en-US" sz="32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34798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www.w3schools.com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js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exercise_js.asp?filename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exercise_js_conditions1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www.w3schools.com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js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exercise_js.asp?filename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exercise_js_conditions2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www.w3schools.com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js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exercise_js.asp?filename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exercise_js_switch1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www.w3schools.com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js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dirty="0" err="1">
                <a:hlinkClick r:id="rId5"/>
              </a:rPr>
              <a:t>exercise_js.asp?filename</a:t>
            </a:r>
            <a:r>
              <a:rPr lang="en-US" altLang="ko-KR" dirty="0">
                <a:hlinkClick r:id="rId5"/>
              </a:rPr>
              <a:t>=</a:t>
            </a:r>
            <a:r>
              <a:rPr lang="en-US" altLang="ko-KR" dirty="0" err="1">
                <a:hlinkClick r:id="rId5"/>
              </a:rPr>
              <a:t>exercise_js_switch2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56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</a:t>
            </a:r>
            <a:r>
              <a:rPr lang="en-US" altLang="ko-KR" dirty="0" smtClean="0"/>
              <a:t>List – </a:t>
            </a:r>
            <a:r>
              <a:rPr lang="ko-KR" altLang="en-US" dirty="0" smtClean="0"/>
              <a:t>삭제 기능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8" y="2829536"/>
            <a:ext cx="4343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1731" y="4498758"/>
            <a:ext cx="7461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할 일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을 마우스 오버 하면 스타일이 변경되도록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할 일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을 클릭하면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할 일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을 삭제한다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400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과제</a:t>
            </a:r>
            <a:r>
              <a:rPr lang="en-US" altLang="ko-KR" dirty="0" smtClean="0"/>
              <a:t>(Contact Manager) – </a:t>
            </a:r>
            <a:r>
              <a:rPr lang="ko-KR" altLang="en-US" dirty="0" smtClean="0"/>
              <a:t>삭제 모드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06969" y="212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0541" y="4603626"/>
            <a:ext cx="80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테이블 목록에서 삭제 버튼을 클릭하면 행이 삭제 되도록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952750"/>
            <a:ext cx="7696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44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</a:t>
            </a:r>
            <a:r>
              <a:rPr lang="en-US" altLang="ko-KR" dirty="0" smtClean="0"/>
              <a:t>List - </a:t>
            </a:r>
            <a:r>
              <a:rPr lang="ko-KR" altLang="en-US" dirty="0" err="1" smtClean="0"/>
              <a:t>수정모드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3168" y="4314092"/>
            <a:ext cx="7461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할 일에 체크박스를 클릭하면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할 일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을 삭제한다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할 일</a:t>
            </a:r>
            <a:r>
              <a:rPr lang="en-US" altLang="ko-KR" dirty="0"/>
              <a:t>(li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클릭하면 수정화면으로 변경된다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2.1 </a:t>
            </a:r>
            <a:r>
              <a:rPr lang="ko-KR" altLang="en-US" dirty="0" smtClean="0"/>
              <a:t>수정화면에서 </a:t>
            </a:r>
            <a:r>
              <a:rPr lang="en-US" altLang="ko-KR" dirty="0" smtClean="0"/>
              <a:t>‘cancel’</a:t>
            </a:r>
            <a:r>
              <a:rPr lang="ko-KR" altLang="en-US" dirty="0" smtClean="0"/>
              <a:t>을 클릭하면 보기화면으로 변경된다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2.2 </a:t>
            </a:r>
            <a:r>
              <a:rPr lang="ko-KR" altLang="en-US" dirty="0" smtClean="0"/>
              <a:t>수정화면에서 </a:t>
            </a:r>
            <a:r>
              <a:rPr lang="en-US" altLang="ko-KR" dirty="0" smtClean="0"/>
              <a:t>‘save’</a:t>
            </a:r>
            <a:r>
              <a:rPr lang="ko-KR" altLang="en-US" dirty="0" smtClean="0"/>
              <a:t>를 클릭하면 입력한 변경사항이 적용된다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39" y="2523223"/>
            <a:ext cx="2447925" cy="114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63" y="2523223"/>
            <a:ext cx="2876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8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과제</a:t>
            </a:r>
            <a:r>
              <a:rPr lang="en-US" altLang="ko-KR" dirty="0" smtClean="0"/>
              <a:t>(Contact Manager) – </a:t>
            </a:r>
            <a:r>
              <a:rPr lang="ko-KR" altLang="en-US" dirty="0" smtClean="0"/>
              <a:t>수정 모드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06969" y="212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0541" y="4603626"/>
            <a:ext cx="804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테이블 목록에서 셀을 클릭하면 </a:t>
            </a:r>
            <a:r>
              <a:rPr lang="ko-KR" altLang="en-US" dirty="0" err="1" smtClean="0"/>
              <a:t>수정모드로</a:t>
            </a:r>
            <a:r>
              <a:rPr lang="ko-KR" altLang="en-US" dirty="0" smtClean="0"/>
              <a:t> 변경되도록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1.1 </a:t>
            </a:r>
            <a:r>
              <a:rPr lang="ko-KR" altLang="en-US" dirty="0" smtClean="0"/>
              <a:t>수정모드에서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를 누르면 변경사항이 적용되도록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1.2 </a:t>
            </a:r>
            <a:r>
              <a:rPr lang="ko-KR" altLang="en-US" dirty="0" smtClean="0"/>
              <a:t>수정모드에서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(27)</a:t>
            </a:r>
            <a:r>
              <a:rPr lang="ko-KR" altLang="en-US" dirty="0" smtClean="0"/>
              <a:t>를 누르면 변경사항이 취소되도록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762250"/>
            <a:ext cx="5810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요소의 스타일 변경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679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style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속성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: HTML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요소의 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CSS 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속성을 제어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59BF1-D2CE-445E-BB25-CF724F6C9438}"/>
              </a:ext>
            </a:extLst>
          </p:cNvPr>
          <p:cNvSpPr txBox="1"/>
          <p:nvPr/>
        </p:nvSpPr>
        <p:spPr>
          <a:xfrm>
            <a:off x="2166158" y="2728507"/>
            <a:ext cx="7859683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select the paragraph with id = "paragraph1"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p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'#paragraph1'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change its color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style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color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'red'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9D420E-EFB7-42BA-A504-EBB741A78EBD}"/>
              </a:ext>
            </a:extLst>
          </p:cNvPr>
          <p:cNvSpPr txBox="1"/>
          <p:nvPr/>
        </p:nvSpPr>
        <p:spPr>
          <a:xfrm>
            <a:off x="1415935" y="4289369"/>
            <a:ext cx="9937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JavaScript</a:t>
            </a:r>
            <a:r>
              <a:rPr lang="ko-KR" altLang="en-US" dirty="0"/>
              <a:t>에서 이러한 속성을 사용할 경우 규칙은 간단합니다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"-" </a:t>
            </a:r>
            <a:r>
              <a:rPr lang="ko-KR" altLang="en-US" dirty="0"/>
              <a:t>기호를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"-" </a:t>
            </a:r>
            <a:r>
              <a:rPr lang="ko-KR" altLang="en-US" dirty="0"/>
              <a:t>기호 뒤에 단어를 대문자로 써요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45206-1A3D-4F49-AF6A-1CAFE7D6B1F1}"/>
              </a:ext>
            </a:extLst>
          </p:cNvPr>
          <p:cNvSpPr txBox="1"/>
          <p:nvPr/>
        </p:nvSpPr>
        <p:spPr>
          <a:xfrm>
            <a:off x="2194561" y="5511959"/>
            <a:ext cx="6093228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ts val="1680"/>
              </a:lnSpc>
              <a:spcAft>
                <a:spcPts val="8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text-align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becomes </a:t>
            </a:r>
            <a:r>
              <a:rPr lang="en-US" altLang="ko-KR" sz="1800" kern="100" dirty="0" err="1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style.textAlign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1680"/>
              </a:lnSpc>
              <a:spcAft>
                <a:spcPts val="8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margin-left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becomes </a:t>
            </a:r>
            <a:r>
              <a:rPr lang="en-US" altLang="ko-KR" sz="1800" kern="100" dirty="0" err="1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style.marginLeft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 </a:t>
            </a:r>
            <a:r>
              <a:rPr lang="ko-KR" altLang="en-US" sz="3200" dirty="0"/>
              <a:t>요소에 접근하기</a:t>
            </a:r>
            <a:r>
              <a:rPr lang="en-US" altLang="ko-KR" sz="3200" dirty="0"/>
              <a:t>(Accessing HTML elements)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DOM 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를 사용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document.getElementById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(identifier)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document.getElementsByTagName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tagName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document.getElementsByClassName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className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235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HTML</a:t>
            </a:r>
            <a:r>
              <a:rPr lang="ko-KR" altLang="en-US" sz="3200" dirty="0"/>
              <a:t> 요소의 스타일 변경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679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classList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속성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: HTML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요소의 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를 제어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B5242-F900-4DE4-8E0F-F0F0290E54E2}"/>
              </a:ext>
            </a:extLst>
          </p:cNvPr>
          <p:cNvSpPr txBox="1"/>
          <p:nvPr/>
        </p:nvSpPr>
        <p:spPr>
          <a:xfrm>
            <a:off x="403168" y="2697189"/>
            <a:ext cx="6093228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"#id1"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allClasses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CCA7-9FFF-47A8-8DA6-4B4294F0C374}"/>
              </a:ext>
            </a:extLst>
          </p:cNvPr>
          <p:cNvSpPr txBox="1"/>
          <p:nvPr/>
        </p:nvSpPr>
        <p:spPr>
          <a:xfrm>
            <a:off x="5260571" y="2405499"/>
            <a:ext cx="672638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By default, start without a class in the div: &lt;div class=""/&gt;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Set "foo" as the class by adding it to the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add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now &lt;div class="foo"/&gt;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Check that the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contains the class "foo"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contains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returns true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Remove the class "foo" from the list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now &lt;div class=""/&gt;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Check if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contains the class "foo"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contains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returns false: "foo" is gone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Check if class contains the class "foo",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If it does, "foo" is removed, if it doesn't, it's added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toggle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class set to &lt;div class="foo"/&gt;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div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classList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toggle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'foo'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class set to &lt;div class=""/&gt;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16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선택한 </a:t>
            </a:r>
            <a:r>
              <a:rPr lang="en-US" altLang="ko-KR" sz="3200" dirty="0"/>
              <a:t>HTML</a:t>
            </a:r>
            <a:r>
              <a:rPr lang="ko-KR" altLang="en-US" sz="3200" dirty="0"/>
              <a:t>요소의 컨텐츠 변경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679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innerHTML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속성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91E6E-5560-4695-9C6C-F911CFE30D99}"/>
              </a:ext>
            </a:extLst>
          </p:cNvPr>
          <p:cNvSpPr txBox="1"/>
          <p:nvPr/>
        </p:nvSpPr>
        <p:spPr>
          <a:xfrm>
            <a:off x="1749830" y="3019217"/>
            <a:ext cx="9156468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'#</a:t>
            </a:r>
            <a:r>
              <a:rPr lang="en-US" altLang="ko-KR" sz="1800" kern="100" dirty="0" err="1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myElem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'Hello 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replace content by Hello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'&lt;b&gt;Michel Buffa&lt;/b&gt;'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append at the end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         // Michel Buffa in bold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'Welcome'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insert Welcome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             // at the beginning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''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 empty the </a:t>
            </a:r>
            <a:r>
              <a:rPr lang="en-US" altLang="ko-KR" sz="1800" kern="100" dirty="0" err="1">
                <a:solidFill>
                  <a:srgbClr val="88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elem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6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선택한 </a:t>
            </a:r>
            <a:r>
              <a:rPr lang="en-US" altLang="ko-KR" sz="3200" dirty="0"/>
              <a:t>HTML</a:t>
            </a:r>
            <a:r>
              <a:rPr lang="ko-KR" altLang="en-US" sz="3200" dirty="0"/>
              <a:t>요소의 컨텐츠 변경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679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textContent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속성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E9C6-7EA7-4698-87D7-C7BF35AD5243}"/>
              </a:ext>
            </a:extLst>
          </p:cNvPr>
          <p:cNvSpPr txBox="1"/>
          <p:nvPr/>
        </p:nvSpPr>
        <p:spPr>
          <a:xfrm>
            <a:off x="838200" y="2593571"/>
            <a:ext cx="7427421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"first"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first paragraph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&lt;/p&gt;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00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id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"second"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&gt;&lt;</a:t>
            </a:r>
            <a:r>
              <a:rPr lang="en-US" altLang="ko-KR" sz="1800" kern="100" dirty="0" err="1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em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second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&lt;/</a:t>
            </a:r>
            <a:r>
              <a:rPr lang="en-US" altLang="ko-KR" sz="1800" kern="100" dirty="0" err="1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em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paragraph</a:t>
            </a: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&lt;/p&gt;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DC84F-2133-45C1-B59A-75F551248A93}"/>
              </a:ext>
            </a:extLst>
          </p:cNvPr>
          <p:cNvSpPr txBox="1"/>
          <p:nvPr/>
        </p:nvSpPr>
        <p:spPr>
          <a:xfrm>
            <a:off x="681644" y="3731433"/>
            <a:ext cx="9141227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firstP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"#first"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firstP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textContent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 // 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"first paragraph"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firstP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   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// "first paragraph"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spcAft>
                <a:spcPts val="850"/>
              </a:spcAft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                                  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8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var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secondP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document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querySelector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>
                <a:solidFill>
                  <a:srgbClr val="0088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"#second"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secondP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textContent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 // 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"second paragraph"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1680"/>
              </a:lnSpc>
              <a:tabLst>
                <a:tab pos="4572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   console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log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secondP</a:t>
            </a:r>
            <a:r>
              <a:rPr lang="en-US" altLang="ko-KR" sz="1800" kern="100" dirty="0" err="1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innerHTML</a:t>
            </a:r>
            <a:r>
              <a:rPr lang="en-US" altLang="ko-KR" sz="1800" kern="100" dirty="0">
                <a:solidFill>
                  <a:srgbClr val="6666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);   // 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"&lt;</a:t>
            </a:r>
            <a:r>
              <a:rPr lang="en-US" altLang="ko-KR" sz="1800" kern="100" dirty="0" err="1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em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&gt;second&lt;/</a:t>
            </a:r>
            <a:r>
              <a:rPr lang="en-US" altLang="ko-KR" sz="1800" kern="100" dirty="0" err="1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em</a:t>
            </a:r>
            <a:r>
              <a:rPr lang="en-US" altLang="ko-KR" sz="1800" kern="100" dirty="0"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 paragraph"</a:t>
            </a:r>
            <a:endParaRPr lang="ko-KR" altLang="ko-KR" sz="1400" kern="100" dirty="0"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1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선택한 </a:t>
            </a:r>
            <a:r>
              <a:rPr lang="en-US" altLang="ko-KR" sz="3200" dirty="0"/>
              <a:t>HTML</a:t>
            </a:r>
            <a:r>
              <a:rPr lang="ko-KR" altLang="en-US" sz="3200" dirty="0"/>
              <a:t>요소의 컨텐츠 변경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AD65ED-C305-4577-9AEC-DA9AC74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453640" cy="7679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선택한 요소의 속성 변경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9B5513-C060-4839-9EDC-57485F01B1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4225" y="1690688"/>
            <a:ext cx="7215448" cy="482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683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DOM</a:t>
            </a:r>
            <a:r>
              <a:rPr lang="ko-KR" altLang="en-US" sz="4400" dirty="0"/>
              <a:t> </a:t>
            </a:r>
            <a:r>
              <a:rPr lang="en-US" altLang="ko-KR" sz="4400" dirty="0"/>
              <a:t>API</a:t>
            </a:r>
            <a:endParaRPr lang="ko-KR" altLang="en-US" sz="32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4055"/>
            <a:ext cx="10515600" cy="434798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ko-KR" altLang="en-US" dirty="0"/>
              <a:t>연습문제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https://www.w3schools.com/js/exercise_js.asp?filename=exercise_js_dom_html1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https://www.w3schools.com/js/exercise_js.asp?filename=exercise_js_dom_html2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4"/>
              </a:rPr>
              <a:t>https://www.w3schools.com/js/exercise_js.asp?filename=exercise_js_dom_html3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5"/>
              </a:rPr>
              <a:t>https://www.w3schools.com/js/exercise_js.asp?filename=exercise_js_dom_html4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6"/>
              </a:rPr>
              <a:t>https://www.w3schools.com/js/exercise_js.asp?filename=exercise_js_dom_html5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7"/>
              </a:rPr>
              <a:t>https://www.w3schools.com/js/exercise_js.asp?filename=exercise_js_dom_html6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8"/>
              </a:rPr>
              <a:t>https://www.w3schools.com/js/exercise_js.asp?filename=exercise_js_dom_html7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r>
              <a:rPr lang="en-US" altLang="ko-KR" dirty="0">
                <a:hlinkClick r:id="rId9"/>
              </a:rPr>
              <a:t>https://www.w3schools.com/js/exercise_js.asp?filename=exercise_js_dom_html8</a:t>
            </a: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0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58" y="2829536"/>
            <a:ext cx="4343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4314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6901" y="4993393"/>
            <a:ext cx="525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박스 및 버튼 요소 선택하기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44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API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www.w3schools.com/js/exercise_js.asp?filename=exercise_js_dom_html1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www.w3schools.com/js/exercise_js.asp?filename=exercise_js_dom_html2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www.w3schools.com/js/exercise_js.asp?filename=exercise_js_dom_html3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www.w3schools.com/js/exercise_js.asp?filename=exercise_js_dom_html4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www.w3schools.com/js/exercise_js.asp?filename=exercise_js_dom_html5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www.w3schools.com/js/exercise_js.asp?filename=exercise_js_dom_html6</a:t>
            </a:r>
            <a:endParaRPr lang="en-US" altLang="ko-KR" dirty="0" smtClean="0"/>
          </a:p>
          <a:p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www.w3schools.com/js/exercise_js.asp?filename=exercise_js_dom_html7</a:t>
            </a:r>
            <a:endParaRPr lang="en-US" altLang="ko-KR" dirty="0" smtClean="0"/>
          </a:p>
          <a:p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www.w3schools.com/js/exercise_js.asp?filename=exercise_js_dom_html8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0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 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Function </a:t>
            </a:r>
            <a:r>
              <a:rPr lang="en-US" altLang="ko-KR" dirty="0" err="1" smtClean="0"/>
              <a:t>Part2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244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2171</Words>
  <Application>Microsoft Office PowerPoint</Application>
  <PresentationFormat>와이드스크린</PresentationFormat>
  <Paragraphs>567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inherit</vt:lpstr>
      <vt:lpstr>Noto Sans</vt:lpstr>
      <vt:lpstr>굴림</vt:lpstr>
      <vt:lpstr>맑은 고딕</vt:lpstr>
      <vt:lpstr>Arial</vt:lpstr>
      <vt:lpstr>Courier New</vt:lpstr>
      <vt:lpstr>Helvetica</vt:lpstr>
      <vt:lpstr>Symbol</vt:lpstr>
      <vt:lpstr>Times New Roman</vt:lpstr>
      <vt:lpstr>Office 테마</vt:lpstr>
      <vt:lpstr>HTML 문서에 상호 작용성 추가</vt:lpstr>
      <vt:lpstr>DOM API</vt:lpstr>
      <vt:lpstr>DOM 소개</vt:lpstr>
      <vt:lpstr>DOM 소개</vt:lpstr>
      <vt:lpstr>HTML 요소에 접근하기(Accessing HTML elements)</vt:lpstr>
      <vt:lpstr>HTML 요소에 접근하기(Accessing HTML elements)</vt:lpstr>
      <vt:lpstr>To-do List</vt:lpstr>
      <vt:lpstr>DOM API 연습문제</vt:lpstr>
      <vt:lpstr>함수(function) 파트1</vt:lpstr>
      <vt:lpstr>함수(function) 파트1</vt:lpstr>
      <vt:lpstr>함수(function) 파트1</vt:lpstr>
      <vt:lpstr>함수(function) 파트1</vt:lpstr>
      <vt:lpstr>함수(function) 파트1</vt:lpstr>
      <vt:lpstr>이벤트 다루기</vt:lpstr>
      <vt:lpstr>이벤트 리스너 추가</vt:lpstr>
      <vt:lpstr>함수와 콜백(Functions and callbacks)</vt:lpstr>
      <vt:lpstr>To-do List</vt:lpstr>
      <vt:lpstr>이벤트 리스너 및 callback</vt:lpstr>
      <vt:lpstr>HTML 요소 추가</vt:lpstr>
      <vt:lpstr>HTML 요소 추가</vt:lpstr>
      <vt:lpstr>HTML 요소 추가</vt:lpstr>
      <vt:lpstr>To-do List – 요소 추가</vt:lpstr>
      <vt:lpstr>실습 과제(Contact Manager) – 요소 추가</vt:lpstr>
      <vt:lpstr>이벤트 객체(The event object)</vt:lpstr>
      <vt:lpstr>이벤트 객체(The event object)</vt:lpstr>
      <vt:lpstr>이벤트 객체(The event object)</vt:lpstr>
      <vt:lpstr>이벤트 객체(The event object)</vt:lpstr>
      <vt:lpstr>조건문, 루프, 논리 연산자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부울(Boolean)값 및 논리적(logical) 연산자(operator)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조건문(Conditional statements): if..then…else, switch</vt:lpstr>
      <vt:lpstr>To-do List – 삭제 기능</vt:lpstr>
      <vt:lpstr>실습 과제(Contact Manager) – 삭제 모드</vt:lpstr>
      <vt:lpstr>To-do List - 수정모드</vt:lpstr>
      <vt:lpstr>실습 과제(Contact Manager) – 수정 모드</vt:lpstr>
      <vt:lpstr>HTML 요소의 스타일 변경</vt:lpstr>
      <vt:lpstr>HTML 요소의 스타일 변경</vt:lpstr>
      <vt:lpstr>선택한 HTML요소의 컨텐츠 변경</vt:lpstr>
      <vt:lpstr>선택한 HTML요소의 컨텐츠 변경</vt:lpstr>
      <vt:lpstr>선택한 HTML요소의 컨텐츠 변경</vt:lpstr>
      <vt:lpstr>DOM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Daekeun</dc:creator>
  <cp:lastModifiedBy>Si7A-</cp:lastModifiedBy>
  <cp:revision>112</cp:revision>
  <dcterms:created xsi:type="dcterms:W3CDTF">2021-04-23T03:02:58Z</dcterms:created>
  <dcterms:modified xsi:type="dcterms:W3CDTF">2021-05-13T04:34:54Z</dcterms:modified>
</cp:coreProperties>
</file>