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9" r:id="rId3"/>
    <p:sldId id="257" r:id="rId4"/>
    <p:sldId id="258" r:id="rId5"/>
    <p:sldId id="300" r:id="rId6"/>
    <p:sldId id="302" r:id="rId7"/>
    <p:sldId id="307" r:id="rId8"/>
    <p:sldId id="306" r:id="rId9"/>
    <p:sldId id="301" r:id="rId10"/>
    <p:sldId id="290" r:id="rId11"/>
    <p:sldId id="305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h7jzxwE5M4NO+rCt4jQn+caxhG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BB596-606A-49A6-BD12-F4CAFC5F3C9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25B53BC7-80EF-4307-A0A0-88BF8CEE4241}">
      <dgm:prSet phldrT="[텍스트]"/>
      <dgm:spPr/>
      <dgm:t>
        <a:bodyPr/>
        <a:lstStyle/>
        <a:p>
          <a:pPr latinLnBrk="1"/>
          <a:r>
            <a:rPr lang="ko-KR" altLang="en-US" dirty="0" smtClean="0"/>
            <a:t>웹 프로그래밍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및 </a:t>
          </a:r>
          <a:r>
            <a:rPr lang="ko-KR" altLang="en-US" dirty="0" err="1" smtClean="0"/>
            <a:t>백엔드</a:t>
          </a:r>
          <a:r>
            <a:rPr lang="ko-KR" altLang="en-US" dirty="0" smtClean="0"/>
            <a:t> 개발 기초</a:t>
          </a:r>
          <a:endParaRPr lang="ko-KR" altLang="en-US" dirty="0"/>
        </a:p>
      </dgm:t>
    </dgm:pt>
    <dgm:pt modelId="{90A9FE4C-14CD-4E7D-B6FC-FEEEB0B08AA6}" type="parTrans" cxnId="{12A5800E-F23E-422D-A4FD-DCF904EE9148}">
      <dgm:prSet/>
      <dgm:spPr/>
      <dgm:t>
        <a:bodyPr/>
        <a:lstStyle/>
        <a:p>
          <a:pPr latinLnBrk="1"/>
          <a:endParaRPr lang="ko-KR" altLang="en-US"/>
        </a:p>
      </dgm:t>
    </dgm:pt>
    <dgm:pt modelId="{D71405CB-8E7E-4262-B2EA-7FF2618E3A01}" type="sibTrans" cxnId="{12A5800E-F23E-422D-A4FD-DCF904EE9148}">
      <dgm:prSet/>
      <dgm:spPr/>
      <dgm:t>
        <a:bodyPr/>
        <a:lstStyle/>
        <a:p>
          <a:pPr latinLnBrk="1"/>
          <a:endParaRPr lang="ko-KR" altLang="en-US"/>
        </a:p>
      </dgm:t>
    </dgm:pt>
    <dgm:pt modelId="{2C12524E-19ED-435E-8066-74EA0865FCAB}">
      <dgm:prSet phldrT="[텍스트]"/>
      <dgm:spPr/>
      <dgm:t>
        <a:bodyPr/>
        <a:lstStyle/>
        <a:p>
          <a:pPr latinLnBrk="1"/>
          <a:r>
            <a:rPr lang="ko-KR" altLang="en-US" dirty="0" smtClean="0"/>
            <a:t>웹 </a:t>
          </a:r>
          <a:r>
            <a:rPr lang="ko-KR" altLang="en-US" dirty="0" err="1" smtClean="0"/>
            <a:t>프론트엔드</a:t>
          </a:r>
          <a:r>
            <a:rPr lang="ko-KR" altLang="en-US" dirty="0" smtClean="0"/>
            <a:t>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개발 심화</a:t>
          </a:r>
          <a:endParaRPr lang="ko-KR" altLang="en-US" dirty="0"/>
        </a:p>
      </dgm:t>
    </dgm:pt>
    <dgm:pt modelId="{8D8D9A62-AD2A-40FC-856C-CAA95FDF0686}" type="parTrans" cxnId="{08A3D668-B068-4DD6-9382-9652F57CA6A2}">
      <dgm:prSet/>
      <dgm:spPr/>
      <dgm:t>
        <a:bodyPr/>
        <a:lstStyle/>
        <a:p>
          <a:pPr latinLnBrk="1"/>
          <a:endParaRPr lang="ko-KR" altLang="en-US"/>
        </a:p>
      </dgm:t>
    </dgm:pt>
    <dgm:pt modelId="{CBA12116-8423-47CA-A971-C9AF523B83FA}" type="sibTrans" cxnId="{08A3D668-B068-4DD6-9382-9652F57CA6A2}">
      <dgm:prSet/>
      <dgm:spPr/>
      <dgm:t>
        <a:bodyPr/>
        <a:lstStyle/>
        <a:p>
          <a:pPr latinLnBrk="1"/>
          <a:endParaRPr lang="ko-KR" altLang="en-US"/>
        </a:p>
      </dgm:t>
    </dgm:pt>
    <dgm:pt modelId="{3873F210-626B-4C48-88D3-B3433E1F49E9}">
      <dgm:prSet phldrT="[텍스트]"/>
      <dgm:spPr/>
      <dgm:t>
        <a:bodyPr/>
        <a:lstStyle/>
        <a:p>
          <a:pPr latinLnBrk="1"/>
          <a:r>
            <a:rPr lang="en-US" altLang="ko-KR" dirty="0" smtClean="0"/>
            <a:t>AWS </a:t>
          </a:r>
          <a:br>
            <a:rPr lang="en-US" altLang="ko-KR" dirty="0" smtClean="0"/>
          </a:br>
          <a:r>
            <a:rPr lang="ko-KR" altLang="en-US" dirty="0" err="1" smtClean="0"/>
            <a:t>클라우드</a:t>
          </a:r>
          <a:r>
            <a:rPr lang="ko-KR" altLang="en-US" dirty="0" smtClean="0"/>
            <a:t> 응용</a:t>
          </a:r>
          <a:endParaRPr lang="ko-KR" altLang="en-US" dirty="0"/>
        </a:p>
      </dgm:t>
    </dgm:pt>
    <dgm:pt modelId="{87FEB888-1D4C-48BE-AF52-412C30CA4CF9}" type="parTrans" cxnId="{9DED026E-EDF5-4E0F-ADFA-13A2B9FFBCC9}">
      <dgm:prSet/>
      <dgm:spPr/>
      <dgm:t>
        <a:bodyPr/>
        <a:lstStyle/>
        <a:p>
          <a:pPr latinLnBrk="1"/>
          <a:endParaRPr lang="ko-KR" altLang="en-US"/>
        </a:p>
      </dgm:t>
    </dgm:pt>
    <dgm:pt modelId="{E01AE845-206B-4F9C-B140-7B9DA965013F}" type="sibTrans" cxnId="{9DED026E-EDF5-4E0F-ADFA-13A2B9FFBCC9}">
      <dgm:prSet/>
      <dgm:spPr/>
      <dgm:t>
        <a:bodyPr/>
        <a:lstStyle/>
        <a:p>
          <a:pPr latinLnBrk="1"/>
          <a:endParaRPr lang="ko-KR" altLang="en-US"/>
        </a:p>
      </dgm:t>
    </dgm:pt>
    <dgm:pt modelId="{BED3C7F6-69F2-4E25-AD91-38BE12358E52}" type="pres">
      <dgm:prSet presAssocID="{32FBB596-606A-49A6-BD12-F4CAFC5F3C97}" presName="Name0" presStyleCnt="0">
        <dgm:presLayoutVars>
          <dgm:dir/>
          <dgm:animLvl val="lvl"/>
          <dgm:resizeHandles val="exact"/>
        </dgm:presLayoutVars>
      </dgm:prSet>
      <dgm:spPr/>
    </dgm:pt>
    <dgm:pt modelId="{AD3C370B-6E53-4A18-9BFE-65DFF34E7A2D}" type="pres">
      <dgm:prSet presAssocID="{25B53BC7-80EF-4307-A0A0-88BF8CEE424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C1E4E5-3A85-49F2-8448-7A90242110DD}" type="pres">
      <dgm:prSet presAssocID="{D71405CB-8E7E-4262-B2EA-7FF2618E3A01}" presName="parTxOnlySpace" presStyleCnt="0"/>
      <dgm:spPr/>
    </dgm:pt>
    <dgm:pt modelId="{C134A6B5-B659-4B5C-88D3-D776448F55BE}" type="pres">
      <dgm:prSet presAssocID="{2C12524E-19ED-435E-8066-74EA0865FCA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3FF788-BBF7-423B-871A-94DC4316DAAE}" type="pres">
      <dgm:prSet presAssocID="{CBA12116-8423-47CA-A971-C9AF523B83FA}" presName="parTxOnlySpace" presStyleCnt="0"/>
      <dgm:spPr/>
    </dgm:pt>
    <dgm:pt modelId="{4A3DB0DB-EEED-443C-9AD3-FC08F6652ED9}" type="pres">
      <dgm:prSet presAssocID="{3873F210-626B-4C48-88D3-B3433E1F49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DED026E-EDF5-4E0F-ADFA-13A2B9FFBCC9}" srcId="{32FBB596-606A-49A6-BD12-F4CAFC5F3C97}" destId="{3873F210-626B-4C48-88D3-B3433E1F49E9}" srcOrd="2" destOrd="0" parTransId="{87FEB888-1D4C-48BE-AF52-412C30CA4CF9}" sibTransId="{E01AE845-206B-4F9C-B140-7B9DA965013F}"/>
    <dgm:cxn modelId="{623D1CFD-D1C7-48F9-82A2-0D121E20C55C}" type="presOf" srcId="{25B53BC7-80EF-4307-A0A0-88BF8CEE4241}" destId="{AD3C370B-6E53-4A18-9BFE-65DFF34E7A2D}" srcOrd="0" destOrd="0" presId="urn:microsoft.com/office/officeart/2005/8/layout/chevron1"/>
    <dgm:cxn modelId="{12A5800E-F23E-422D-A4FD-DCF904EE9148}" srcId="{32FBB596-606A-49A6-BD12-F4CAFC5F3C97}" destId="{25B53BC7-80EF-4307-A0A0-88BF8CEE4241}" srcOrd="0" destOrd="0" parTransId="{90A9FE4C-14CD-4E7D-B6FC-FEEEB0B08AA6}" sibTransId="{D71405CB-8E7E-4262-B2EA-7FF2618E3A01}"/>
    <dgm:cxn modelId="{CF7F5240-5CD9-4062-8FC4-F218997D5B16}" type="presOf" srcId="{2C12524E-19ED-435E-8066-74EA0865FCAB}" destId="{C134A6B5-B659-4B5C-88D3-D776448F55BE}" srcOrd="0" destOrd="0" presId="urn:microsoft.com/office/officeart/2005/8/layout/chevron1"/>
    <dgm:cxn modelId="{EC5BD536-18ED-463F-BAED-741F11C94A4D}" type="presOf" srcId="{32FBB596-606A-49A6-BD12-F4CAFC5F3C97}" destId="{BED3C7F6-69F2-4E25-AD91-38BE12358E52}" srcOrd="0" destOrd="0" presId="urn:microsoft.com/office/officeart/2005/8/layout/chevron1"/>
    <dgm:cxn modelId="{7395CCE3-CF85-49C3-93A1-A42FDE85C837}" type="presOf" srcId="{3873F210-626B-4C48-88D3-B3433E1F49E9}" destId="{4A3DB0DB-EEED-443C-9AD3-FC08F6652ED9}" srcOrd="0" destOrd="0" presId="urn:microsoft.com/office/officeart/2005/8/layout/chevron1"/>
    <dgm:cxn modelId="{08A3D668-B068-4DD6-9382-9652F57CA6A2}" srcId="{32FBB596-606A-49A6-BD12-F4CAFC5F3C97}" destId="{2C12524E-19ED-435E-8066-74EA0865FCAB}" srcOrd="1" destOrd="0" parTransId="{8D8D9A62-AD2A-40FC-856C-CAA95FDF0686}" sibTransId="{CBA12116-8423-47CA-A971-C9AF523B83FA}"/>
    <dgm:cxn modelId="{26528930-777E-406B-81C8-D6DE4C61261D}" type="presParOf" srcId="{BED3C7F6-69F2-4E25-AD91-38BE12358E52}" destId="{AD3C370B-6E53-4A18-9BFE-65DFF34E7A2D}" srcOrd="0" destOrd="0" presId="urn:microsoft.com/office/officeart/2005/8/layout/chevron1"/>
    <dgm:cxn modelId="{1A162F57-C36D-4F59-9D37-D10C4325A98A}" type="presParOf" srcId="{BED3C7F6-69F2-4E25-AD91-38BE12358E52}" destId="{D7C1E4E5-3A85-49F2-8448-7A90242110DD}" srcOrd="1" destOrd="0" presId="urn:microsoft.com/office/officeart/2005/8/layout/chevron1"/>
    <dgm:cxn modelId="{C520E792-4F03-499E-AE05-EE93D0405A1E}" type="presParOf" srcId="{BED3C7F6-69F2-4E25-AD91-38BE12358E52}" destId="{C134A6B5-B659-4B5C-88D3-D776448F55BE}" srcOrd="2" destOrd="0" presId="urn:microsoft.com/office/officeart/2005/8/layout/chevron1"/>
    <dgm:cxn modelId="{58AC7805-8D8B-47BF-ABF4-B6A3BA89E6C5}" type="presParOf" srcId="{BED3C7F6-69F2-4E25-AD91-38BE12358E52}" destId="{C33FF788-BBF7-423B-871A-94DC4316DAAE}" srcOrd="3" destOrd="0" presId="urn:microsoft.com/office/officeart/2005/8/layout/chevron1"/>
    <dgm:cxn modelId="{7EE7B1C8-4634-4B26-97B1-1C98EAE88BD4}" type="presParOf" srcId="{BED3C7F6-69F2-4E25-AD91-38BE12358E52}" destId="{4A3DB0DB-EEED-443C-9AD3-FC08F6652ED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C370B-6E53-4A18-9BFE-65DFF34E7A2D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웹 프로그래밍 </a:t>
          </a:r>
          <a:r>
            <a:rPr lang="en-US" altLang="ko-KR" sz="1800" kern="1200" dirty="0" smtClean="0"/>
            <a:t/>
          </a:r>
          <a:br>
            <a:rPr lang="en-US" altLang="ko-KR" sz="1800" kern="1200" dirty="0" smtClean="0"/>
          </a:br>
          <a:r>
            <a:rPr lang="ko-KR" altLang="en-US" sz="1800" kern="1200" dirty="0" smtClean="0"/>
            <a:t>및 </a:t>
          </a:r>
          <a:r>
            <a:rPr lang="ko-KR" altLang="en-US" sz="1800" kern="1200" dirty="0" err="1" smtClean="0"/>
            <a:t>백엔드</a:t>
          </a:r>
          <a:r>
            <a:rPr lang="ko-KR" altLang="en-US" sz="1800" kern="1200" dirty="0" smtClean="0"/>
            <a:t> 개발 기초</a:t>
          </a:r>
          <a:endParaRPr lang="ko-KR" altLang="en-US" sz="1800" kern="1200" dirty="0"/>
        </a:p>
      </dsp:txBody>
      <dsp:txXfrm>
        <a:off x="582612" y="2129102"/>
        <a:ext cx="1740694" cy="1160462"/>
      </dsp:txXfrm>
    </dsp:sp>
    <dsp:sp modelId="{C134A6B5-B659-4B5C-88D3-D776448F55BE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웹 </a:t>
          </a:r>
          <a:r>
            <a:rPr lang="ko-KR" altLang="en-US" sz="1800" kern="1200" dirty="0" err="1" smtClean="0"/>
            <a:t>프론트엔드</a:t>
          </a:r>
          <a:r>
            <a:rPr lang="ko-KR" altLang="en-US" sz="1800" kern="1200" dirty="0" smtClean="0"/>
            <a:t> </a:t>
          </a:r>
          <a:r>
            <a:rPr lang="en-US" altLang="ko-KR" sz="1800" kern="1200" dirty="0" smtClean="0"/>
            <a:t/>
          </a:r>
          <a:br>
            <a:rPr lang="en-US" altLang="ko-KR" sz="1800" kern="1200" dirty="0" smtClean="0"/>
          </a:br>
          <a:r>
            <a:rPr lang="ko-KR" altLang="en-US" sz="1800" kern="1200" dirty="0" smtClean="0"/>
            <a:t>개발 심화</a:t>
          </a:r>
          <a:endParaRPr lang="ko-KR" altLang="en-US" sz="1800" kern="1200" dirty="0"/>
        </a:p>
      </dsp:txBody>
      <dsp:txXfrm>
        <a:off x="3193652" y="2129102"/>
        <a:ext cx="1740694" cy="1160462"/>
      </dsp:txXfrm>
    </dsp:sp>
    <dsp:sp modelId="{4A3DB0DB-EEED-443C-9AD3-FC08F6652ED9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AWS </a:t>
          </a:r>
          <a:br>
            <a:rPr lang="en-US" altLang="ko-KR" sz="1800" kern="1200" dirty="0" smtClean="0"/>
          </a:br>
          <a:r>
            <a:rPr lang="ko-KR" altLang="en-US" sz="1800" kern="1200" dirty="0" err="1" smtClean="0"/>
            <a:t>클라우드</a:t>
          </a:r>
          <a:r>
            <a:rPr lang="ko-KR" altLang="en-US" sz="1800" kern="1200" dirty="0" smtClean="0"/>
            <a:t> 응용</a:t>
          </a:r>
          <a:endParaRPr lang="ko-KR" altLang="en-US" sz="1800" kern="1200" dirty="0"/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034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27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356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1645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628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8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강의 소개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AWS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활용 자바 </a:t>
            </a:r>
            <a:r>
              <a:rPr lang="ko-KR" altLang="en-US" dirty="0" err="1" smtClean="0"/>
              <a:t>풀스택</a:t>
            </a:r>
            <a:r>
              <a:rPr lang="ko-KR" altLang="en-US" dirty="0" smtClean="0"/>
              <a:t> 개발자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React&amp;Springboot</a:t>
            </a:r>
            <a:r>
              <a:rPr lang="en-US" altLang="ko-KR"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React</a:t>
            </a:r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9" y="1622316"/>
            <a:ext cx="6189838" cy="32483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475" y="1622316"/>
            <a:ext cx="5331673" cy="3147668"/>
          </a:xfrm>
          <a:prstGeom prst="rect">
            <a:avLst/>
          </a:prstGeom>
        </p:spPr>
      </p:pic>
      <p:sp>
        <p:nvSpPr>
          <p:cNvPr id="16" name="Google Shape;165;p33"/>
          <p:cNvSpPr txBox="1"/>
          <p:nvPr/>
        </p:nvSpPr>
        <p:spPr>
          <a:xfrm>
            <a:off x="6774233" y="5192403"/>
            <a:ext cx="5173441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세계적으로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국내에서 가장 많이 사용하는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방법으로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기존의 웹 개발과 다른 개념의 개발하며 </a:t>
            </a: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javascript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많이 필요함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강의에서 </a:t>
            </a:r>
            <a:r>
              <a:rPr lang="ko-KR" altLang="en-US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</a:t>
            </a:r>
            <a:r>
              <a:rPr lang="ko-KR" altLang="en-US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개발에 대한 메인 </a:t>
            </a:r>
            <a:r>
              <a:rPr lang="ko-KR" altLang="en-US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36" y="4769984"/>
            <a:ext cx="6603023" cy="20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AWS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2" y="1573319"/>
            <a:ext cx="4503523" cy="2356844"/>
          </a:xfrm>
          <a:prstGeom prst="rect">
            <a:avLst/>
          </a:prstGeom>
        </p:spPr>
      </p:pic>
      <p:sp>
        <p:nvSpPr>
          <p:cNvPr id="9" name="Google Shape;165;p33"/>
          <p:cNvSpPr txBox="1"/>
          <p:nvPr/>
        </p:nvSpPr>
        <p:spPr>
          <a:xfrm>
            <a:off x="541488" y="4351407"/>
            <a:ext cx="450352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세계적으로 가장 많이 사용하는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애플리케이션 배포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SzPts val="1800"/>
            </a:pP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강의에서 </a:t>
            </a:r>
            <a:r>
              <a:rPr lang="ko-KR" altLang="en-US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</a:t>
            </a:r>
            <a:r>
              <a:rPr lang="ko-KR" altLang="en-US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ko-KR" altLang="en-US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백엔드</a:t>
            </a:r>
            <a:r>
              <a:rPr lang="ko-KR" altLang="en-US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배포환경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 descr="https://images.velog.io/images/haeny01/post/d9dfbad6-8956-4153-b4c7-5099ea25a563/jenkins-docker-springboot-cic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82" y="1407821"/>
            <a:ext cx="5259767" cy="280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chite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82" y="4351407"/>
            <a:ext cx="4509503" cy="24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0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강사 소개</a:t>
            </a:r>
            <a:endParaRPr/>
          </a:p>
        </p:txBody>
      </p:sp>
      <p:sp>
        <p:nvSpPr>
          <p:cNvPr id="236" name="Google Shape;236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약력</a:t>
            </a:r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231371" y="1805825"/>
            <a:ext cx="549609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000" b="1" dirty="0"/>
              <a:t>전공:</a:t>
            </a:r>
            <a:endParaRPr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제주대학교 사범대학 </a:t>
            </a:r>
            <a:r>
              <a:rPr lang="ko-KR" sz="1500" dirty="0" err="1"/>
              <a:t>정보.</a:t>
            </a:r>
            <a:r>
              <a:rPr lang="ko-KR" sz="1500" dirty="0" err="1" smtClean="0"/>
              <a:t>컴퓨터교육</a:t>
            </a:r>
            <a:r>
              <a:rPr lang="ko-KR" sz="1500" dirty="0" smtClean="0"/>
              <a:t> </a:t>
            </a:r>
            <a:r>
              <a:rPr lang="ko-KR" sz="1500" dirty="0"/>
              <a:t>학사 </a:t>
            </a:r>
            <a:endParaRPr sz="1500"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성균관대학교 정보통신대학원 공학(</a:t>
            </a:r>
            <a:r>
              <a:rPr lang="ko-KR" sz="1500" dirty="0" err="1"/>
              <a:t>IT컨설팅학</a:t>
            </a:r>
            <a:r>
              <a:rPr lang="ko-KR" sz="1500" dirty="0"/>
              <a:t>) 석사</a:t>
            </a:r>
            <a:endParaRPr sz="1500" dirty="0"/>
          </a:p>
          <a:p>
            <a:pPr marL="285750" lvl="0" indent="-977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000" b="1" dirty="0"/>
              <a:t>자격:</a:t>
            </a:r>
            <a:endParaRPr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정보기술개발, 전략기획 </a:t>
            </a:r>
            <a:r>
              <a:rPr lang="ko-KR" sz="1500" dirty="0" err="1"/>
              <a:t>훈련교사</a:t>
            </a:r>
            <a:r>
              <a:rPr lang="ko-KR" sz="1500" dirty="0"/>
              <a:t> </a:t>
            </a:r>
            <a:endParaRPr lang="en-US" altLang="ko-KR" sz="1500" dirty="0" smtClean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 err="1" smtClean="0"/>
              <a:t>정보</a:t>
            </a:r>
            <a:r>
              <a:rPr lang="ko-KR" sz="1500" dirty="0" err="1"/>
              <a:t>.컴퓨터</a:t>
            </a:r>
            <a:r>
              <a:rPr lang="ko-KR" sz="1500" dirty="0"/>
              <a:t> </a:t>
            </a:r>
            <a:r>
              <a:rPr lang="ko-KR" sz="1500" dirty="0" smtClean="0"/>
              <a:t>정교사 </a:t>
            </a:r>
            <a:endParaRPr sz="1500"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정보처리기사외 기타 국내외 자격</a:t>
            </a:r>
            <a:endParaRPr sz="1500" dirty="0"/>
          </a:p>
          <a:p>
            <a:pPr marL="228600" lvl="0" indent="-12877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7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000" b="1" dirty="0"/>
              <a:t>경력: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altLang="en-US" sz="1400" dirty="0" err="1" smtClean="0"/>
              <a:t>레트게임즈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블록체인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테크리드</a:t>
            </a:r>
            <a:endParaRPr lang="en-US" altLang="ko-KR" sz="1400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400" dirty="0" err="1" smtClean="0"/>
              <a:t>한국소프트웨어기술진흥협회</a:t>
            </a:r>
            <a:r>
              <a:rPr lang="ko-KR" sz="1400" dirty="0"/>
              <a:t>(</a:t>
            </a:r>
            <a:r>
              <a:rPr lang="ko-KR" sz="1400" dirty="0" err="1"/>
              <a:t>KOSTA</a:t>
            </a:r>
            <a:r>
              <a:rPr lang="ko-KR" sz="1400" dirty="0"/>
              <a:t>), 기술위원</a:t>
            </a:r>
            <a:endParaRPr sz="1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400" dirty="0" err="1" smtClean="0"/>
              <a:t>DK</a:t>
            </a:r>
            <a:r>
              <a:rPr lang="ko-KR" sz="1400" dirty="0" smtClean="0"/>
              <a:t> </a:t>
            </a:r>
            <a:r>
              <a:rPr lang="ko-KR" sz="1400" dirty="0" err="1"/>
              <a:t>BMC</a:t>
            </a:r>
            <a:r>
              <a:rPr lang="ko-KR" sz="1400" dirty="0"/>
              <a:t>, </a:t>
            </a:r>
            <a:r>
              <a:rPr lang="ko-KR" sz="1400" dirty="0" err="1"/>
              <a:t>클라우드</a:t>
            </a:r>
            <a:r>
              <a:rPr lang="ko-KR" sz="1400" dirty="0"/>
              <a:t> 개발 </a:t>
            </a:r>
            <a:r>
              <a:rPr lang="ko-KR" sz="1400" dirty="0" smtClean="0"/>
              <a:t>센터 센터장</a:t>
            </a:r>
            <a:endParaRPr sz="1400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400" dirty="0" err="1" smtClean="0"/>
              <a:t>해법에듀</a:t>
            </a:r>
            <a:r>
              <a:rPr lang="ko-KR" sz="1400" dirty="0" smtClean="0"/>
              <a:t>(천재교육), 기업부설연구소 연구원</a:t>
            </a:r>
            <a:endParaRPr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243" name="Google Shape;243;p13"/>
          <p:cNvSpPr txBox="1"/>
          <p:nvPr/>
        </p:nvSpPr>
        <p:spPr>
          <a:xfrm>
            <a:off x="5727469" y="1805825"/>
            <a:ext cx="6137564" cy="466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강의: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대우직업능력개발원, 자바 기반의 애플리케이션 개발자 양성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KOSTA,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SW300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신입사원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신입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-2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년차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네비웍스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그린컴퓨터아카데미, NCS 기반 2020 정보처리기사 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KG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 Bank,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에센셜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아키텍처 설계를 통한 인프라 구축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DK BMC,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Lightning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Platform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개발자 교육(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삼성SDS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CJ올리브네트웍스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참여 프로젝트: 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포메리엄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Web3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React, </a:t>
            </a: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Node.js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BNB Chain </a:t>
            </a:r>
            <a:r>
              <a:rPr lang="ko-KR" altLang="en-US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테크리드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현대자동차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모빌리티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서비스: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React.js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Golang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AWS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풀스택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개발자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서울대병원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HIS: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Ember.js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ASP.NET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Core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풀스택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개발자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CJ 글로벌 영업관리시스템: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Vue.js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Salesforce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솔루션스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아키텍트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강의 가이드</a:t>
            </a:r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강의 가이드</a:t>
            </a:r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800" b="1" dirty="0"/>
              <a:t>최대한 결석 및 지각하지 않음</a:t>
            </a:r>
            <a:endParaRPr sz="3600"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600" dirty="0"/>
              <a:t>국비 교육과정 기준 </a:t>
            </a:r>
            <a:r>
              <a:rPr lang="ko-KR" sz="1600" dirty="0" err="1"/>
              <a:t>80%는</a:t>
            </a:r>
            <a:r>
              <a:rPr lang="ko-KR" sz="1600" dirty="0"/>
              <a:t> 무의미.  최소 </a:t>
            </a:r>
            <a:r>
              <a:rPr lang="ko-KR" sz="1600" dirty="0" err="1"/>
              <a:t>95%이상</a:t>
            </a:r>
            <a:r>
              <a:rPr lang="ko-KR" sz="1600" dirty="0"/>
              <a:t> 출석할 수 있도록 한다.</a:t>
            </a:r>
            <a:endParaRPr sz="3200"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600" dirty="0"/>
              <a:t>하루에 </a:t>
            </a:r>
            <a:r>
              <a:rPr lang="ko-KR" sz="1600" dirty="0" err="1"/>
              <a:t>8시간</a:t>
            </a:r>
            <a:r>
              <a:rPr lang="ko-KR" sz="1600" dirty="0"/>
              <a:t> 진행이므로 대학교 기준이면 </a:t>
            </a:r>
            <a:r>
              <a:rPr lang="en-US" altLang="ko-KR" sz="1600" dirty="0" smtClean="0"/>
              <a:t>2~3 </a:t>
            </a:r>
            <a:r>
              <a:rPr lang="ko-KR" sz="1600" dirty="0" smtClean="0"/>
              <a:t>주간의 </a:t>
            </a:r>
            <a:r>
              <a:rPr lang="ko-KR" sz="1600" dirty="0"/>
              <a:t>내용이 진행됨. </a:t>
            </a:r>
            <a:endParaRPr sz="18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800" b="1" dirty="0"/>
              <a:t>영어 타자 최소 </a:t>
            </a:r>
            <a:r>
              <a:rPr lang="ko-KR" sz="1800" b="1" dirty="0" smtClean="0"/>
              <a:t>1</a:t>
            </a:r>
            <a:r>
              <a:rPr lang="en-US" altLang="ko-KR" sz="1800" b="1" dirty="0" smtClean="0"/>
              <a:t>2</a:t>
            </a:r>
            <a:r>
              <a:rPr lang="ko-KR" sz="1800" b="1" dirty="0" smtClean="0"/>
              <a:t>0 </a:t>
            </a:r>
            <a:r>
              <a:rPr lang="ko-KR" sz="1800" b="1" dirty="0"/>
              <a:t>타 이상을 갖추도록 함</a:t>
            </a:r>
            <a:endParaRPr sz="36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800" b="1" dirty="0" smtClean="0"/>
              <a:t>강의에서 </a:t>
            </a:r>
            <a:r>
              <a:rPr lang="ko-KR" sz="1800" b="1" dirty="0"/>
              <a:t>나오는 용어들을 메모하고 </a:t>
            </a:r>
            <a:r>
              <a:rPr lang="ko-KR" sz="1800" b="1" dirty="0" smtClean="0"/>
              <a:t>정리</a:t>
            </a:r>
            <a:endParaRPr lang="en-US" altLang="ko-KR" sz="36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altLang="en-US" sz="1800" b="1" dirty="0" smtClean="0"/>
              <a:t>강의 </a:t>
            </a:r>
            <a:r>
              <a:rPr lang="ko-KR" altLang="en-US" sz="1800" b="1" dirty="0"/>
              <a:t>진행 시에 따라서 해본다는 생각보다 내용을 이해하고 정리한다라는 생각으로 강의에 </a:t>
            </a:r>
            <a:r>
              <a:rPr lang="ko-KR" altLang="en-US" sz="1800" b="1" dirty="0" smtClean="0"/>
              <a:t>참여</a:t>
            </a:r>
            <a:endParaRPr lang="en-US" altLang="ko-KR" sz="1800" dirty="0" smtClean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altLang="en-US" sz="1800" b="1" dirty="0" smtClean="0"/>
              <a:t>실습 </a:t>
            </a:r>
            <a:r>
              <a:rPr lang="ko-KR" altLang="en-US" sz="1800" b="1" dirty="0"/>
              <a:t>과제 진행 시에는 최대한 스스로 </a:t>
            </a:r>
            <a:r>
              <a:rPr lang="ko-KR" altLang="en-US" sz="1800" b="1" dirty="0" smtClean="0"/>
              <a:t>진행</a:t>
            </a:r>
            <a:endParaRPr lang="en-US" altLang="ko-KR" sz="1600" dirty="0" smtClean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altLang="en-US" sz="1800" b="1" dirty="0" smtClean="0"/>
              <a:t>진도는 </a:t>
            </a:r>
            <a:r>
              <a:rPr lang="ko-KR" altLang="en-US" sz="1800" b="1" dirty="0"/>
              <a:t>중간 수준에 맞게 진행하며 </a:t>
            </a:r>
            <a:r>
              <a:rPr lang="ko-KR" altLang="en-US" sz="1800" b="1" dirty="0" err="1"/>
              <a:t>시중교재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온라인자료</a:t>
            </a:r>
            <a:r>
              <a:rPr lang="ko-KR" altLang="en-US" sz="1800" b="1" dirty="0"/>
              <a:t> 등 다양한 자료를 활용</a:t>
            </a:r>
            <a:endParaRPr lang="ko-KR" altLang="en-US" sz="18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altLang="ko-KR" sz="1800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강의 가이드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b="1" dirty="0"/>
              <a:t>본 </a:t>
            </a:r>
            <a:r>
              <a:rPr lang="ko-KR" b="1" dirty="0" err="1"/>
              <a:t>교육강의의</a:t>
            </a:r>
            <a:r>
              <a:rPr lang="ko-KR" b="1" dirty="0"/>
              <a:t> 최종 목적은 우수한 품질의 </a:t>
            </a:r>
            <a:r>
              <a:rPr lang="ko-KR" b="1" u="sng" dirty="0"/>
              <a:t>포트폴리오</a:t>
            </a:r>
            <a:r>
              <a:rPr lang="ko-KR" b="1" dirty="0"/>
              <a:t>를 만드는 것과 </a:t>
            </a:r>
            <a:r>
              <a:rPr lang="ko-KR" b="1" u="sng" dirty="0" err="1"/>
              <a:t>기술면접</a:t>
            </a:r>
            <a:r>
              <a:rPr lang="ko-KR" b="1" dirty="0" err="1"/>
              <a:t>에</a:t>
            </a:r>
            <a:r>
              <a:rPr lang="ko-KR" b="1" dirty="0"/>
              <a:t> 통과할 수 있을 정도의 기술 이해도를 가지는 것</a:t>
            </a:r>
            <a:endParaRPr b="1" dirty="0"/>
          </a:p>
          <a:p>
            <a:pPr marL="685800" lvl="1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포트폴리오 : 프로젝트 산출물을 통하여 기술수준을 점검</a:t>
            </a:r>
            <a:endParaRPr dirty="0"/>
          </a:p>
          <a:p>
            <a:pPr marL="685800" lvl="1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 err="1"/>
              <a:t>기술면접</a:t>
            </a:r>
            <a:r>
              <a:rPr lang="ko-KR" dirty="0"/>
              <a:t> : 프로젝트에서 사용한 기술에 대한 이해도 및 및 </a:t>
            </a:r>
            <a:r>
              <a:rPr lang="ko-KR" dirty="0" err="1"/>
              <a:t>SW</a:t>
            </a:r>
            <a:r>
              <a:rPr lang="ko-KR" dirty="0"/>
              <a:t> 기초 지식들을 점검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882162" y="59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웹 기반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구성</a:t>
            </a:r>
            <a:endParaRPr dirty="0"/>
          </a:p>
        </p:txBody>
      </p:sp>
      <p:pic>
        <p:nvPicPr>
          <p:cNvPr id="13" name="Google Shape;125;p30" descr="Web]웹(Web) 이란?! - Con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246" y="1353001"/>
            <a:ext cx="641648" cy="63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2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7219" y="2141807"/>
            <a:ext cx="1977754" cy="43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27;p30"/>
          <p:cNvSpPr txBox="1"/>
          <p:nvPr/>
        </p:nvSpPr>
        <p:spPr>
          <a:xfrm>
            <a:off x="3648486" y="1584424"/>
            <a:ext cx="99500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28;p30"/>
          <p:cNvGrpSpPr/>
          <p:nvPr/>
        </p:nvGrpSpPr>
        <p:grpSpPr>
          <a:xfrm>
            <a:off x="7188711" y="1416502"/>
            <a:ext cx="2133234" cy="637734"/>
            <a:chOff x="4857046" y="1420800"/>
            <a:chExt cx="2133234" cy="637734"/>
          </a:xfrm>
        </p:grpSpPr>
        <p:pic>
          <p:nvPicPr>
            <p:cNvPr id="17" name="Google Shape;129;p30" descr="Bastion host - Wikipedia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57046" y="1420800"/>
              <a:ext cx="708485" cy="637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30;p30" descr="Dalla carta ai database (Il catalogo e il suo contesto. Terza parte) - Actual is not ...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54638" y="1466903"/>
              <a:ext cx="440546" cy="487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31;p30"/>
            <p:cNvSpPr txBox="1"/>
            <p:nvPr/>
          </p:nvSpPr>
          <p:spPr>
            <a:xfrm>
              <a:off x="5995271" y="1698202"/>
              <a:ext cx="99500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Back-End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Google Shape;132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45066" y="2245588"/>
            <a:ext cx="2740292" cy="41608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위쪽/아래쪽 화살표 24"/>
          <p:cNvSpPr/>
          <p:nvPr/>
        </p:nvSpPr>
        <p:spPr>
          <a:xfrm rot="5400000">
            <a:off x="5794579" y="3548673"/>
            <a:ext cx="311493" cy="89674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File:React-icon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723" y="1459723"/>
            <a:ext cx="564380" cy="4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18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강의 계획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7714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dirty="0"/>
              <a:t>전체 강의 계획</a:t>
            </a:r>
            <a:r>
              <a:rPr lang="ko-KR" dirty="0" smtClean="0"/>
              <a:t>(</a:t>
            </a:r>
            <a:r>
              <a:rPr lang="en-US" altLang="ko-KR" dirty="0" smtClean="0"/>
              <a:t>1040</a:t>
            </a:r>
            <a:r>
              <a:rPr lang="ko-KR" dirty="0" smtClean="0"/>
              <a:t>시간</a:t>
            </a:r>
            <a:r>
              <a:rPr lang="ko-KR" dirty="0"/>
              <a:t>)</a:t>
            </a:r>
            <a:endParaRPr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928742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Java</a:t>
            </a:r>
            <a:endParaRPr dirty="0"/>
          </a:p>
        </p:txBody>
      </p:sp>
      <p:sp>
        <p:nvSpPr>
          <p:cNvPr id="3" name="AutoShape 4" descr="Redis - plugin for IntelliJ IDEs |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" y="1585181"/>
            <a:ext cx="3569184" cy="439358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69387" y="6153412"/>
            <a:ext cx="3559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800"/>
            </a:pP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&lt;Glassdoor 2021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Jobs In US&gt;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653" y="1855689"/>
            <a:ext cx="6656790" cy="126985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125" y="3290549"/>
            <a:ext cx="6596318" cy="1230200"/>
          </a:xfrm>
          <a:prstGeom prst="rect">
            <a:avLst/>
          </a:prstGeom>
        </p:spPr>
      </p:pic>
      <p:sp>
        <p:nvSpPr>
          <p:cNvPr id="28" name="Google Shape;165;p33"/>
          <p:cNvSpPr txBox="1"/>
          <p:nvPr/>
        </p:nvSpPr>
        <p:spPr>
          <a:xfrm>
            <a:off x="4882653" y="5199345"/>
            <a:ext cx="62955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채용 건수에 있어서 압도적이며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공공기관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금융기관에서 많이 사용함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대형 서비스 기업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(Google, AWS, Netflix,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배민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등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들도 핵심 시스템은 자바 기반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828295" y="2753532"/>
            <a:ext cx="697170" cy="26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825682" y="4210480"/>
            <a:ext cx="697170" cy="26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Java</a:t>
            </a:r>
            <a:endParaRPr dirty="0"/>
          </a:p>
        </p:txBody>
      </p:sp>
      <p:sp>
        <p:nvSpPr>
          <p:cNvPr id="3" name="AutoShape 4" descr="Redis - plugin for IntelliJ IDEs |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Google Shape;165;p33"/>
          <p:cNvSpPr txBox="1"/>
          <p:nvPr/>
        </p:nvSpPr>
        <p:spPr>
          <a:xfrm>
            <a:off x="2267088" y="5808644"/>
            <a:ext cx="71524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자바는 소프트웨어 공학적으로 객체지향 설계 방법을 가장 잘 적용한 프로그래밍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현재는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백엔드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개발에 주로 사용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객체 지향 4대 요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02" y="1992887"/>
            <a:ext cx="3043102" cy="23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Class Diagram?. In software engineering, a class… | by Katie  Holland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67" y="3014434"/>
            <a:ext cx="4385279" cy="24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datocms-assets.com/33559/1618326651-what-are-your-company-s-primary-programming-languages-2019-20211-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3" y="1690688"/>
            <a:ext cx="6554082" cy="48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Javascript</a:t>
            </a:r>
            <a:endParaRPr dirty="0"/>
          </a:p>
        </p:txBody>
      </p:sp>
      <p:sp>
        <p:nvSpPr>
          <p:cNvPr id="6" name="Google Shape;165;p33"/>
          <p:cNvSpPr txBox="1"/>
          <p:nvPr/>
        </p:nvSpPr>
        <p:spPr>
          <a:xfrm>
            <a:off x="7603602" y="1690688"/>
            <a:ext cx="400224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범용성이 높아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세계 기준으로 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프로그래밍 언어로 많이 사용함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백엔드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모바일앱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데스크탑앱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모두 개발이 가능하며 대기업 사례도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많음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3571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573" y="1910037"/>
            <a:ext cx="4210410" cy="4358054"/>
          </a:xfrm>
          <a:prstGeom prst="rect">
            <a:avLst/>
          </a:prstGeom>
        </p:spPr>
      </p:pic>
      <p:sp>
        <p:nvSpPr>
          <p:cNvPr id="5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Javascript</a:t>
            </a:r>
            <a:endParaRPr dirty="0"/>
          </a:p>
        </p:txBody>
      </p:sp>
      <p:sp>
        <p:nvSpPr>
          <p:cNvPr id="6" name="Google Shape;165;p33"/>
          <p:cNvSpPr txBox="1"/>
          <p:nvPr/>
        </p:nvSpPr>
        <p:spPr>
          <a:xfrm>
            <a:off x="1055260" y="5116404"/>
            <a:ext cx="502901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풀스택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개발이 가능한 프로그래밍 언어이며 주로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개발에 많이 사용함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05775" y="4766318"/>
            <a:ext cx="697170" cy="26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60" y="1910037"/>
            <a:ext cx="5497940" cy="29870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04230" y="4062427"/>
            <a:ext cx="2640532" cy="83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7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sz="3200" dirty="0" smtClean="0"/>
              <a:t>– Spring</a:t>
            </a:r>
            <a:endParaRPr sz="3200" dirty="0"/>
          </a:p>
        </p:txBody>
      </p:sp>
      <p:sp>
        <p:nvSpPr>
          <p:cNvPr id="3" name="AutoShape 4" descr="Redis - plugin for IntelliJ IDEs |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Google Shape;165;p33"/>
          <p:cNvSpPr txBox="1"/>
          <p:nvPr/>
        </p:nvSpPr>
        <p:spPr>
          <a:xfrm>
            <a:off x="7075330" y="4803695"/>
            <a:ext cx="4152447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프레임워크는 소프트웨어공학적 방법론과 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마이크로서비스 아키텍처 기반 애플리케이션 개발에 최적화된 개발 방법을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강의에서 </a:t>
            </a:r>
            <a:r>
              <a:rPr lang="ko-KR" altLang="en-US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백엔드</a:t>
            </a:r>
            <a:r>
              <a:rPr lang="ko-KR" altLang="en-US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개발에 대한 메인 스킬</a:t>
            </a:r>
            <a:endParaRPr lang="en-US" altLang="ko-KR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74" y="1353611"/>
            <a:ext cx="6310155" cy="3155078"/>
          </a:xfrm>
          <a:prstGeom prst="rect">
            <a:avLst/>
          </a:prstGeom>
        </p:spPr>
      </p:pic>
      <p:pic>
        <p:nvPicPr>
          <p:cNvPr id="2050" name="Picture 2" descr="JPA는 도대체 뭘까? (orm, 영속성, hibernate, spring-data-jpa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29" y="2095730"/>
            <a:ext cx="4345899" cy="200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4280336"/>
            <a:ext cx="6199554" cy="24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524</Words>
  <Application>Microsoft Office PowerPoint</Application>
  <PresentationFormat>와이드스크린</PresentationFormat>
  <Paragraphs>76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Symbols</vt:lpstr>
      <vt:lpstr>Malgun Gothic</vt:lpstr>
      <vt:lpstr>Malgun Gothic</vt:lpstr>
      <vt:lpstr>Arial</vt:lpstr>
      <vt:lpstr>Office 테마</vt:lpstr>
      <vt:lpstr>강의 소개</vt:lpstr>
      <vt:lpstr>웹 기반 SW의 구성</vt:lpstr>
      <vt:lpstr>강의 계획</vt:lpstr>
      <vt:lpstr>전체 강의 계획(1040시간)</vt:lpstr>
      <vt:lpstr>강의에서 다룰 주요 기술 - Java</vt:lpstr>
      <vt:lpstr>강의에서 다룰 주요 기술 - Java</vt:lpstr>
      <vt:lpstr>강의에서 다룰 주요 기술 - Javascript</vt:lpstr>
      <vt:lpstr>강의에서 다룰 주요 기술 - Javascript</vt:lpstr>
      <vt:lpstr>강의에서 다룰 주요 기술 – Spring</vt:lpstr>
      <vt:lpstr>강의에서 다룰 주요 기술 - React</vt:lpstr>
      <vt:lpstr>강의에서 다룰 주요 기술 - AWS</vt:lpstr>
      <vt:lpstr>강사 소개</vt:lpstr>
      <vt:lpstr>약력</vt:lpstr>
      <vt:lpstr>강의 가이드</vt:lpstr>
      <vt:lpstr>강의 가이드</vt:lpstr>
      <vt:lpstr>강의 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소개</dc:title>
  <dc:creator>Daekeun Ko</dc:creator>
  <cp:lastModifiedBy>Daekeun Ko</cp:lastModifiedBy>
  <cp:revision>402</cp:revision>
  <dcterms:created xsi:type="dcterms:W3CDTF">2021-05-01T06:51:15Z</dcterms:created>
  <dcterms:modified xsi:type="dcterms:W3CDTF">2023-05-25T06:29:31Z</dcterms:modified>
</cp:coreProperties>
</file>