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00" r:id="rId5"/>
    <p:sldId id="302" r:id="rId6"/>
    <p:sldId id="301" r:id="rId7"/>
    <p:sldId id="290" r:id="rId8"/>
    <p:sldId id="305" r:id="rId9"/>
    <p:sldId id="267" r:id="rId10"/>
    <p:sldId id="268" r:id="rId11"/>
    <p:sldId id="269" r:id="rId12"/>
    <p:sldId id="270" r:id="rId13"/>
    <p:sldId id="272" r:id="rId14"/>
    <p:sldId id="30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7jzxwE5M4NO+rCt4jQn+caxh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BB596-606A-49A6-BD12-F4CAFC5F3C97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25B53BC7-80EF-4307-A0A0-88BF8CEE4241}">
      <dgm:prSet phldrT="[텍스트]"/>
      <dgm:spPr/>
      <dgm:t>
        <a:bodyPr/>
        <a:lstStyle/>
        <a:p>
          <a:pPr latinLnBrk="1"/>
          <a:r>
            <a:rPr lang="ko-KR" altLang="en-US" dirty="0" smtClean="0"/>
            <a:t>웹 개발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기초</a:t>
          </a:r>
          <a:endParaRPr lang="ko-KR" altLang="en-US" dirty="0"/>
        </a:p>
      </dgm:t>
    </dgm:pt>
    <dgm:pt modelId="{90A9FE4C-14CD-4E7D-B6FC-FEEEB0B08AA6}" type="parTrans" cxnId="{12A5800E-F23E-422D-A4FD-DCF904EE9148}">
      <dgm:prSet/>
      <dgm:spPr/>
      <dgm:t>
        <a:bodyPr/>
        <a:lstStyle/>
        <a:p>
          <a:pPr latinLnBrk="1"/>
          <a:endParaRPr lang="ko-KR" altLang="en-US"/>
        </a:p>
      </dgm:t>
    </dgm:pt>
    <dgm:pt modelId="{D71405CB-8E7E-4262-B2EA-7FF2618E3A01}" type="sibTrans" cxnId="{12A5800E-F23E-422D-A4FD-DCF904EE9148}">
      <dgm:prSet/>
      <dgm:spPr/>
      <dgm:t>
        <a:bodyPr/>
        <a:lstStyle/>
        <a:p>
          <a:pPr latinLnBrk="1"/>
          <a:endParaRPr lang="ko-KR" altLang="en-US"/>
        </a:p>
      </dgm:t>
    </dgm:pt>
    <dgm:pt modelId="{2C12524E-19ED-435E-8066-74EA0865FCAB}">
      <dgm:prSet phldrT="[텍스트]"/>
      <dgm:spPr/>
      <dgm:t>
        <a:bodyPr/>
        <a:lstStyle/>
        <a:p>
          <a:pPr latinLnBrk="1"/>
          <a:r>
            <a:rPr lang="ko-KR" altLang="en-US" dirty="0" smtClean="0"/>
            <a:t>웹 </a:t>
          </a:r>
          <a:r>
            <a:rPr lang="ko-KR" altLang="en-US" dirty="0" err="1" smtClean="0"/>
            <a:t>프론트엔드</a:t>
          </a:r>
          <a:r>
            <a:rPr lang="ko-KR" altLang="en-US" dirty="0" smtClean="0"/>
            <a:t> </a:t>
          </a:r>
          <a:r>
            <a:rPr lang="en-US" altLang="ko-KR" dirty="0" smtClean="0"/>
            <a:t/>
          </a:r>
          <a:br>
            <a:rPr lang="en-US" altLang="ko-KR" dirty="0" smtClean="0"/>
          </a:br>
          <a:r>
            <a:rPr lang="ko-KR" altLang="en-US" dirty="0" smtClean="0"/>
            <a:t>개발 심화</a:t>
          </a:r>
          <a:endParaRPr lang="ko-KR" altLang="en-US" dirty="0"/>
        </a:p>
      </dgm:t>
    </dgm:pt>
    <dgm:pt modelId="{8D8D9A62-AD2A-40FC-856C-CAA95FDF0686}" type="parTrans" cxnId="{08A3D668-B068-4DD6-9382-9652F57CA6A2}">
      <dgm:prSet/>
      <dgm:spPr/>
      <dgm:t>
        <a:bodyPr/>
        <a:lstStyle/>
        <a:p>
          <a:pPr latinLnBrk="1"/>
          <a:endParaRPr lang="ko-KR" altLang="en-US"/>
        </a:p>
      </dgm:t>
    </dgm:pt>
    <dgm:pt modelId="{CBA12116-8423-47CA-A971-C9AF523B83FA}" type="sibTrans" cxnId="{08A3D668-B068-4DD6-9382-9652F57CA6A2}">
      <dgm:prSet/>
      <dgm:spPr/>
      <dgm:t>
        <a:bodyPr/>
        <a:lstStyle/>
        <a:p>
          <a:pPr latinLnBrk="1"/>
          <a:endParaRPr lang="ko-KR" altLang="en-US"/>
        </a:p>
      </dgm:t>
    </dgm:pt>
    <dgm:pt modelId="{3873F210-626B-4C48-88D3-B3433E1F49E9}">
      <dgm:prSet phldrT="[텍스트]"/>
      <dgm:spPr/>
      <dgm:t>
        <a:bodyPr/>
        <a:lstStyle/>
        <a:p>
          <a:pPr latinLnBrk="1"/>
          <a:r>
            <a:rPr lang="en-US" altLang="ko-KR" dirty="0" smtClean="0"/>
            <a:t>AWS </a:t>
          </a:r>
          <a:br>
            <a:rPr lang="en-US" altLang="ko-KR" dirty="0" smtClean="0"/>
          </a:br>
          <a:r>
            <a:rPr lang="ko-KR" altLang="en-US" dirty="0" err="1" smtClean="0"/>
            <a:t>클라우드</a:t>
          </a:r>
          <a:r>
            <a:rPr lang="ko-KR" altLang="en-US" dirty="0" smtClean="0"/>
            <a:t> 응용</a:t>
          </a:r>
          <a:endParaRPr lang="ko-KR" altLang="en-US" dirty="0"/>
        </a:p>
      </dgm:t>
    </dgm:pt>
    <dgm:pt modelId="{87FEB888-1D4C-48BE-AF52-412C30CA4CF9}" type="parTrans" cxnId="{9DED026E-EDF5-4E0F-ADFA-13A2B9FFBCC9}">
      <dgm:prSet/>
      <dgm:spPr/>
      <dgm:t>
        <a:bodyPr/>
        <a:lstStyle/>
        <a:p>
          <a:pPr latinLnBrk="1"/>
          <a:endParaRPr lang="ko-KR" altLang="en-US"/>
        </a:p>
      </dgm:t>
    </dgm:pt>
    <dgm:pt modelId="{E01AE845-206B-4F9C-B140-7B9DA965013F}" type="sibTrans" cxnId="{9DED026E-EDF5-4E0F-ADFA-13A2B9FFBCC9}">
      <dgm:prSet/>
      <dgm:spPr/>
      <dgm:t>
        <a:bodyPr/>
        <a:lstStyle/>
        <a:p>
          <a:pPr latinLnBrk="1"/>
          <a:endParaRPr lang="ko-KR" altLang="en-US"/>
        </a:p>
      </dgm:t>
    </dgm:pt>
    <dgm:pt modelId="{BED3C7F6-69F2-4E25-AD91-38BE12358E52}" type="pres">
      <dgm:prSet presAssocID="{32FBB596-606A-49A6-BD12-F4CAFC5F3C97}" presName="Name0" presStyleCnt="0">
        <dgm:presLayoutVars>
          <dgm:dir/>
          <dgm:animLvl val="lvl"/>
          <dgm:resizeHandles val="exact"/>
        </dgm:presLayoutVars>
      </dgm:prSet>
      <dgm:spPr/>
    </dgm:pt>
    <dgm:pt modelId="{AD3C370B-6E53-4A18-9BFE-65DFF34E7A2D}" type="pres">
      <dgm:prSet presAssocID="{25B53BC7-80EF-4307-A0A0-88BF8CEE424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1E4E5-3A85-49F2-8448-7A90242110DD}" type="pres">
      <dgm:prSet presAssocID="{D71405CB-8E7E-4262-B2EA-7FF2618E3A01}" presName="parTxOnlySpace" presStyleCnt="0"/>
      <dgm:spPr/>
    </dgm:pt>
    <dgm:pt modelId="{C134A6B5-B659-4B5C-88D3-D776448F55BE}" type="pres">
      <dgm:prSet presAssocID="{2C12524E-19ED-435E-8066-74EA0865FCA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3FF788-BBF7-423B-871A-94DC4316DAAE}" type="pres">
      <dgm:prSet presAssocID="{CBA12116-8423-47CA-A971-C9AF523B83FA}" presName="parTxOnlySpace" presStyleCnt="0"/>
      <dgm:spPr/>
    </dgm:pt>
    <dgm:pt modelId="{4A3DB0DB-EEED-443C-9AD3-FC08F6652ED9}" type="pres">
      <dgm:prSet presAssocID="{3873F210-626B-4C48-88D3-B3433E1F49E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DED026E-EDF5-4E0F-ADFA-13A2B9FFBCC9}" srcId="{32FBB596-606A-49A6-BD12-F4CAFC5F3C97}" destId="{3873F210-626B-4C48-88D3-B3433E1F49E9}" srcOrd="2" destOrd="0" parTransId="{87FEB888-1D4C-48BE-AF52-412C30CA4CF9}" sibTransId="{E01AE845-206B-4F9C-B140-7B9DA965013F}"/>
    <dgm:cxn modelId="{623D1CFD-D1C7-48F9-82A2-0D121E20C55C}" type="presOf" srcId="{25B53BC7-80EF-4307-A0A0-88BF8CEE4241}" destId="{AD3C370B-6E53-4A18-9BFE-65DFF34E7A2D}" srcOrd="0" destOrd="0" presId="urn:microsoft.com/office/officeart/2005/8/layout/chevron1"/>
    <dgm:cxn modelId="{12A5800E-F23E-422D-A4FD-DCF904EE9148}" srcId="{32FBB596-606A-49A6-BD12-F4CAFC5F3C97}" destId="{25B53BC7-80EF-4307-A0A0-88BF8CEE4241}" srcOrd="0" destOrd="0" parTransId="{90A9FE4C-14CD-4E7D-B6FC-FEEEB0B08AA6}" sibTransId="{D71405CB-8E7E-4262-B2EA-7FF2618E3A01}"/>
    <dgm:cxn modelId="{CF7F5240-5CD9-4062-8FC4-F218997D5B16}" type="presOf" srcId="{2C12524E-19ED-435E-8066-74EA0865FCAB}" destId="{C134A6B5-B659-4B5C-88D3-D776448F55BE}" srcOrd="0" destOrd="0" presId="urn:microsoft.com/office/officeart/2005/8/layout/chevron1"/>
    <dgm:cxn modelId="{EC5BD536-18ED-463F-BAED-741F11C94A4D}" type="presOf" srcId="{32FBB596-606A-49A6-BD12-F4CAFC5F3C97}" destId="{BED3C7F6-69F2-4E25-AD91-38BE12358E52}" srcOrd="0" destOrd="0" presId="urn:microsoft.com/office/officeart/2005/8/layout/chevron1"/>
    <dgm:cxn modelId="{7395CCE3-CF85-49C3-93A1-A42FDE85C837}" type="presOf" srcId="{3873F210-626B-4C48-88D3-B3433E1F49E9}" destId="{4A3DB0DB-EEED-443C-9AD3-FC08F6652ED9}" srcOrd="0" destOrd="0" presId="urn:microsoft.com/office/officeart/2005/8/layout/chevron1"/>
    <dgm:cxn modelId="{08A3D668-B068-4DD6-9382-9652F57CA6A2}" srcId="{32FBB596-606A-49A6-BD12-F4CAFC5F3C97}" destId="{2C12524E-19ED-435E-8066-74EA0865FCAB}" srcOrd="1" destOrd="0" parTransId="{8D8D9A62-AD2A-40FC-856C-CAA95FDF0686}" sibTransId="{CBA12116-8423-47CA-A971-C9AF523B83FA}"/>
    <dgm:cxn modelId="{26528930-777E-406B-81C8-D6DE4C61261D}" type="presParOf" srcId="{BED3C7F6-69F2-4E25-AD91-38BE12358E52}" destId="{AD3C370B-6E53-4A18-9BFE-65DFF34E7A2D}" srcOrd="0" destOrd="0" presId="urn:microsoft.com/office/officeart/2005/8/layout/chevron1"/>
    <dgm:cxn modelId="{1A162F57-C36D-4F59-9D37-D10C4325A98A}" type="presParOf" srcId="{BED3C7F6-69F2-4E25-AD91-38BE12358E52}" destId="{D7C1E4E5-3A85-49F2-8448-7A90242110DD}" srcOrd="1" destOrd="0" presId="urn:microsoft.com/office/officeart/2005/8/layout/chevron1"/>
    <dgm:cxn modelId="{C520E792-4F03-499E-AE05-EE93D0405A1E}" type="presParOf" srcId="{BED3C7F6-69F2-4E25-AD91-38BE12358E52}" destId="{C134A6B5-B659-4B5C-88D3-D776448F55BE}" srcOrd="2" destOrd="0" presId="urn:microsoft.com/office/officeart/2005/8/layout/chevron1"/>
    <dgm:cxn modelId="{58AC7805-8D8B-47BF-ABF4-B6A3BA89E6C5}" type="presParOf" srcId="{BED3C7F6-69F2-4E25-AD91-38BE12358E52}" destId="{C33FF788-BBF7-423B-871A-94DC4316DAAE}" srcOrd="3" destOrd="0" presId="urn:microsoft.com/office/officeart/2005/8/layout/chevron1"/>
    <dgm:cxn modelId="{7EE7B1C8-4634-4B26-97B1-1C98EAE88BD4}" type="presParOf" srcId="{BED3C7F6-69F2-4E25-AD91-38BE12358E52}" destId="{4A3DB0DB-EEED-443C-9AD3-FC08F6652ED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C370B-6E53-4A18-9BFE-65DFF34E7A2D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웹 개발 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기초</a:t>
          </a:r>
          <a:endParaRPr lang="ko-KR" altLang="en-US" sz="2000" kern="1200" dirty="0"/>
        </a:p>
      </dsp:txBody>
      <dsp:txXfrm>
        <a:off x="582612" y="2129102"/>
        <a:ext cx="1740694" cy="1160462"/>
      </dsp:txXfrm>
    </dsp:sp>
    <dsp:sp modelId="{C134A6B5-B659-4B5C-88D3-D776448F55BE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웹 </a:t>
          </a:r>
          <a:r>
            <a:rPr lang="ko-KR" altLang="en-US" sz="2000" kern="1200" dirty="0" err="1" smtClean="0"/>
            <a:t>프론트엔드</a:t>
          </a:r>
          <a:r>
            <a:rPr lang="ko-KR" altLang="en-US" sz="2000" kern="1200" dirty="0" smtClean="0"/>
            <a:t> </a:t>
          </a:r>
          <a:r>
            <a:rPr lang="en-US" altLang="ko-KR" sz="2000" kern="1200" dirty="0" smtClean="0"/>
            <a:t/>
          </a:r>
          <a:br>
            <a:rPr lang="en-US" altLang="ko-KR" sz="2000" kern="1200" dirty="0" smtClean="0"/>
          </a:br>
          <a:r>
            <a:rPr lang="ko-KR" altLang="en-US" sz="2000" kern="1200" dirty="0" smtClean="0"/>
            <a:t>개발 심화</a:t>
          </a:r>
          <a:endParaRPr lang="ko-KR" altLang="en-US" sz="2000" kern="1200" dirty="0"/>
        </a:p>
      </dsp:txBody>
      <dsp:txXfrm>
        <a:off x="3193652" y="2129102"/>
        <a:ext cx="1740694" cy="1160462"/>
      </dsp:txXfrm>
    </dsp:sp>
    <dsp:sp modelId="{4A3DB0DB-EEED-443C-9AD3-FC08F6652ED9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AWS </a:t>
          </a:r>
          <a:br>
            <a:rPr lang="en-US" altLang="ko-KR" sz="2000" kern="1200" dirty="0" smtClean="0"/>
          </a:br>
          <a:r>
            <a:rPr lang="ko-KR" altLang="en-US" sz="2000" kern="1200" dirty="0" err="1" smtClean="0"/>
            <a:t>클라우드</a:t>
          </a:r>
          <a:r>
            <a:rPr lang="ko-KR" altLang="en-US" sz="2000" kern="1200" dirty="0" smtClean="0"/>
            <a:t> 응용</a:t>
          </a:r>
          <a:endParaRPr lang="ko-KR" altLang="en-US" sz="20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52" name="Google Shape;2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27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356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64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628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84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pJs89fSBXNolQGOYKn0YQ" TargetMode="External"/><Relationship Id="rId2" Type="http://schemas.openxmlformats.org/officeDocument/2006/relationships/hyperlink" Target="http://www.typingi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channel/UCSEOUzkGNCT_29EU_vnBYjg" TargetMode="External"/><Relationship Id="rId4" Type="http://schemas.openxmlformats.org/officeDocument/2006/relationships/hyperlink" Target="https://www.youtube.com/channel/UC_4u-bXaba7yrRz_6x6kb_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소개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AWS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활용 자바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개발자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React&amp;Springboot</a:t>
            </a:r>
            <a:r>
              <a:rPr lang="en-US" altLang="ko-KR"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약력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231371" y="1805825"/>
            <a:ext cx="549609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전공:</a:t>
            </a:r>
            <a:endParaRPr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제주대학교 사범대학 </a:t>
            </a:r>
            <a:r>
              <a:rPr lang="ko-KR" sz="1500" dirty="0" err="1"/>
              <a:t>정보.</a:t>
            </a:r>
            <a:r>
              <a:rPr lang="ko-KR" sz="1500" dirty="0" err="1" smtClean="0"/>
              <a:t>컴퓨터교육</a:t>
            </a:r>
            <a:r>
              <a:rPr lang="ko-KR" sz="1500" dirty="0" smtClean="0"/>
              <a:t> </a:t>
            </a:r>
            <a:r>
              <a:rPr lang="ko-KR" sz="1500" dirty="0"/>
              <a:t>학사 </a:t>
            </a:r>
            <a:endParaRPr sz="1500"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성균관대학교 정보통신대학원 공학(</a:t>
            </a:r>
            <a:r>
              <a:rPr lang="ko-KR" sz="1500" dirty="0" err="1"/>
              <a:t>IT컨설팅학</a:t>
            </a:r>
            <a:r>
              <a:rPr lang="ko-KR" sz="1500" dirty="0"/>
              <a:t>) 석사</a:t>
            </a:r>
            <a:endParaRPr sz="1500" dirty="0"/>
          </a:p>
          <a:p>
            <a:pPr marL="285750" lvl="0" indent="-977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b="1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자격:</a:t>
            </a:r>
            <a:endParaRPr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정보기술개발, 전략기획 </a:t>
            </a:r>
            <a:r>
              <a:rPr lang="ko-KR" sz="1500" dirty="0" err="1"/>
              <a:t>훈련교사</a:t>
            </a:r>
            <a:r>
              <a:rPr lang="ko-KR" sz="1500" dirty="0"/>
              <a:t> </a:t>
            </a:r>
            <a:endParaRPr lang="en-US" altLang="ko-KR" sz="1500" dirty="0" smtClean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 err="1" smtClean="0"/>
              <a:t>정보</a:t>
            </a:r>
            <a:r>
              <a:rPr lang="ko-KR" sz="1500" dirty="0" err="1"/>
              <a:t>.컴퓨터</a:t>
            </a:r>
            <a:r>
              <a:rPr lang="ko-KR" sz="1500" dirty="0"/>
              <a:t> </a:t>
            </a:r>
            <a:r>
              <a:rPr lang="ko-KR" sz="1500" dirty="0" smtClean="0"/>
              <a:t>정교사 </a:t>
            </a:r>
            <a:endParaRPr sz="1500" dirty="0"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500" dirty="0"/>
              <a:t>정보처리기사외 기타 국내외 자격</a:t>
            </a:r>
            <a:endParaRPr sz="1500" dirty="0"/>
          </a:p>
          <a:p>
            <a:pPr marL="228600" lvl="0" indent="-1287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7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2000" b="1" dirty="0"/>
              <a:t>경력: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altLang="en-US" sz="1400" dirty="0" err="1" smtClean="0"/>
              <a:t>레트게임즈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블록체인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테크리드</a:t>
            </a:r>
            <a:endParaRPr lang="en-US" altLang="ko-KR" sz="1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한국소프트웨어기술진흥협회</a:t>
            </a:r>
            <a:r>
              <a:rPr lang="ko-KR" sz="1400" dirty="0"/>
              <a:t>(</a:t>
            </a:r>
            <a:r>
              <a:rPr lang="ko-KR" sz="1400" dirty="0" err="1"/>
              <a:t>KOSTA</a:t>
            </a:r>
            <a:r>
              <a:rPr lang="ko-KR" sz="1400" dirty="0"/>
              <a:t>), 기술위원</a:t>
            </a:r>
            <a:endParaRPr sz="1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DK</a:t>
            </a:r>
            <a:r>
              <a:rPr lang="ko-KR" sz="1400" dirty="0" smtClean="0"/>
              <a:t> </a:t>
            </a:r>
            <a:r>
              <a:rPr lang="ko-KR" sz="1400" dirty="0" err="1"/>
              <a:t>BMC</a:t>
            </a:r>
            <a:r>
              <a:rPr lang="ko-KR" sz="1400" dirty="0"/>
              <a:t>, </a:t>
            </a:r>
            <a:r>
              <a:rPr lang="ko-KR" sz="1400" dirty="0" err="1"/>
              <a:t>클라우드</a:t>
            </a:r>
            <a:r>
              <a:rPr lang="ko-KR" sz="1400" dirty="0"/>
              <a:t> 개발 </a:t>
            </a:r>
            <a:r>
              <a:rPr lang="ko-KR" sz="1400" dirty="0" smtClean="0"/>
              <a:t>센터 센터장</a:t>
            </a:r>
            <a:endParaRPr sz="1400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ko-KR" sz="1400" dirty="0" err="1" smtClean="0"/>
              <a:t>해법에듀</a:t>
            </a:r>
            <a:r>
              <a:rPr lang="ko-KR" sz="1400" dirty="0" smtClean="0"/>
              <a:t>(천재교육), 기업부설연구소 연구원</a:t>
            </a:r>
            <a:endParaRPr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43" name="Google Shape;243;p13"/>
          <p:cNvSpPr txBox="1"/>
          <p:nvPr/>
        </p:nvSpPr>
        <p:spPr>
          <a:xfrm>
            <a:off x="5727469" y="1805825"/>
            <a:ext cx="6137564" cy="466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강의:</a:t>
            </a:r>
            <a:endParaRPr sz="1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대우직업능력개발원, 자바 기반의 애플리케이션 개발자 양성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KOSTA,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SW300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신입사원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신입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-2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네비웍스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그린컴퓨터아카데미, NCS 기반 2020 정보처리기사 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KG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Bank,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에센셜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아키텍처 설계를 통한 인프라 구축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DK BMC,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Lightning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Platform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 교육(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삼성SDS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CJ올리브네트웍스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 프로젝트: 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포메리엄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Web3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React,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Node.js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altLang="ko-KR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BNB </a:t>
            </a:r>
            <a:r>
              <a:rPr lang="en-US" altLang="ko-KR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Chain </a:t>
            </a:r>
            <a:r>
              <a:rPr lang="ko-KR" altLang="en-US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테크리드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현대자동차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모빌리티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서비스: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Golang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AWS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서울대병원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HIS: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Ember.js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ASP.NET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풀스택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개발자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CJ 글로벌 영업관리시스템: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Vue.js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Salesforce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솔루션스</a:t>
            </a:r>
            <a:r>
              <a:rPr lang="ko-KR"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4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아키텍트</a:t>
            </a:r>
            <a:endParaRPr sz="14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/>
              <a:t>최대한 결석 및 지각하지 않음</a:t>
            </a:r>
            <a:endParaRPr sz="36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600" dirty="0"/>
              <a:t>국비 교육과정 기준 </a:t>
            </a:r>
            <a:r>
              <a:rPr lang="ko-KR" sz="1600" dirty="0" err="1"/>
              <a:t>80%는</a:t>
            </a:r>
            <a:r>
              <a:rPr lang="ko-KR" sz="1600" dirty="0"/>
              <a:t> 무의미.  최소 </a:t>
            </a:r>
            <a:r>
              <a:rPr lang="ko-KR" sz="1600" dirty="0" err="1"/>
              <a:t>95%이상</a:t>
            </a:r>
            <a:r>
              <a:rPr lang="ko-KR" sz="1600" dirty="0"/>
              <a:t> 출석할 수 있도록 한다.</a:t>
            </a:r>
            <a:endParaRPr sz="3200"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600" dirty="0"/>
              <a:t>하루에 </a:t>
            </a:r>
            <a:r>
              <a:rPr lang="ko-KR" sz="1600" dirty="0" err="1"/>
              <a:t>8시간</a:t>
            </a:r>
            <a:r>
              <a:rPr lang="ko-KR" sz="1600" dirty="0"/>
              <a:t> 진행이므로 대학교 기준이면 </a:t>
            </a:r>
            <a:r>
              <a:rPr lang="en-US" altLang="ko-KR" sz="1600" dirty="0" smtClean="0"/>
              <a:t>2~3 </a:t>
            </a:r>
            <a:r>
              <a:rPr lang="ko-KR" sz="1600" dirty="0" smtClean="0"/>
              <a:t>주간의 </a:t>
            </a:r>
            <a:r>
              <a:rPr lang="ko-KR" sz="1600" dirty="0"/>
              <a:t>내용이 진행됨. </a:t>
            </a:r>
            <a:endParaRPr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/>
              <a:t>영어 타자 최소 </a:t>
            </a:r>
            <a:r>
              <a:rPr lang="ko-KR" sz="1800" b="1" dirty="0" smtClean="0"/>
              <a:t>1</a:t>
            </a:r>
            <a:r>
              <a:rPr lang="en-US" altLang="ko-KR" sz="1800" b="1" dirty="0" smtClean="0"/>
              <a:t>2</a:t>
            </a:r>
            <a:r>
              <a:rPr lang="ko-KR" sz="1800" b="1" dirty="0" smtClean="0"/>
              <a:t>0 </a:t>
            </a:r>
            <a:r>
              <a:rPr lang="ko-KR" sz="1800" b="1" dirty="0"/>
              <a:t>타 이상을 갖추도록 함</a:t>
            </a:r>
            <a:endParaRPr sz="36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800" b="1" dirty="0" smtClean="0"/>
              <a:t>강의에서 </a:t>
            </a:r>
            <a:r>
              <a:rPr lang="ko-KR" sz="1800" b="1" dirty="0"/>
              <a:t>나오는 용어들을 메모하고 </a:t>
            </a:r>
            <a:r>
              <a:rPr lang="ko-KR" sz="1800" b="1" dirty="0" smtClean="0"/>
              <a:t>정리</a:t>
            </a:r>
            <a:endParaRPr lang="en-US" altLang="ko-KR" sz="36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강의 </a:t>
            </a:r>
            <a:r>
              <a:rPr lang="ko-KR" altLang="en-US" sz="1800" b="1" dirty="0"/>
              <a:t>진행 시에 따라서 해본다는 생각보다 내용을 이해하고 정리한다라는 생각으로 강의에 </a:t>
            </a:r>
            <a:r>
              <a:rPr lang="ko-KR" altLang="en-US" sz="1800" b="1" dirty="0" smtClean="0"/>
              <a:t>참여</a:t>
            </a:r>
            <a:endParaRPr lang="en-US" altLang="ko-KR" sz="1800" dirty="0" smtClean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실습 </a:t>
            </a:r>
            <a:r>
              <a:rPr lang="ko-KR" altLang="en-US" sz="1800" b="1" dirty="0"/>
              <a:t>과제 진행 시에는 최대한 스스로 </a:t>
            </a:r>
            <a:r>
              <a:rPr lang="ko-KR" altLang="en-US" sz="1800" b="1" dirty="0" smtClean="0"/>
              <a:t>진행</a:t>
            </a:r>
            <a:endParaRPr lang="en-US" altLang="ko-KR" sz="1600" dirty="0" smtClean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altLang="en-US" sz="1800" b="1" dirty="0" smtClean="0"/>
              <a:t>진도는 </a:t>
            </a:r>
            <a:r>
              <a:rPr lang="ko-KR" altLang="en-US" sz="1800" b="1" dirty="0"/>
              <a:t>중간 수준에 맞게 진행하며 </a:t>
            </a:r>
            <a:r>
              <a:rPr lang="ko-KR" altLang="en-US" sz="1800" b="1" dirty="0" err="1"/>
              <a:t>시중교재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온라인자료</a:t>
            </a:r>
            <a:r>
              <a:rPr lang="ko-KR" altLang="en-US" sz="1800" b="1" dirty="0"/>
              <a:t> 등 다양한 자료를 활용</a:t>
            </a:r>
            <a:endParaRPr lang="ko-KR" altLang="en-US" sz="1800" dirty="0"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US" altLang="ko-KR" sz="18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강의 가이드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 b="1" dirty="0"/>
              <a:t>본 </a:t>
            </a:r>
            <a:r>
              <a:rPr lang="ko-KR" b="1" dirty="0" err="1"/>
              <a:t>교육강의의</a:t>
            </a:r>
            <a:r>
              <a:rPr lang="ko-KR" b="1" dirty="0"/>
              <a:t> 최종 목적은 우수한 품질의 </a:t>
            </a:r>
            <a:r>
              <a:rPr lang="ko-KR" b="1" u="sng" dirty="0"/>
              <a:t>포트폴리오</a:t>
            </a:r>
            <a:r>
              <a:rPr lang="ko-KR" b="1" dirty="0"/>
              <a:t>를 만드는 것과 </a:t>
            </a:r>
            <a:r>
              <a:rPr lang="ko-KR" b="1" u="sng" dirty="0" err="1"/>
              <a:t>기술면접</a:t>
            </a:r>
            <a:r>
              <a:rPr lang="ko-KR" b="1" dirty="0" err="1"/>
              <a:t>에</a:t>
            </a:r>
            <a:r>
              <a:rPr lang="ko-KR" b="1" dirty="0"/>
              <a:t> 통과할 수 있을 정도의 기술 이해도를 가지는 것</a:t>
            </a:r>
            <a:endParaRPr b="1" dirty="0"/>
          </a:p>
          <a:p>
            <a:pPr marL="685800" lvl="1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포트폴리오 : 프로젝트 산출물을 통하여 기술수준을 점검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 err="1"/>
              <a:t>기술면접</a:t>
            </a:r>
            <a:r>
              <a:rPr lang="ko-KR" dirty="0"/>
              <a:t> : 프로젝트에서 사용한 기술에 대한 이해도 및 및 </a:t>
            </a:r>
            <a:r>
              <a:rPr lang="ko-KR" dirty="0" err="1"/>
              <a:t>SW</a:t>
            </a:r>
            <a:r>
              <a:rPr lang="ko-KR" dirty="0"/>
              <a:t> 기초 지식들을 점검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시작 전까지 해볼 것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타자 연습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영타</a:t>
            </a:r>
            <a:r>
              <a:rPr lang="ko-KR" altLang="en-US" dirty="0" smtClean="0"/>
              <a:t> 최소 </a:t>
            </a:r>
            <a:r>
              <a:rPr lang="en-US" altLang="ko-KR" dirty="0" smtClean="0"/>
              <a:t>120</a:t>
            </a:r>
            <a:r>
              <a:rPr lang="ko-KR" altLang="en-US" dirty="0" smtClean="0"/>
              <a:t>타</a:t>
            </a:r>
            <a:endParaRPr lang="en-US" altLang="ko-KR" dirty="0" smtClean="0"/>
          </a:p>
          <a:p>
            <a:pPr lvl="1"/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http://</a:t>
            </a:r>
            <a:r>
              <a:rPr lang="en-US" altLang="ko-KR" u="sng" dirty="0" err="1">
                <a:solidFill>
                  <a:schemeClr val="hlink"/>
                </a:solidFill>
                <a:hlinkClick r:id="rId2"/>
              </a:rPr>
              <a:t>www.typingi.com</a:t>
            </a:r>
            <a:r>
              <a:rPr lang="en-US" altLang="ko-KR" u="sng" dirty="0">
                <a:solidFill>
                  <a:schemeClr val="hlink"/>
                </a:solidFill>
                <a:hlinkClick r:id="rId2"/>
              </a:rPr>
              <a:t>/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유튜브 채널 구독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노마트코더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(full-stack)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err="1" smtClean="0">
                <a:hlinkClick r:id="rId3"/>
              </a:rPr>
              <a:t>www.youtube.com</a:t>
            </a:r>
            <a:r>
              <a:rPr lang="en-US" altLang="ko-KR" dirty="0" smtClean="0">
                <a:hlinkClick r:id="rId3"/>
              </a:rPr>
              <a:t>/channel/</a:t>
            </a:r>
            <a:r>
              <a:rPr lang="en-US" altLang="ko-KR" dirty="0" err="1" smtClean="0">
                <a:hlinkClick r:id="rId3"/>
              </a:rPr>
              <a:t>UCUpJs89fSBXNolQGOYKn0YQ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드림코딩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by </a:t>
            </a:r>
            <a:r>
              <a:rPr lang="ko-KR" altLang="en-US" dirty="0" err="1" smtClean="0"/>
              <a:t>엘리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(front-end):</a:t>
            </a:r>
          </a:p>
          <a:p>
            <a:pPr marL="5715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err="1" smtClean="0">
                <a:hlinkClick r:id="rId4"/>
              </a:rPr>
              <a:t>www.youtube.com</a:t>
            </a:r>
            <a:r>
              <a:rPr lang="en-US" altLang="ko-KR" dirty="0" smtClean="0">
                <a:hlinkClick r:id="rId4"/>
              </a:rPr>
              <a:t>/channel/</a:t>
            </a:r>
            <a:r>
              <a:rPr lang="en-US" altLang="ko-KR" dirty="0" err="1" smtClean="0">
                <a:hlinkClick r:id="rId4"/>
              </a:rPr>
              <a:t>UC_4u-bXaba7yrRz_6x6kb_w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개발바닥</a:t>
            </a:r>
            <a:r>
              <a:rPr lang="ko-KR" altLang="en-US" dirty="0" smtClean="0"/>
              <a:t> </a:t>
            </a:r>
            <a:r>
              <a:rPr lang="en-US" altLang="ko-KR" dirty="0" smtClean="0"/>
              <a:t>(back-end): </a:t>
            </a:r>
            <a:endParaRPr lang="en-US" altLang="ko-KR" dirty="0"/>
          </a:p>
          <a:p>
            <a:pPr marL="5715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err="1" smtClean="0">
                <a:hlinkClick r:id="rId5"/>
              </a:rPr>
              <a:t>www.youtube.com</a:t>
            </a:r>
            <a:r>
              <a:rPr lang="en-US" altLang="ko-KR" dirty="0" smtClean="0">
                <a:hlinkClick r:id="rId5"/>
              </a:rPr>
              <a:t>/channel/</a:t>
            </a:r>
            <a:r>
              <a:rPr lang="en-US" altLang="ko-KR" dirty="0" err="1" smtClean="0">
                <a:hlinkClick r:id="rId5"/>
              </a:rPr>
              <a:t>UCSEOUzkGNCT_29EU_vnBYjg</a:t>
            </a:r>
            <a:endParaRPr lang="en-US" altLang="ko-KR" dirty="0"/>
          </a:p>
          <a:p>
            <a:pPr marL="5715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063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강의 계획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7714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전체 강의 계획</a:t>
            </a:r>
            <a:r>
              <a:rPr lang="ko-KR" dirty="0" smtClean="0"/>
              <a:t>(</a:t>
            </a:r>
            <a:r>
              <a:rPr lang="en-US" altLang="ko-KR" dirty="0" smtClean="0"/>
              <a:t>1040</a:t>
            </a:r>
            <a:r>
              <a:rPr lang="ko-KR" dirty="0" smtClean="0"/>
              <a:t>시간</a:t>
            </a:r>
            <a:r>
              <a:rPr lang="ko-KR" dirty="0"/>
              <a:t>)</a:t>
            </a:r>
            <a:endParaRPr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7842529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Java</a:t>
            </a:r>
            <a:endParaRPr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" y="1585181"/>
            <a:ext cx="3569184" cy="439358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69387" y="6153412"/>
            <a:ext cx="3559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800"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&lt;Glassdoor 2021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Jobs In US&gt;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653" y="1855689"/>
            <a:ext cx="6656790" cy="12698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125" y="3290549"/>
            <a:ext cx="6596318" cy="1230200"/>
          </a:xfrm>
          <a:prstGeom prst="rect">
            <a:avLst/>
          </a:prstGeom>
        </p:spPr>
      </p:pic>
      <p:sp>
        <p:nvSpPr>
          <p:cNvPr id="28" name="Google Shape;165;p33"/>
          <p:cNvSpPr txBox="1"/>
          <p:nvPr/>
        </p:nvSpPr>
        <p:spPr>
          <a:xfrm>
            <a:off x="4881342" y="4835183"/>
            <a:ext cx="62955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채용 건수에 있어서 압도적이며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공공기관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금융기관에서 많이 사용함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 대형 서비스 기업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배민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등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들도 핵심 시스템은 자바 기반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828295" y="2753532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825682" y="4210480"/>
            <a:ext cx="697170" cy="26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Java</a:t>
            </a:r>
            <a:endParaRPr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Google Shape;165;p33"/>
          <p:cNvSpPr txBox="1"/>
          <p:nvPr/>
        </p:nvSpPr>
        <p:spPr>
          <a:xfrm>
            <a:off x="2267088" y="5808644"/>
            <a:ext cx="715240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자바는 소프트웨어 공학적으로 객체지향 설계 방법을 가장 잘 적용한 프로그래밍 언어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객체 지향 4대 요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02" y="1992887"/>
            <a:ext cx="3043102" cy="23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Class Diagram?. In software engineering, a class… | by Katie  Holland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67" y="3014434"/>
            <a:ext cx="4385279" cy="241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sz="3200" dirty="0" smtClean="0"/>
              <a:t>– Spring</a:t>
            </a:r>
            <a:endParaRPr sz="3200" dirty="0"/>
          </a:p>
        </p:txBody>
      </p:sp>
      <p:sp>
        <p:nvSpPr>
          <p:cNvPr id="3" name="AutoShape 4" descr="Redis - plugin for IntelliJ IDEs |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Google Shape;165;p33"/>
          <p:cNvSpPr txBox="1"/>
          <p:nvPr/>
        </p:nvSpPr>
        <p:spPr>
          <a:xfrm>
            <a:off x="2989385" y="5872883"/>
            <a:ext cx="6743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Spring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프레임워크는 소프트웨어공학적 방법론과 </a:t>
            </a:r>
            <a:endParaRPr lang="en-US" altLang="ko-KR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마이크로서비스 아키텍처 기반 애플리케이션 개발에 최적화된 개발 방법을 제공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741" y="1314304"/>
            <a:ext cx="6310155" cy="3155078"/>
          </a:xfrm>
          <a:prstGeom prst="rect">
            <a:avLst/>
          </a:prstGeom>
        </p:spPr>
      </p:pic>
      <p:pic>
        <p:nvPicPr>
          <p:cNvPr id="2050" name="Picture 2" descr="JPA는 도대체 뭘까? (orm, 영속성, hibernate, spring-data-jpa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94" y="4264224"/>
            <a:ext cx="3354255" cy="154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React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9" y="1622316"/>
            <a:ext cx="6189838" cy="32483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75" y="1622316"/>
            <a:ext cx="5331673" cy="3147668"/>
          </a:xfrm>
          <a:prstGeom prst="rect">
            <a:avLst/>
          </a:prstGeom>
        </p:spPr>
      </p:pic>
      <p:sp>
        <p:nvSpPr>
          <p:cNvPr id="16" name="Google Shape;165;p33"/>
          <p:cNvSpPr txBox="1"/>
          <p:nvPr/>
        </p:nvSpPr>
        <p:spPr>
          <a:xfrm>
            <a:off x="2829796" y="5237145"/>
            <a:ext cx="564599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세계적으로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국내에서 가장 많이 사용하는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프론트엔드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개발 방법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84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강의에서 다룰 주요 기술 </a:t>
            </a:r>
            <a:r>
              <a:rPr lang="en-US" altLang="ko-KR" dirty="0" smtClean="0"/>
              <a:t>- AWS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19" y="1690688"/>
            <a:ext cx="7521762" cy="3936389"/>
          </a:xfrm>
          <a:prstGeom prst="rect">
            <a:avLst/>
          </a:prstGeom>
        </p:spPr>
      </p:pic>
      <p:sp>
        <p:nvSpPr>
          <p:cNvPr id="9" name="Google Shape;165;p33"/>
          <p:cNvSpPr txBox="1"/>
          <p:nvPr/>
        </p:nvSpPr>
        <p:spPr>
          <a:xfrm>
            <a:off x="2978463" y="5852607"/>
            <a:ext cx="62350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세계적으로 가장 많이 사용하는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클라우드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애플리케이션 배포 환경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20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강사 소개</a:t>
            </a:r>
            <a:endParaRPr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468</Words>
  <Application>Microsoft Office PowerPoint</Application>
  <PresentationFormat>와이드스크린</PresentationFormat>
  <Paragraphs>73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Symbols</vt:lpstr>
      <vt:lpstr>Malgun Gothic</vt:lpstr>
      <vt:lpstr>Malgun Gothic</vt:lpstr>
      <vt:lpstr>Arial</vt:lpstr>
      <vt:lpstr>Office 테마</vt:lpstr>
      <vt:lpstr>강의 소개</vt:lpstr>
      <vt:lpstr>강의 계획</vt:lpstr>
      <vt:lpstr>전체 강의 계획(1040시간)</vt:lpstr>
      <vt:lpstr>강의에서 다룰 주요 기술 - Java</vt:lpstr>
      <vt:lpstr>강의에서 다룰 주요 기술 - Java</vt:lpstr>
      <vt:lpstr>강의에서 다룰 주요 기술 – Spring</vt:lpstr>
      <vt:lpstr>강의에서 다룰 주요 기술 - React</vt:lpstr>
      <vt:lpstr>강의에서 다룰 주요 기술 - AWS</vt:lpstr>
      <vt:lpstr>강사 소개</vt:lpstr>
      <vt:lpstr>약력</vt:lpstr>
      <vt:lpstr>강의 가이드</vt:lpstr>
      <vt:lpstr>강의 가이드</vt:lpstr>
      <vt:lpstr>강의 가이드</vt:lpstr>
      <vt:lpstr>수업 시작 전까지 해볼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Daekeun Ko</dc:creator>
  <cp:lastModifiedBy>Daekeun Ko</cp:lastModifiedBy>
  <cp:revision>356</cp:revision>
  <dcterms:created xsi:type="dcterms:W3CDTF">2021-05-01T06:51:15Z</dcterms:created>
  <dcterms:modified xsi:type="dcterms:W3CDTF">2023-05-23T02:13:51Z</dcterms:modified>
</cp:coreProperties>
</file>