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4"/>
  </p:notesMasterIdLst>
  <p:handoutMasterIdLst>
    <p:handoutMasterId r:id="rId5"/>
  </p:handoutMasterIdLst>
  <p:sldIdLst>
    <p:sldId id="362" r:id="rId2"/>
    <p:sldId id="364" r:id="rId3"/>
  </p:sldIdLst>
  <p:sldSz cx="12192000" cy="6858000"/>
  <p:notesSz cx="6950075" cy="9236075"/>
  <p:custShowLst>
    <p:custShow name="Format Guide Workshop" id="0">
      <p:sldLst/>
    </p:custShow>
  </p:custShowLst>
  <p:custDataLst>
    <p:tags r:id="rId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29" autoAdjust="0"/>
    <p:restoredTop sz="96327" autoAdjust="0"/>
  </p:normalViewPr>
  <p:slideViewPr>
    <p:cSldViewPr snapToGrid="0">
      <p:cViewPr varScale="1">
        <p:scale>
          <a:sx n="68" d="100"/>
          <a:sy n="68" d="100"/>
        </p:scale>
        <p:origin x="720" y="6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7/11/2023</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7/11/2023</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26.xml"/><Relationship Id="rId5" Type="http://schemas.openxmlformats.org/officeDocument/2006/relationships/image" Target="../media/image9.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4.jp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7.xml"/><Relationship Id="rId7" Type="http://schemas.openxmlformats.org/officeDocument/2006/relationships/image" Target="../media/image2.emf"/><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59.xml"/><Relationship Id="rId5" Type="http://schemas.openxmlformats.org/officeDocument/2006/relationships/image" Target="../media/image9.png"/><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4.jp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2.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71.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72.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77.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78.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81.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0" name=""/>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82.xml"/><Relationship Id="rId5" Type="http://schemas.openxmlformats.org/officeDocument/2006/relationships/image" Target="../media/image10.emf"/><Relationship Id="rId4" Type="http://schemas.openxmlformats.org/officeDocument/2006/relationships/oleObject" Target="../embeddings/oleObject19.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1"/>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0" name=""/>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latin typeface="Segoe UI Symbol" panose="020B0502040204020203" pitchFamily="34" charset="0"/>
                <a:ea typeface="Segoe UI Symbol" panose="020B0502040204020203" pitchFamily="34" charset="0"/>
                <a:cs typeface="Times New Roman" panose="02020603050405020304" pitchFamily="18" charset="0"/>
              </a:rPr>
              <a:t>Executive summary</a:t>
            </a:r>
            <a:endParaRPr lang="en-US" dirty="0">
              <a:solidFill>
                <a:srgbClr val="D4DF33"/>
              </a:solidFill>
              <a:latin typeface="Segoe UI Symbol" panose="020B0502040204020203" pitchFamily="34" charset="0"/>
              <a:ea typeface="Segoe UI Symbol" panose="020B0502040204020203" pitchFamily="34" charset="0"/>
            </a:endParaRP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4403188" y="1617280"/>
            <a:ext cx="6948754" cy="4089131"/>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Font typeface="Arial" panose="020B0604020202020204" pitchFamily="34" charset="0"/>
              <a:buNone/>
            </a:pPr>
            <a:r>
              <a:rPr lang="en-US" sz="3600" dirty="0">
                <a:solidFill>
                  <a:schemeClr val="tx1">
                    <a:lumMod val="100000"/>
                  </a:schemeClr>
                </a:solidFill>
                <a:latin typeface="Segoe UI Symbol" panose="020B0502040204020203" pitchFamily="34" charset="0"/>
                <a:ea typeface="Segoe UI Symbol" panose="020B0502040204020203" pitchFamily="34" charset="0"/>
                <a:cs typeface="Times New Roman" panose="02020603050405020304" pitchFamily="18" charset="0"/>
              </a:rPr>
              <a:t>  Situation</a:t>
            </a:r>
            <a:r>
              <a:rPr lang="en-US" sz="1600" dirty="0">
                <a:solidFill>
                  <a:schemeClr val="tx1">
                    <a:lumMod val="100000"/>
                  </a:schemeClr>
                </a:solidFill>
                <a:latin typeface="Segoe UI Symbol" panose="020B0502040204020203" pitchFamily="34" charset="0"/>
                <a:ea typeface="Segoe UI Symbol" panose="020B0502040204020203" pitchFamily="34" charset="0"/>
                <a:cs typeface="Times New Roman" panose="02020603050405020304" pitchFamily="18" charset="0"/>
              </a:rPr>
              <a:t> :</a:t>
            </a:r>
          </a:p>
          <a:p>
            <a:pPr marL="334800" lvl="2" indent="0" algn="just">
              <a:buClr>
                <a:schemeClr val="tx2">
                  <a:lumMod val="100000"/>
                </a:schemeClr>
              </a:buClr>
              <a:buSzPct val="100000"/>
              <a:buNone/>
            </a:pPr>
            <a:r>
              <a:rPr lang="en-US" sz="2000" b="0" i="0" dirty="0">
                <a:solidFill>
                  <a:srgbClr val="374151"/>
                </a:solidFill>
                <a:effectLst/>
                <a:latin typeface="Segoe UI Symbol" panose="020B0502040204020203" pitchFamily="34" charset="0"/>
                <a:ea typeface="Segoe UI Symbol" panose="020B0502040204020203" pitchFamily="34" charset="0"/>
                <a:cs typeface="Times New Roman" panose="02020603050405020304" pitchFamily="18" charset="0"/>
              </a:rPr>
              <a:t>Powerco, a company facing customer churn, believes that price sensitivity is a key factor driving customers to leave. To address this, they are considering offering a 20% discount to customers who are most likely to churn. By providing this targeted discount, Powerco aims to incentivize these customers to remain with the company instead of switching to a competitor. This strategy involves identifying at-risk customers, determining the discount percentage, communicating the offer, monitoring the results, and optimizing the program based on performance. The goal is to reduce churn by addressing customers' price sensitivities and improving their satisfaction with Powerco's services.</a:t>
            </a:r>
            <a:endParaRPr lang="en-US" sz="2000" dirty="0">
              <a:solidFill>
                <a:schemeClr val="tx1">
                  <a:lumMod val="100000"/>
                </a:schemeClr>
              </a:solidFill>
              <a:latin typeface="Segoe UI Symbol" panose="020B0502040204020203" pitchFamily="34" charset="0"/>
              <a:ea typeface="Segoe UI Symbol" panose="020B0502040204020203" pitchFamily="34" charset="0"/>
              <a:cs typeface="Times New Roman" panose="02020603050405020304" pitchFamily="18"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Segoe UI Symbol" panose="020B0502040204020203" pitchFamily="34" charset="0"/>
              <a:ea typeface="Segoe UI Symbol" panose="020B0502040204020203" pitchFamily="34" charset="0"/>
              <a:cs typeface="Times New Roman" panose="02020603050405020304" pitchFamily="18"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Segoe UI Symbol" panose="020B0502040204020203" pitchFamily="34" charset="0"/>
              <a:ea typeface="Segoe UI Symbol"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C35FC-EC93-F895-341A-F265095790B6}"/>
              </a:ext>
            </a:extLst>
          </p:cNvPr>
          <p:cNvSpPr>
            <a:spLocks noGrp="1"/>
          </p:cNvSpPr>
          <p:nvPr>
            <p:ph type="title"/>
          </p:nvPr>
        </p:nvSpPr>
        <p:spPr>
          <a:xfrm>
            <a:off x="290187" y="390626"/>
            <a:ext cx="10933200" cy="1606550"/>
          </a:xfrm>
        </p:spPr>
        <p:txBody>
          <a:bodyPr/>
          <a:lstStyle/>
          <a:p>
            <a:r>
              <a:rPr lang="en-IN" dirty="0"/>
              <a:t>INSIGHTS</a:t>
            </a:r>
            <a:br>
              <a:rPr lang="en-IN" dirty="0"/>
            </a:br>
            <a:endParaRPr lang="en-IN" dirty="0"/>
          </a:p>
        </p:txBody>
      </p:sp>
      <p:sp>
        <p:nvSpPr>
          <p:cNvPr id="6" name="TextBox 5">
            <a:extLst>
              <a:ext uri="{FF2B5EF4-FFF2-40B4-BE49-F238E27FC236}">
                <a16:creationId xmlns:a16="http://schemas.microsoft.com/office/drawing/2014/main" id="{3FEEBED2-8E3C-D4DC-5B6F-B2AB5A57F1C9}"/>
              </a:ext>
            </a:extLst>
          </p:cNvPr>
          <p:cNvSpPr txBox="1"/>
          <p:nvPr/>
        </p:nvSpPr>
        <p:spPr>
          <a:xfrm>
            <a:off x="290187" y="1336431"/>
            <a:ext cx="11611626" cy="524724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lgn="just">
              <a:buFont typeface="Wingdings" panose="05000000000000000000" pitchFamily="2" charset="2"/>
              <a:buChar char="Ø"/>
            </a:pPr>
            <a:r>
              <a:rPr lang="en-US" sz="2000" dirty="0">
                <a:latin typeface="Segoe UI Symbol" panose="020B0502040204020203" pitchFamily="34" charset="0"/>
                <a:ea typeface="Segoe UI Symbol" panose="020B0502040204020203" pitchFamily="34" charset="0"/>
              </a:rPr>
              <a:t>Churn Rate: Approximately 9.7% of the customers have churned, while 90% of the customers have not churned. This indicates that there is a churn issue, but the majority of customers have remained with the company.</a:t>
            </a:r>
          </a:p>
          <a:p>
            <a:pPr marL="342900" indent="-342900" algn="just">
              <a:buFont typeface="Wingdings" panose="05000000000000000000" pitchFamily="2" charset="2"/>
              <a:buChar char="Ø"/>
            </a:pPr>
            <a:r>
              <a:rPr lang="en-US" sz="2000" dirty="0">
                <a:solidFill>
                  <a:schemeClr val="bg1"/>
                </a:solidFill>
                <a:latin typeface="Segoe UI Symbol" panose="020B0502040204020203" pitchFamily="34" charset="0"/>
                <a:ea typeface="Segoe UI Symbol" panose="020B0502040204020203" pitchFamily="34" charset="0"/>
              </a:rPr>
              <a:t>Net Margin on Power Subscription and Consumption: Net margin on power subscription and consumption over a period of 12 months has been identified as a top driver for churn. Customers with lower net margins may be more likely to churn, suggesting that the financial aspect of their power usage plays a significant role in their decision to leave.</a:t>
            </a:r>
          </a:p>
          <a:p>
            <a:pPr marL="342900" indent="-342900" algn="just">
              <a:buFont typeface="Wingdings" panose="05000000000000000000" pitchFamily="2" charset="2"/>
              <a:buChar char="Ø"/>
            </a:pPr>
            <a:r>
              <a:rPr lang="en-US" sz="2000" b="0" i="0" dirty="0">
                <a:solidFill>
                  <a:schemeClr val="bg1"/>
                </a:solidFill>
                <a:effectLst/>
                <a:latin typeface="Segoe UI Symbol" panose="020B0502040204020203" pitchFamily="34" charset="0"/>
                <a:ea typeface="Segoe UI Symbol" panose="020B0502040204020203" pitchFamily="34" charset="0"/>
              </a:rPr>
              <a:t>Forecasted Bill of Meter Rental: The forecasted bill of meter rental for the next two months is another influential driver of churn. Higher forecasted bills may contribute to customer dissatisfaction and increase the likelihood of churn.</a:t>
            </a:r>
          </a:p>
          <a:p>
            <a:pPr marL="342900" indent="-342900" algn="just">
              <a:buFont typeface="Wingdings" panose="05000000000000000000" pitchFamily="2" charset="2"/>
              <a:buChar char="Ø"/>
            </a:pPr>
            <a:r>
              <a:rPr lang="en-US" sz="2000" b="0" i="0" dirty="0">
                <a:solidFill>
                  <a:schemeClr val="bg1"/>
                </a:solidFill>
                <a:effectLst/>
                <a:latin typeface="Segoe UI Symbol" panose="020B0502040204020203" pitchFamily="34" charset="0"/>
                <a:ea typeface="Segoe UI Symbol" panose="020B0502040204020203" pitchFamily="34" charset="0"/>
              </a:rPr>
              <a:t>Time-related Factors: Time-related factors, such as the number of months a customer has been active, their tenure with the company, and the number of months since their last contract update, have been found to be influential in churn prediction. This suggests that customer behavior a</a:t>
            </a:r>
            <a:r>
              <a:rPr lang="en-IN" sz="2000" b="0" i="0" dirty="0">
                <a:solidFill>
                  <a:schemeClr val="bg1"/>
                </a:solidFill>
                <a:effectLst/>
                <a:latin typeface="Segoe UI Symbol" panose="020B0502040204020203" pitchFamily="34" charset="0"/>
                <a:ea typeface="Segoe UI Symbol" panose="020B0502040204020203" pitchFamily="34" charset="0"/>
              </a:rPr>
              <a:t>and engagement over time </a:t>
            </a:r>
            <a:r>
              <a:rPr lang="en-US" sz="2000" b="0" i="0" dirty="0">
                <a:solidFill>
                  <a:schemeClr val="bg1"/>
                </a:solidFill>
                <a:effectLst/>
                <a:latin typeface="Segoe UI Symbol" panose="020B0502040204020203" pitchFamily="34" charset="0"/>
                <a:ea typeface="Segoe UI Symbol" panose="020B0502040204020203" pitchFamily="34" charset="0"/>
              </a:rPr>
              <a:t>a significant role in determining their likelihood of churning.</a:t>
            </a:r>
            <a:endParaRPr lang="en-IN" sz="2000" b="0" i="0" dirty="0">
              <a:solidFill>
                <a:schemeClr val="bg1"/>
              </a:solidFill>
              <a:effectLst/>
              <a:latin typeface="Segoe UI Symbol" panose="020B0502040204020203" pitchFamily="34" charset="0"/>
              <a:ea typeface="Segoe UI Symbol" panose="020B0502040204020203" pitchFamily="34" charset="0"/>
            </a:endParaRPr>
          </a:p>
          <a:p>
            <a:pPr marL="342900" indent="-342900" algn="just">
              <a:buFont typeface="Wingdings" panose="05000000000000000000" pitchFamily="2" charset="2"/>
              <a:buChar char="Ø"/>
            </a:pPr>
            <a:endParaRPr lang="en-IN" sz="2000" dirty="0">
              <a:solidFill>
                <a:schemeClr val="bg1"/>
              </a:solidFill>
              <a:latin typeface="Segoe UI Symbol" panose="020B0502040204020203" pitchFamily="34" charset="0"/>
              <a:ea typeface="Segoe UI Symbol" panose="020B0502040204020203" pitchFamily="34" charset="0"/>
            </a:endParaRPr>
          </a:p>
          <a:p>
            <a:pPr marL="342900" indent="-342900" algn="just">
              <a:buFont typeface="Wingdings" panose="05000000000000000000" pitchFamily="2" charset="2"/>
              <a:buChar char="Ø"/>
            </a:pPr>
            <a:endParaRPr lang="en-IN" sz="2000" dirty="0" err="1">
              <a:solidFill>
                <a:srgbClr val="575757"/>
              </a:solidFill>
              <a:latin typeface="Segoe UI Symbol" panose="020B0502040204020203" pitchFamily="34" charset="0"/>
              <a:ea typeface="Segoe UI Symbol" panose="020B0502040204020203" pitchFamily="34" charset="0"/>
            </a:endParaRPr>
          </a:p>
        </p:txBody>
      </p:sp>
    </p:spTree>
    <p:extLst>
      <p:ext uri="{BB962C8B-B14F-4D97-AF65-F5344CB8AC3E}">
        <p14:creationId xmlns:p14="http://schemas.microsoft.com/office/powerpoint/2010/main" val="31414096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TotalTime>
  <Words>333</Words>
  <Application>Microsoft Office PowerPoint</Application>
  <PresentationFormat>Widescreen</PresentationFormat>
  <Paragraphs>9</Paragraphs>
  <Slides>2</Slides>
  <Notes>1</Notes>
  <HiddenSlides>0</HiddenSlides>
  <MMClips>0</MMClips>
  <ScaleCrop>false</ScaleCrop>
  <HeadingPairs>
    <vt:vector size="10"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vt:i4>
      </vt:variant>
      <vt:variant>
        <vt:lpstr>Custom Shows</vt:lpstr>
      </vt:variant>
      <vt:variant>
        <vt:i4>1</vt:i4>
      </vt:variant>
    </vt:vector>
  </HeadingPairs>
  <TitlesOfParts>
    <vt:vector size="9" baseType="lpstr">
      <vt:lpstr>Arial</vt:lpstr>
      <vt:lpstr>Segoe UI Symbol</vt:lpstr>
      <vt:lpstr>Trebuchet MS</vt:lpstr>
      <vt:lpstr>Wingdings</vt:lpstr>
      <vt:lpstr>BCG Grid 16:9</vt:lpstr>
      <vt:lpstr>think-cell Slide</vt:lpstr>
      <vt:lpstr>Executive summary</vt:lpstr>
      <vt:lpstr>INSIGHTS </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Kadambari Patel</cp:lastModifiedBy>
  <cp:revision>448</cp:revision>
  <cp:lastPrinted>2016-04-06T18:59:25Z</cp:lastPrinted>
  <dcterms:created xsi:type="dcterms:W3CDTF">2016-11-04T11:46:04Z</dcterms:created>
  <dcterms:modified xsi:type="dcterms:W3CDTF">2023-07-11T04:52:20Z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