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71" r:id="rId4"/>
    <p:sldId id="257" r:id="rId5"/>
    <p:sldId id="267" r:id="rId6"/>
    <p:sldId id="266" r:id="rId7"/>
    <p:sldId id="265" r:id="rId8"/>
    <p:sldId id="261" r:id="rId9"/>
    <p:sldId id="262" r:id="rId10"/>
    <p:sldId id="276" r:id="rId11"/>
    <p:sldId id="274" r:id="rId12"/>
    <p:sldId id="275" r:id="rId13"/>
    <p:sldId id="277" r:id="rId14"/>
    <p:sldId id="263" r:id="rId15"/>
    <p:sldId id="264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56" autoAdjust="0"/>
  </p:normalViewPr>
  <p:slideViewPr>
    <p:cSldViewPr snapToGrid="0">
      <p:cViewPr varScale="1">
        <p:scale>
          <a:sx n="105" d="100"/>
          <a:sy n="105" d="100"/>
        </p:scale>
        <p:origin x="-79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79446-C694-4B32-93F6-63169DA2E9A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B58A6E-A488-4711-9C27-7D01DF67D4B7}">
      <dgm:prSet phldrT="[텍스트]"/>
      <dgm:spPr/>
      <dgm:t>
        <a:bodyPr/>
        <a:lstStyle/>
        <a:p>
          <a:pPr latinLnBrk="0"/>
          <a:r>
            <a:rPr lang="en-US" altLang="ko-KR" dirty="0" smtClean="0"/>
            <a:t>Coded memory theorist (theorist)</a:t>
          </a:r>
          <a:endParaRPr lang="ko-KR" altLang="en-US" dirty="0"/>
        </a:p>
      </dgm:t>
    </dgm:pt>
    <dgm:pt modelId="{8E3CFACA-08F1-4C75-ACD7-96DECD49D562}" type="parTrans" cxnId="{5FA825CE-ECA5-47F4-9206-0E27706F3A00}">
      <dgm:prSet/>
      <dgm:spPr/>
      <dgm:t>
        <a:bodyPr/>
        <a:lstStyle/>
        <a:p>
          <a:pPr latinLnBrk="0"/>
          <a:endParaRPr lang="ko-KR" altLang="en-US"/>
        </a:p>
      </dgm:t>
    </dgm:pt>
    <dgm:pt modelId="{8B3FFAB1-A62F-401B-8228-F5A4D099AA14}" type="sibTrans" cxnId="{5FA825CE-ECA5-47F4-9206-0E27706F3A00}">
      <dgm:prSet/>
      <dgm:spPr/>
      <dgm:t>
        <a:bodyPr/>
        <a:lstStyle/>
        <a:p>
          <a:pPr latinLnBrk="0"/>
          <a:endParaRPr lang="ko-KR" altLang="en-US"/>
        </a:p>
      </dgm:t>
    </dgm:pt>
    <dgm:pt modelId="{D59C47A8-FF34-4417-889F-128C13DE50E9}">
      <dgm:prSet phldrT="[텍스트]"/>
      <dgm:spPr/>
      <dgm:t>
        <a:bodyPr/>
        <a:lstStyle/>
        <a:p>
          <a:pPr latinLnBrk="0"/>
          <a:r>
            <a:rPr lang="en-US" altLang="ko-KR" dirty="0" smtClean="0"/>
            <a:t>Connectionist (empiricist)</a:t>
          </a:r>
          <a:endParaRPr lang="ko-KR" altLang="en-US" dirty="0"/>
        </a:p>
      </dgm:t>
    </dgm:pt>
    <dgm:pt modelId="{4E5CBE37-5A93-4CFE-A2CC-7FF6D865073F}" type="parTrans" cxnId="{3346ABBC-7050-4053-9DE5-12FE81FA2923}">
      <dgm:prSet/>
      <dgm:spPr/>
      <dgm:t>
        <a:bodyPr/>
        <a:lstStyle/>
        <a:p>
          <a:pPr latinLnBrk="0"/>
          <a:endParaRPr lang="ko-KR" altLang="en-US"/>
        </a:p>
      </dgm:t>
    </dgm:pt>
    <dgm:pt modelId="{546F88D7-62F2-4769-960D-DCF955F47888}" type="sibTrans" cxnId="{3346ABBC-7050-4053-9DE5-12FE81FA2923}">
      <dgm:prSet/>
      <dgm:spPr/>
      <dgm:t>
        <a:bodyPr/>
        <a:lstStyle/>
        <a:p>
          <a:pPr latinLnBrk="0"/>
          <a:endParaRPr lang="ko-KR" altLang="en-US"/>
        </a:p>
      </dgm:t>
    </dgm:pt>
    <dgm:pt modelId="{4A4B9167-2F43-4D82-8236-1E2B8271B081}">
      <dgm:prSet custT="1"/>
      <dgm:spPr/>
      <dgm:t>
        <a:bodyPr/>
        <a:lstStyle/>
        <a:p>
          <a:pPr latinLnBrk="0"/>
          <a:r>
            <a:rPr lang="en-US" altLang="en-US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Recognition of any stimulus involves the matching or systematic comparison of the contents of storage with incoming sensory patterns</a:t>
          </a:r>
          <a:endParaRPr lang="ko-KR" altLang="en-US" sz="16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C9FB7BFB-73F2-41F5-AECE-2A7EB83EFCE0}" type="parTrans" cxnId="{831BFCD0-74E3-4078-81C1-D8143759DF69}">
      <dgm:prSet/>
      <dgm:spPr/>
      <dgm:t>
        <a:bodyPr/>
        <a:lstStyle/>
        <a:p>
          <a:pPr latinLnBrk="0"/>
          <a:endParaRPr lang="ko-KR" altLang="en-US"/>
        </a:p>
      </dgm:t>
    </dgm:pt>
    <dgm:pt modelId="{C5553C6F-2385-4AEA-8266-7103F50EEE10}" type="sibTrans" cxnId="{831BFCD0-74E3-4078-81C1-D8143759DF69}">
      <dgm:prSet/>
      <dgm:spPr/>
      <dgm:t>
        <a:bodyPr/>
        <a:lstStyle/>
        <a:p>
          <a:pPr latinLnBrk="0"/>
          <a:endParaRPr lang="ko-KR" altLang="en-US"/>
        </a:p>
      </dgm:t>
    </dgm:pt>
    <dgm:pt modelId="{4C7E58A2-771B-475A-964B-F6D3FFD9D167}">
      <dgm:prSet custT="1"/>
      <dgm:spPr/>
      <dgm:t>
        <a:bodyPr/>
        <a:lstStyle/>
        <a:p>
          <a:pPr latinLnBrk="0"/>
          <a:r>
            <a:rPr lang="en-US" altLang="en-US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The images of stimuli may never really be recorded at all, and that the central nervous system simply acts as an intricate switching network</a:t>
          </a:r>
          <a:endParaRPr lang="ko-KR" altLang="en-US" sz="16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1D813D04-FC2F-4A2F-BE46-157ADAAB867F}" type="parTrans" cxnId="{6BB0FD74-BCBA-4B28-898A-4DD1715CF0A7}">
      <dgm:prSet/>
      <dgm:spPr/>
    </dgm:pt>
    <dgm:pt modelId="{FD3CA9DA-95CB-4FB8-A9A7-2D8E91F345D7}" type="sibTrans" cxnId="{6BB0FD74-BCBA-4B28-898A-4DD1715CF0A7}">
      <dgm:prSet/>
      <dgm:spPr/>
    </dgm:pt>
    <dgm:pt modelId="{6D5481E8-1129-414C-8FAB-78D1191BB6E4}">
      <dgm:prSet custT="1"/>
      <dgm:spPr/>
      <dgm:t>
        <a:bodyPr/>
        <a:lstStyle/>
        <a:p>
          <a:pPr latinLnBrk="0"/>
          <a:r>
            <a:rPr lang="en-US" altLang="en-US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The information is contained in connections or associations rather than topographic representations</a:t>
          </a:r>
          <a:endParaRPr lang="ko-KR" altLang="en-US" sz="16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CA1690DD-96F9-4E57-B1C5-5B5E293F5B21}" type="parTrans" cxnId="{0B7E37CF-7127-4098-9A16-DFF44D17B796}">
      <dgm:prSet/>
      <dgm:spPr/>
    </dgm:pt>
    <dgm:pt modelId="{4ED041C0-ECC0-4152-8994-63E9E9EAD27A}" type="sibTrans" cxnId="{0B7E37CF-7127-4098-9A16-DFF44D17B796}">
      <dgm:prSet/>
      <dgm:spPr/>
    </dgm:pt>
    <dgm:pt modelId="{BF1C1C18-C189-42E9-8D72-1ACD39353ADF}">
      <dgm:prSet custT="1"/>
      <dgm:spPr/>
      <dgm:t>
        <a:bodyPr/>
        <a:lstStyle/>
        <a:p>
          <a:pPr latinLnBrk="0"/>
          <a:r>
            <a:rPr lang="en-US" altLang="en-US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Storage of sensory information is in the form of coded representations or images, with some sort of one-to-one mapping between the sensory stimulus</a:t>
          </a:r>
          <a:endParaRPr lang="ko-KR" altLang="en-US" sz="16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gm:t>
    </dgm:pt>
    <dgm:pt modelId="{4A605F25-D7DD-49E6-B280-D55183EE2647}" type="parTrans" cxnId="{923DA1E0-590F-41B5-A35F-0DA3A17FC816}">
      <dgm:prSet/>
      <dgm:spPr/>
    </dgm:pt>
    <dgm:pt modelId="{3806BD83-9199-49E8-94E6-2810C046E0B8}" type="sibTrans" cxnId="{923DA1E0-590F-41B5-A35F-0DA3A17FC816}">
      <dgm:prSet/>
      <dgm:spPr/>
    </dgm:pt>
    <dgm:pt modelId="{79D5C6D8-3144-48FC-A71D-13E959DEF091}" type="pres">
      <dgm:prSet presAssocID="{28279446-C694-4B32-93F6-63169DA2E9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D2C-2713-48BE-9905-4C22D2E75A7E}" type="pres">
      <dgm:prSet presAssocID="{78B58A6E-A488-4711-9C27-7D01DF67D4B7}" presName="parentLin" presStyleCnt="0"/>
      <dgm:spPr/>
    </dgm:pt>
    <dgm:pt modelId="{9CBA8935-5F92-4EC1-909B-F074A8E0688D}" type="pres">
      <dgm:prSet presAssocID="{78B58A6E-A488-4711-9C27-7D01DF67D4B7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D0FA082-A6AD-4992-841A-738BD96CC849}" type="pres">
      <dgm:prSet presAssocID="{78B58A6E-A488-4711-9C27-7D01DF67D4B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9BA7CB-F316-4C7E-88F3-6D195446C10A}" type="pres">
      <dgm:prSet presAssocID="{78B58A6E-A488-4711-9C27-7D01DF67D4B7}" presName="negativeSpace" presStyleCnt="0"/>
      <dgm:spPr/>
    </dgm:pt>
    <dgm:pt modelId="{817D8673-9950-4FA2-92CF-10C0B629C411}" type="pres">
      <dgm:prSet presAssocID="{78B58A6E-A488-4711-9C27-7D01DF67D4B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23BEFB-F6EA-4796-A001-A9934A52E103}" type="pres">
      <dgm:prSet presAssocID="{8B3FFAB1-A62F-401B-8228-F5A4D099AA14}" presName="spaceBetweenRectangles" presStyleCnt="0"/>
      <dgm:spPr/>
    </dgm:pt>
    <dgm:pt modelId="{E8DE1766-9BF8-411F-82EF-96E6C14B275D}" type="pres">
      <dgm:prSet presAssocID="{D59C47A8-FF34-4417-889F-128C13DE50E9}" presName="parentLin" presStyleCnt="0"/>
      <dgm:spPr/>
    </dgm:pt>
    <dgm:pt modelId="{45D0EEB3-5B66-4C61-A123-A13CD07079A1}" type="pres">
      <dgm:prSet presAssocID="{D59C47A8-FF34-4417-889F-128C13DE50E9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0CD87F5-C0C9-4D4F-A74F-ADFB68C21279}" type="pres">
      <dgm:prSet presAssocID="{D59C47A8-FF34-4417-889F-128C13DE50E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9C8DE6-C503-4183-B15C-8664C4FA9870}" type="pres">
      <dgm:prSet presAssocID="{D59C47A8-FF34-4417-889F-128C13DE50E9}" presName="negativeSpace" presStyleCnt="0"/>
      <dgm:spPr/>
    </dgm:pt>
    <dgm:pt modelId="{41E87AB5-8008-4EE2-B42C-45B0344DD8A1}" type="pres">
      <dgm:prSet presAssocID="{D59C47A8-FF34-4417-889F-128C13DE50E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07597C-A5CC-420B-9463-AC9562E898D2}" type="presOf" srcId="{78B58A6E-A488-4711-9C27-7D01DF67D4B7}" destId="{2D0FA082-A6AD-4992-841A-738BD96CC849}" srcOrd="1" destOrd="0" presId="urn:microsoft.com/office/officeart/2005/8/layout/list1"/>
    <dgm:cxn modelId="{0B7E37CF-7127-4098-9A16-DFF44D17B796}" srcId="{D59C47A8-FF34-4417-889F-128C13DE50E9}" destId="{6D5481E8-1129-414C-8FAB-78D1191BB6E4}" srcOrd="1" destOrd="0" parTransId="{CA1690DD-96F9-4E57-B1C5-5B5E293F5B21}" sibTransId="{4ED041C0-ECC0-4152-8994-63E9E9EAD27A}"/>
    <dgm:cxn modelId="{B9EE3800-EC72-4DF5-86B7-B8D8C7DFB82F}" type="presOf" srcId="{D59C47A8-FF34-4417-889F-128C13DE50E9}" destId="{40CD87F5-C0C9-4D4F-A74F-ADFB68C21279}" srcOrd="1" destOrd="0" presId="urn:microsoft.com/office/officeart/2005/8/layout/list1"/>
    <dgm:cxn modelId="{F8383836-4DB7-4DF3-A3F0-AB43252459C2}" type="presOf" srcId="{28279446-C694-4B32-93F6-63169DA2E9AD}" destId="{79D5C6D8-3144-48FC-A71D-13E959DEF091}" srcOrd="0" destOrd="0" presId="urn:microsoft.com/office/officeart/2005/8/layout/list1"/>
    <dgm:cxn modelId="{923DA1E0-590F-41B5-A35F-0DA3A17FC816}" srcId="{78B58A6E-A488-4711-9C27-7D01DF67D4B7}" destId="{BF1C1C18-C189-42E9-8D72-1ACD39353ADF}" srcOrd="1" destOrd="0" parTransId="{4A605F25-D7DD-49E6-B280-D55183EE2647}" sibTransId="{3806BD83-9199-49E8-94E6-2810C046E0B8}"/>
    <dgm:cxn modelId="{831BFCD0-74E3-4078-81C1-D8143759DF69}" srcId="{78B58A6E-A488-4711-9C27-7D01DF67D4B7}" destId="{4A4B9167-2F43-4D82-8236-1E2B8271B081}" srcOrd="0" destOrd="0" parTransId="{C9FB7BFB-73F2-41F5-AECE-2A7EB83EFCE0}" sibTransId="{C5553C6F-2385-4AEA-8266-7103F50EEE10}"/>
    <dgm:cxn modelId="{6BB0FD74-BCBA-4B28-898A-4DD1715CF0A7}" srcId="{D59C47A8-FF34-4417-889F-128C13DE50E9}" destId="{4C7E58A2-771B-475A-964B-F6D3FFD9D167}" srcOrd="0" destOrd="0" parTransId="{1D813D04-FC2F-4A2F-BE46-157ADAAB867F}" sibTransId="{FD3CA9DA-95CB-4FB8-A9A7-2D8E91F345D7}"/>
    <dgm:cxn modelId="{7C892E7C-073A-42DC-8941-5BBF1832D133}" type="presOf" srcId="{6D5481E8-1129-414C-8FAB-78D1191BB6E4}" destId="{41E87AB5-8008-4EE2-B42C-45B0344DD8A1}" srcOrd="0" destOrd="1" presId="urn:microsoft.com/office/officeart/2005/8/layout/list1"/>
    <dgm:cxn modelId="{15326DD2-75C8-4931-B5C5-8C96DF4D7634}" type="presOf" srcId="{4C7E58A2-771B-475A-964B-F6D3FFD9D167}" destId="{41E87AB5-8008-4EE2-B42C-45B0344DD8A1}" srcOrd="0" destOrd="0" presId="urn:microsoft.com/office/officeart/2005/8/layout/list1"/>
    <dgm:cxn modelId="{5FA825CE-ECA5-47F4-9206-0E27706F3A00}" srcId="{28279446-C694-4B32-93F6-63169DA2E9AD}" destId="{78B58A6E-A488-4711-9C27-7D01DF67D4B7}" srcOrd="0" destOrd="0" parTransId="{8E3CFACA-08F1-4C75-ACD7-96DECD49D562}" sibTransId="{8B3FFAB1-A62F-401B-8228-F5A4D099AA14}"/>
    <dgm:cxn modelId="{ECA0BE31-6462-4457-A0BF-D882754DDB79}" type="presOf" srcId="{78B58A6E-A488-4711-9C27-7D01DF67D4B7}" destId="{9CBA8935-5F92-4EC1-909B-F074A8E0688D}" srcOrd="0" destOrd="0" presId="urn:microsoft.com/office/officeart/2005/8/layout/list1"/>
    <dgm:cxn modelId="{8125F1B9-5167-461B-A7B6-C262817878D9}" type="presOf" srcId="{4A4B9167-2F43-4D82-8236-1E2B8271B081}" destId="{817D8673-9950-4FA2-92CF-10C0B629C411}" srcOrd="0" destOrd="0" presId="urn:microsoft.com/office/officeart/2005/8/layout/list1"/>
    <dgm:cxn modelId="{6B7732C0-23FA-4057-A77B-9E0D7C366BAA}" type="presOf" srcId="{BF1C1C18-C189-42E9-8D72-1ACD39353ADF}" destId="{817D8673-9950-4FA2-92CF-10C0B629C411}" srcOrd="0" destOrd="1" presId="urn:microsoft.com/office/officeart/2005/8/layout/list1"/>
    <dgm:cxn modelId="{3346ABBC-7050-4053-9DE5-12FE81FA2923}" srcId="{28279446-C694-4B32-93F6-63169DA2E9AD}" destId="{D59C47A8-FF34-4417-889F-128C13DE50E9}" srcOrd="1" destOrd="0" parTransId="{4E5CBE37-5A93-4CFE-A2CC-7FF6D865073F}" sibTransId="{546F88D7-62F2-4769-960D-DCF955F47888}"/>
    <dgm:cxn modelId="{CD8DFE2D-7681-4573-AE2D-8BA8588412FB}" type="presOf" srcId="{D59C47A8-FF34-4417-889F-128C13DE50E9}" destId="{45D0EEB3-5B66-4C61-A123-A13CD07079A1}" srcOrd="0" destOrd="0" presId="urn:microsoft.com/office/officeart/2005/8/layout/list1"/>
    <dgm:cxn modelId="{D3FC044F-EB3F-404A-BE28-CBD46ADCE1B8}" type="presParOf" srcId="{79D5C6D8-3144-48FC-A71D-13E959DEF091}" destId="{7AF8DD2C-2713-48BE-9905-4C22D2E75A7E}" srcOrd="0" destOrd="0" presId="urn:microsoft.com/office/officeart/2005/8/layout/list1"/>
    <dgm:cxn modelId="{ADE7DED4-9EE0-4098-8925-195447AB25CC}" type="presParOf" srcId="{7AF8DD2C-2713-48BE-9905-4C22D2E75A7E}" destId="{9CBA8935-5F92-4EC1-909B-F074A8E0688D}" srcOrd="0" destOrd="0" presId="urn:microsoft.com/office/officeart/2005/8/layout/list1"/>
    <dgm:cxn modelId="{48064DFA-A706-414E-B5DA-085FEA98C2A1}" type="presParOf" srcId="{7AF8DD2C-2713-48BE-9905-4C22D2E75A7E}" destId="{2D0FA082-A6AD-4992-841A-738BD96CC849}" srcOrd="1" destOrd="0" presId="urn:microsoft.com/office/officeart/2005/8/layout/list1"/>
    <dgm:cxn modelId="{7BE7DC69-3305-4988-90E6-D5B6AE22F8D5}" type="presParOf" srcId="{79D5C6D8-3144-48FC-A71D-13E959DEF091}" destId="{0E9BA7CB-F316-4C7E-88F3-6D195446C10A}" srcOrd="1" destOrd="0" presId="urn:microsoft.com/office/officeart/2005/8/layout/list1"/>
    <dgm:cxn modelId="{4FDD2E7B-CF21-4FD3-914A-EDE84F2D053C}" type="presParOf" srcId="{79D5C6D8-3144-48FC-A71D-13E959DEF091}" destId="{817D8673-9950-4FA2-92CF-10C0B629C411}" srcOrd="2" destOrd="0" presId="urn:microsoft.com/office/officeart/2005/8/layout/list1"/>
    <dgm:cxn modelId="{98C9519B-2CB7-4689-B355-3DCEE03C5A85}" type="presParOf" srcId="{79D5C6D8-3144-48FC-A71D-13E959DEF091}" destId="{0923BEFB-F6EA-4796-A001-A9934A52E103}" srcOrd="3" destOrd="0" presId="urn:microsoft.com/office/officeart/2005/8/layout/list1"/>
    <dgm:cxn modelId="{71226F09-D68E-47A1-939B-AC16771E13D7}" type="presParOf" srcId="{79D5C6D8-3144-48FC-A71D-13E959DEF091}" destId="{E8DE1766-9BF8-411F-82EF-96E6C14B275D}" srcOrd="4" destOrd="0" presId="urn:microsoft.com/office/officeart/2005/8/layout/list1"/>
    <dgm:cxn modelId="{57C938F7-2E08-47D7-8B89-8BF91ECA6AFD}" type="presParOf" srcId="{E8DE1766-9BF8-411F-82EF-96E6C14B275D}" destId="{45D0EEB3-5B66-4C61-A123-A13CD07079A1}" srcOrd="0" destOrd="0" presId="urn:microsoft.com/office/officeart/2005/8/layout/list1"/>
    <dgm:cxn modelId="{684A041A-5F88-48BA-8911-AB6BF8C5DA3D}" type="presParOf" srcId="{E8DE1766-9BF8-411F-82EF-96E6C14B275D}" destId="{40CD87F5-C0C9-4D4F-A74F-ADFB68C21279}" srcOrd="1" destOrd="0" presId="urn:microsoft.com/office/officeart/2005/8/layout/list1"/>
    <dgm:cxn modelId="{99BDAC5D-ECA7-422C-9A0B-F84A89AB36DA}" type="presParOf" srcId="{79D5C6D8-3144-48FC-A71D-13E959DEF091}" destId="{239C8DE6-C503-4183-B15C-8664C4FA9870}" srcOrd="5" destOrd="0" presId="urn:microsoft.com/office/officeart/2005/8/layout/list1"/>
    <dgm:cxn modelId="{B1D5B6D2-F8AD-4245-AF82-9D6A73FA3129}" type="presParOf" srcId="{79D5C6D8-3144-48FC-A71D-13E959DEF091}" destId="{41E87AB5-8008-4EE2-B42C-45B0344DD8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7D8673-9950-4FA2-92CF-10C0B629C411}">
      <dsp:nvSpPr>
        <dsp:cNvPr id="0" name=""/>
        <dsp:cNvSpPr/>
      </dsp:nvSpPr>
      <dsp:spPr>
        <a:xfrm>
          <a:off x="0" y="293958"/>
          <a:ext cx="6083300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32" tIns="395732" rIns="472132" bIns="113792" numCol="1" spcCol="1270" anchor="t" anchorCtr="0">
          <a:noAutofit/>
        </a:bodyPr>
        <a:lstStyle/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Recognition of any stimulus involves the matching or systematic comparison of the contents of storage with incoming sensory patterns</a:t>
          </a:r>
          <a:endParaRPr lang="ko-KR" altLang="en-US" sz="16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Storage of sensory information is in the form of coded representations or images, with some sort of one-to-one mapping between the sensory stimulus</a:t>
          </a:r>
          <a:endParaRPr lang="ko-KR" altLang="en-US" sz="16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0" y="293958"/>
        <a:ext cx="6083300" cy="2513700"/>
      </dsp:txXfrm>
    </dsp:sp>
    <dsp:sp modelId="{2D0FA082-A6AD-4992-841A-738BD96CC849}">
      <dsp:nvSpPr>
        <dsp:cNvPr id="0" name=""/>
        <dsp:cNvSpPr/>
      </dsp:nvSpPr>
      <dsp:spPr>
        <a:xfrm>
          <a:off x="304165" y="13518"/>
          <a:ext cx="42583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54" tIns="0" rIns="160954" bIns="0" numCol="1" spcCol="1270" anchor="ctr" anchorCtr="0">
          <a:noAutofit/>
        </a:bodyPr>
        <a:lstStyle/>
        <a:p>
          <a:pPr lvl="0" algn="l" defTabSz="84455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Coded memory theorist (theorist)</a:t>
          </a:r>
          <a:endParaRPr lang="ko-KR" altLang="en-US" sz="1900" kern="1200" dirty="0"/>
        </a:p>
      </dsp:txBody>
      <dsp:txXfrm>
        <a:off x="304165" y="13518"/>
        <a:ext cx="4258310" cy="560880"/>
      </dsp:txXfrm>
    </dsp:sp>
    <dsp:sp modelId="{41E87AB5-8008-4EE2-B42C-45B0344DD8A1}">
      <dsp:nvSpPr>
        <dsp:cNvPr id="0" name=""/>
        <dsp:cNvSpPr/>
      </dsp:nvSpPr>
      <dsp:spPr>
        <a:xfrm>
          <a:off x="0" y="3190698"/>
          <a:ext cx="608330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32" tIns="395732" rIns="472132" bIns="113792" numCol="1" spcCol="1270" anchor="t" anchorCtr="0">
          <a:noAutofit/>
        </a:bodyPr>
        <a:lstStyle/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The images of stimuli may never really be recorded at all, and that the central nervous system simply acts as an intricate switching network</a:t>
          </a:r>
          <a:endParaRPr lang="ko-KR" altLang="en-US" sz="16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rPr>
            <a:t>The information is contained in connections or associations rather than topographic representations</a:t>
          </a:r>
          <a:endParaRPr lang="ko-KR" altLang="en-US" sz="1600" kern="1200" dirty="0">
            <a:latin typeface="Arial Unicode MS" pitchFamily="50" charset="-127"/>
            <a:ea typeface="Arial Unicode MS" pitchFamily="50" charset="-127"/>
            <a:cs typeface="Arial Unicode MS" pitchFamily="50" charset="-127"/>
          </a:endParaRPr>
        </a:p>
      </dsp:txBody>
      <dsp:txXfrm>
        <a:off x="0" y="3190698"/>
        <a:ext cx="6083300" cy="2214450"/>
      </dsp:txXfrm>
    </dsp:sp>
    <dsp:sp modelId="{40CD87F5-C0C9-4D4F-A74F-ADFB68C21279}">
      <dsp:nvSpPr>
        <dsp:cNvPr id="0" name=""/>
        <dsp:cNvSpPr/>
      </dsp:nvSpPr>
      <dsp:spPr>
        <a:xfrm>
          <a:off x="304165" y="2910258"/>
          <a:ext cx="42583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54" tIns="0" rIns="160954" bIns="0" numCol="1" spcCol="1270" anchor="ctr" anchorCtr="0">
          <a:noAutofit/>
        </a:bodyPr>
        <a:lstStyle/>
        <a:p>
          <a:pPr lvl="0" algn="l" defTabSz="84455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Connectionist (empiricist)</a:t>
          </a:r>
          <a:endParaRPr lang="ko-KR" altLang="en-US" sz="1900" kern="1200" dirty="0"/>
        </a:p>
      </dsp:txBody>
      <dsp:txXfrm>
        <a:off x="304165" y="2910258"/>
        <a:ext cx="4258310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C977F-ED4C-4910-8EEC-325607C641F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9C69-345A-4473-9326-2755E60148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9C69-345A-4473-9326-2755E60148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D5629-BA9E-4859-BAEC-09312987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2CEC12-B86C-478B-A410-746504AC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8A1ED9-5F55-461B-BCA5-16CCDDB7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159CAA-1242-4C88-9628-0506EC1F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95CAF7-6E53-484D-B832-CEA3C78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58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FE060-537A-4102-9AC7-D6F6D403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BB650E-ABDA-4D73-836E-245B481A5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D2084A-67A9-4261-9099-F6EB7193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8E60CA-39DB-4F49-B3F5-EF30F8CB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DA57DB-62A4-4D3B-A64D-EC1C89A5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92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B271D2-3C09-4EBB-ACC3-E1556FF27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422810-3190-4B2B-B368-3A9EF5B7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B2835-DB36-411C-93D4-3049AC84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5AC82D-80C8-40C0-AFE5-EE0DDB61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E25D99-52B5-443D-AA9B-7CED025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603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18D11-CFB7-46A5-88F6-EDB23BB9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0A2FDF-1041-41E3-937D-1449987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F5C91D-1BBC-4ABF-9562-F0DF4FBE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1E99DD-4AD5-46D2-9F09-3F69354F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744AC7-ABF4-4761-AE37-89C366AE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32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026D2-133D-4A08-AB78-5CBFCB9E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0A74FE-E627-4117-907A-D3103D96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1B8C89-DED7-4E24-8850-51F0264F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07CFE2-068B-4741-B45C-9F3A10F6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B266C3-03DB-4726-B2BE-6926CA45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6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F2D35-A841-4A47-B29E-3777234F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48DAC8-67A7-4F0A-B556-9EA2D558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2AB440-3E60-492C-AB6C-4E87F3BD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35CDC3-EB4A-4154-9B28-73FFBFE8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FE0791-F852-44EE-BF6C-1B60CAD9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EC2D5A-98D2-4200-9A80-15F23B8F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3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97264-1DFD-4AEF-AEEF-B38B4ADB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1BAB25-8579-441E-B0FA-1BE40B22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0EAEA04-8FBE-4DE8-95CC-E565F062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7429BB1-E0A5-479A-86AB-EC151955E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704DE0-4520-425E-A203-686C772A6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214F86-EA77-4D18-9CE0-915CBF00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B293FC-1886-42F6-B1CE-B400740B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FDE3FA7-D5CF-4B89-87E5-FC1C24B0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07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AF40AA-3925-4ACE-8F06-4B1F9353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1B6781F-80F8-4278-9DC6-B955A0A6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B7D48-AB4B-41A4-AAD5-A224D798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15BAF3-9F29-46AB-96BA-A5C77E33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60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F15931-C278-4B70-8C75-AC3B39F3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4D778D8-D224-4A97-9170-F7F181FC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9A4F75-8B97-4E6A-8B2F-C730521F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73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CBE658-42FF-48F7-BB92-AB930A34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E66C9A-71BB-4587-B747-456430C2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77802C-54C1-4483-93CC-E0497EB56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DA2B22-FAD0-4A72-83F7-AAC97C2D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40F5DE5-BC5F-4B06-A695-A9ADA798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F036C6-E0D6-481D-AD9A-4F663AAB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37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41716-8A6E-4C17-B278-FF49F43B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1B916C6-1423-4A76-B9B7-FB76856F1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66E2FA-9A15-48A7-A98D-33B9761F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CE6121-CBB9-4E19-9A88-C188D0AF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B5A281-F4E9-4800-90E5-CAA9E9D2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AB1728-06DA-4505-8B95-AB14ED6B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578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8975524-1D38-4948-8C97-91940B0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38DC4B-6A1B-4960-AE65-08223B06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839B34-00EB-437A-8660-377C593DF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3A4A-280A-4864-9181-47C6A189C102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A10DD-1EF4-475F-B9AC-52FD6031A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A67FC-6248-4D22-9570-DABDA26CB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7E7F-E0CE-413D-8843-22676605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900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22B4E-EC6A-4D73-8127-66014D202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퍼셉트론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8F3D36-3496-4C3E-8536-33527E5E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628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F84C5DD-0D71-4200-A6C9-9C4C378E935F}"/>
              </a:ext>
            </a:extLst>
          </p:cNvPr>
          <p:cNvGrpSpPr/>
          <p:nvPr/>
        </p:nvGrpSpPr>
        <p:grpSpPr>
          <a:xfrm>
            <a:off x="2712720" y="520504"/>
            <a:ext cx="6501619" cy="5570808"/>
            <a:chOff x="2515772" y="647114"/>
            <a:chExt cx="6501619" cy="55708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ED9CB608-82F1-4E09-BF51-A0535ECE0BFF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72" y="6217920"/>
              <a:ext cx="65016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7A12B778-692A-4744-AC8E-997B9E484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72" y="647114"/>
              <a:ext cx="0" cy="557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609A8A-FB0B-4627-B6DA-CD94F711ED93}"/>
              </a:ext>
            </a:extLst>
          </p:cNvPr>
          <p:cNvSpPr txBox="1"/>
          <p:nvPr/>
        </p:nvSpPr>
        <p:spPr>
          <a:xfrm>
            <a:off x="2401415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95ACA3-2DA8-41A1-8233-00C4854B79AF}"/>
              </a:ext>
            </a:extLst>
          </p:cNvPr>
          <p:cNvSpPr txBox="1"/>
          <p:nvPr/>
        </p:nvSpPr>
        <p:spPr>
          <a:xfrm>
            <a:off x="6380228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44F4531-0390-4A21-889E-D4D48FF71B7A}"/>
              </a:ext>
            </a:extLst>
          </p:cNvPr>
          <p:cNvSpPr txBox="1"/>
          <p:nvPr/>
        </p:nvSpPr>
        <p:spPr>
          <a:xfrm>
            <a:off x="2089581" y="257204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C735F-6294-4699-9340-8FF7FE845959}"/>
              </a:ext>
            </a:extLst>
          </p:cNvPr>
          <p:cNvSpPr txBox="1"/>
          <p:nvPr/>
        </p:nvSpPr>
        <p:spPr>
          <a:xfrm>
            <a:off x="6380228" y="26160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7172DEE-3FAD-4B89-974A-982EDD4E0BFF}"/>
              </a:ext>
            </a:extLst>
          </p:cNvPr>
          <p:cNvSpPr txBox="1"/>
          <p:nvPr/>
        </p:nvSpPr>
        <p:spPr>
          <a:xfrm>
            <a:off x="2605721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0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11B921F-0A0E-4DFF-BC87-5E51F9A865D3}"/>
              </a:ext>
            </a:extLst>
          </p:cNvPr>
          <p:cNvSpPr txBox="1"/>
          <p:nvPr/>
        </p:nvSpPr>
        <p:spPr>
          <a:xfrm>
            <a:off x="6174882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0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7A495D1-008E-447A-BC56-A3B9CB5352E6}"/>
              </a:ext>
            </a:extLst>
          </p:cNvPr>
          <p:cNvSpPr txBox="1"/>
          <p:nvPr/>
        </p:nvSpPr>
        <p:spPr>
          <a:xfrm>
            <a:off x="2599070" y="24643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0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8402557-E1B6-41D7-826E-20FBC4E72EF1}"/>
              </a:ext>
            </a:extLst>
          </p:cNvPr>
          <p:cNvSpPr txBox="1"/>
          <p:nvPr/>
        </p:nvSpPr>
        <p:spPr>
          <a:xfrm>
            <a:off x="6179551" y="25083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1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3EF3F68-9DA1-40F1-AC89-C9AEA4E53A34}"/>
              </a:ext>
            </a:extLst>
          </p:cNvPr>
          <p:cNvCxnSpPr/>
          <p:nvPr/>
        </p:nvCxnSpPr>
        <p:spPr>
          <a:xfrm>
            <a:off x="2712719" y="1098188"/>
            <a:ext cx="5306973" cy="548997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4428-AEC0-4430-BC9C-FB0CAE9677A6}"/>
                  </a:ext>
                </a:extLst>
              </p:cNvPr>
              <p:cNvSpPr txBox="1"/>
              <p:nvPr/>
            </p:nvSpPr>
            <p:spPr>
              <a:xfrm>
                <a:off x="5812494" y="3600026"/>
                <a:ext cx="3088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−1.5+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90D4428-AEC0-4430-BC9C-FB0CAE96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94" y="3600026"/>
                <a:ext cx="3088218" cy="43088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538824A-B097-4D43-957A-45987569F3F4}"/>
              </a:ext>
            </a:extLst>
          </p:cNvPr>
          <p:cNvSpPr txBox="1"/>
          <p:nvPr/>
        </p:nvSpPr>
        <p:spPr>
          <a:xfrm>
            <a:off x="8900712" y="600338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9AC3C3-D709-4E2E-81E5-BA53231018E3}"/>
              </a:ext>
            </a:extLst>
          </p:cNvPr>
          <p:cNvSpPr txBox="1"/>
          <p:nvPr/>
        </p:nvSpPr>
        <p:spPr>
          <a:xfrm>
            <a:off x="2152628" y="20123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727" y="226337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1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F84C5DD-0D71-4200-A6C9-9C4C378E935F}"/>
              </a:ext>
            </a:extLst>
          </p:cNvPr>
          <p:cNvGrpSpPr/>
          <p:nvPr/>
        </p:nvGrpSpPr>
        <p:grpSpPr>
          <a:xfrm>
            <a:off x="2712720" y="520504"/>
            <a:ext cx="6501619" cy="5570808"/>
            <a:chOff x="2515772" y="647114"/>
            <a:chExt cx="6501619" cy="55708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ED9CB608-82F1-4E09-BF51-A0535ECE0BFF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72" y="6217920"/>
              <a:ext cx="65016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7A12B778-692A-4744-AC8E-997B9E484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72" y="647114"/>
              <a:ext cx="0" cy="557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609A8A-FB0B-4627-B6DA-CD94F711ED93}"/>
              </a:ext>
            </a:extLst>
          </p:cNvPr>
          <p:cNvSpPr txBox="1"/>
          <p:nvPr/>
        </p:nvSpPr>
        <p:spPr>
          <a:xfrm>
            <a:off x="2401415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95ACA3-2DA8-41A1-8233-00C4854B79AF}"/>
              </a:ext>
            </a:extLst>
          </p:cNvPr>
          <p:cNvSpPr txBox="1"/>
          <p:nvPr/>
        </p:nvSpPr>
        <p:spPr>
          <a:xfrm>
            <a:off x="6380228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44F4531-0390-4A21-889E-D4D48FF71B7A}"/>
              </a:ext>
            </a:extLst>
          </p:cNvPr>
          <p:cNvSpPr txBox="1"/>
          <p:nvPr/>
        </p:nvSpPr>
        <p:spPr>
          <a:xfrm>
            <a:off x="2089581" y="257204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C735F-6294-4699-9340-8FF7FE845959}"/>
              </a:ext>
            </a:extLst>
          </p:cNvPr>
          <p:cNvSpPr txBox="1"/>
          <p:nvPr/>
        </p:nvSpPr>
        <p:spPr>
          <a:xfrm>
            <a:off x="6380228" y="26160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7172DEE-3FAD-4B89-974A-982EDD4E0BFF}"/>
              </a:ext>
            </a:extLst>
          </p:cNvPr>
          <p:cNvSpPr txBox="1"/>
          <p:nvPr/>
        </p:nvSpPr>
        <p:spPr>
          <a:xfrm>
            <a:off x="2605721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1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11B921F-0A0E-4DFF-BC87-5E51F9A865D3}"/>
              </a:ext>
            </a:extLst>
          </p:cNvPr>
          <p:cNvSpPr txBox="1"/>
          <p:nvPr/>
        </p:nvSpPr>
        <p:spPr>
          <a:xfrm>
            <a:off x="6174882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1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7A495D1-008E-447A-BC56-A3B9CB5352E6}"/>
              </a:ext>
            </a:extLst>
          </p:cNvPr>
          <p:cNvSpPr txBox="1"/>
          <p:nvPr/>
        </p:nvSpPr>
        <p:spPr>
          <a:xfrm>
            <a:off x="2599070" y="24643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1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8402557-E1B6-41D7-826E-20FBC4E72EF1}"/>
              </a:ext>
            </a:extLst>
          </p:cNvPr>
          <p:cNvSpPr txBox="1"/>
          <p:nvPr/>
        </p:nvSpPr>
        <p:spPr>
          <a:xfrm>
            <a:off x="6179551" y="25083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0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3EF3F68-9DA1-40F1-AC89-C9AEA4E53A34}"/>
              </a:ext>
            </a:extLst>
          </p:cNvPr>
          <p:cNvCxnSpPr/>
          <p:nvPr/>
        </p:nvCxnSpPr>
        <p:spPr>
          <a:xfrm>
            <a:off x="2712719" y="1098188"/>
            <a:ext cx="5306973" cy="548997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4428-AEC0-4430-BC9C-FB0CAE9677A6}"/>
                  </a:ext>
                </a:extLst>
              </p:cNvPr>
              <p:cNvSpPr txBox="1"/>
              <p:nvPr/>
            </p:nvSpPr>
            <p:spPr>
              <a:xfrm>
                <a:off x="2875311" y="4562022"/>
                <a:ext cx="30882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−1.5+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90D4428-AEC0-4430-BC9C-FB0CAE96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11" y="4562022"/>
                <a:ext cx="3088217" cy="43088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538824A-B097-4D43-957A-45987569F3F4}"/>
              </a:ext>
            </a:extLst>
          </p:cNvPr>
          <p:cNvSpPr txBox="1"/>
          <p:nvPr/>
        </p:nvSpPr>
        <p:spPr>
          <a:xfrm>
            <a:off x="8900712" y="600338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9AC3C3-D709-4E2E-81E5-BA53231018E3}"/>
              </a:ext>
            </a:extLst>
          </p:cNvPr>
          <p:cNvSpPr txBox="1"/>
          <p:nvPr/>
        </p:nvSpPr>
        <p:spPr>
          <a:xfrm>
            <a:off x="2152628" y="20123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727" y="226337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NAND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5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F84C5DD-0D71-4200-A6C9-9C4C378E935F}"/>
              </a:ext>
            </a:extLst>
          </p:cNvPr>
          <p:cNvGrpSpPr/>
          <p:nvPr/>
        </p:nvGrpSpPr>
        <p:grpSpPr>
          <a:xfrm>
            <a:off x="2712720" y="520504"/>
            <a:ext cx="6501619" cy="5570808"/>
            <a:chOff x="2515772" y="647114"/>
            <a:chExt cx="6501619" cy="55708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ED9CB608-82F1-4E09-BF51-A0535ECE0BFF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72" y="6217920"/>
              <a:ext cx="65016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7A12B778-692A-4744-AC8E-997B9E484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72" y="647114"/>
              <a:ext cx="0" cy="557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609A8A-FB0B-4627-B6DA-CD94F711ED93}"/>
              </a:ext>
            </a:extLst>
          </p:cNvPr>
          <p:cNvSpPr txBox="1"/>
          <p:nvPr/>
        </p:nvSpPr>
        <p:spPr>
          <a:xfrm>
            <a:off x="2401415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95ACA3-2DA8-41A1-8233-00C4854B79AF}"/>
              </a:ext>
            </a:extLst>
          </p:cNvPr>
          <p:cNvSpPr txBox="1"/>
          <p:nvPr/>
        </p:nvSpPr>
        <p:spPr>
          <a:xfrm>
            <a:off x="6380228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44F4531-0390-4A21-889E-D4D48FF71B7A}"/>
              </a:ext>
            </a:extLst>
          </p:cNvPr>
          <p:cNvSpPr txBox="1"/>
          <p:nvPr/>
        </p:nvSpPr>
        <p:spPr>
          <a:xfrm>
            <a:off x="2089581" y="257204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C735F-6294-4699-9340-8FF7FE845959}"/>
              </a:ext>
            </a:extLst>
          </p:cNvPr>
          <p:cNvSpPr txBox="1"/>
          <p:nvPr/>
        </p:nvSpPr>
        <p:spPr>
          <a:xfrm>
            <a:off x="6380228" y="26160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7172DEE-3FAD-4B89-974A-982EDD4E0BFF}"/>
              </a:ext>
            </a:extLst>
          </p:cNvPr>
          <p:cNvSpPr txBox="1"/>
          <p:nvPr/>
        </p:nvSpPr>
        <p:spPr>
          <a:xfrm>
            <a:off x="2605721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0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11B921F-0A0E-4DFF-BC87-5E51F9A865D3}"/>
              </a:ext>
            </a:extLst>
          </p:cNvPr>
          <p:cNvSpPr txBox="1"/>
          <p:nvPr/>
        </p:nvSpPr>
        <p:spPr>
          <a:xfrm>
            <a:off x="6174882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1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7A495D1-008E-447A-BC56-A3B9CB5352E6}"/>
              </a:ext>
            </a:extLst>
          </p:cNvPr>
          <p:cNvSpPr txBox="1"/>
          <p:nvPr/>
        </p:nvSpPr>
        <p:spPr>
          <a:xfrm>
            <a:off x="2599070" y="24643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1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8402557-E1B6-41D7-826E-20FBC4E72EF1}"/>
              </a:ext>
            </a:extLst>
          </p:cNvPr>
          <p:cNvSpPr txBox="1"/>
          <p:nvPr/>
        </p:nvSpPr>
        <p:spPr>
          <a:xfrm>
            <a:off x="6179551" y="25083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1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3EF3F68-9DA1-40F1-AC89-C9AEA4E53A34}"/>
              </a:ext>
            </a:extLst>
          </p:cNvPr>
          <p:cNvCxnSpPr>
            <a:cxnSpLocks/>
          </p:cNvCxnSpPr>
          <p:nvPr/>
        </p:nvCxnSpPr>
        <p:spPr>
          <a:xfrm>
            <a:off x="2289979" y="3746857"/>
            <a:ext cx="2939811" cy="284130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0D4428-AEC0-4430-BC9C-FB0CAE9677A6}"/>
                  </a:ext>
                </a:extLst>
              </p:cNvPr>
              <p:cNvSpPr txBox="1"/>
              <p:nvPr/>
            </p:nvSpPr>
            <p:spPr>
              <a:xfrm>
                <a:off x="3874987" y="4703639"/>
                <a:ext cx="3088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−0.5+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90D4428-AEC0-4430-BC9C-FB0CAE96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87" y="4703639"/>
                <a:ext cx="3088218" cy="43088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538824A-B097-4D43-957A-45987569F3F4}"/>
              </a:ext>
            </a:extLst>
          </p:cNvPr>
          <p:cNvSpPr txBox="1"/>
          <p:nvPr/>
        </p:nvSpPr>
        <p:spPr>
          <a:xfrm>
            <a:off x="8900712" y="600338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9AC3C3-D709-4E2E-81E5-BA53231018E3}"/>
              </a:ext>
            </a:extLst>
          </p:cNvPr>
          <p:cNvSpPr txBox="1"/>
          <p:nvPr/>
        </p:nvSpPr>
        <p:spPr>
          <a:xfrm>
            <a:off x="2152628" y="20123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727" y="226337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</a:rPr>
              <a:t>OR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53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F84C5DD-0D71-4200-A6C9-9C4C378E935F}"/>
              </a:ext>
            </a:extLst>
          </p:cNvPr>
          <p:cNvGrpSpPr/>
          <p:nvPr/>
        </p:nvGrpSpPr>
        <p:grpSpPr>
          <a:xfrm>
            <a:off x="2712720" y="520504"/>
            <a:ext cx="6501619" cy="5570808"/>
            <a:chOff x="2515772" y="647114"/>
            <a:chExt cx="6501619" cy="55708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ED9CB608-82F1-4E09-BF51-A0535ECE0BFF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72" y="6217920"/>
              <a:ext cx="65016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7A12B778-692A-4744-AC8E-997B9E484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72" y="647114"/>
              <a:ext cx="0" cy="557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609A8A-FB0B-4627-B6DA-CD94F711ED93}"/>
              </a:ext>
            </a:extLst>
          </p:cNvPr>
          <p:cNvSpPr txBox="1"/>
          <p:nvPr/>
        </p:nvSpPr>
        <p:spPr>
          <a:xfrm>
            <a:off x="2401415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95ACA3-2DA8-41A1-8233-00C4854B79AF}"/>
              </a:ext>
            </a:extLst>
          </p:cNvPr>
          <p:cNvSpPr txBox="1"/>
          <p:nvPr/>
        </p:nvSpPr>
        <p:spPr>
          <a:xfrm>
            <a:off x="6380228" y="60913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44F4531-0390-4A21-889E-D4D48FF71B7A}"/>
              </a:ext>
            </a:extLst>
          </p:cNvPr>
          <p:cNvSpPr txBox="1"/>
          <p:nvPr/>
        </p:nvSpPr>
        <p:spPr>
          <a:xfrm>
            <a:off x="2089581" y="257204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C735F-6294-4699-9340-8FF7FE845959}"/>
              </a:ext>
            </a:extLst>
          </p:cNvPr>
          <p:cNvSpPr txBox="1"/>
          <p:nvPr/>
        </p:nvSpPr>
        <p:spPr>
          <a:xfrm>
            <a:off x="6380228" y="26160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7172DEE-3FAD-4B89-974A-982EDD4E0BFF}"/>
              </a:ext>
            </a:extLst>
          </p:cNvPr>
          <p:cNvSpPr txBox="1"/>
          <p:nvPr/>
        </p:nvSpPr>
        <p:spPr>
          <a:xfrm>
            <a:off x="2605721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0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11B921F-0A0E-4DFF-BC87-5E51F9A865D3}"/>
              </a:ext>
            </a:extLst>
          </p:cNvPr>
          <p:cNvSpPr txBox="1"/>
          <p:nvPr/>
        </p:nvSpPr>
        <p:spPr>
          <a:xfrm>
            <a:off x="6174882" y="57989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7A495D1-008E-447A-BC56-A3B9CB5352E6}"/>
              </a:ext>
            </a:extLst>
          </p:cNvPr>
          <p:cNvSpPr txBox="1"/>
          <p:nvPr/>
        </p:nvSpPr>
        <p:spPr>
          <a:xfrm>
            <a:off x="2599070" y="246431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8402557-E1B6-41D7-826E-20FBC4E72EF1}"/>
              </a:ext>
            </a:extLst>
          </p:cNvPr>
          <p:cNvSpPr txBox="1"/>
          <p:nvPr/>
        </p:nvSpPr>
        <p:spPr>
          <a:xfrm>
            <a:off x="6179551" y="25083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0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538824A-B097-4D43-957A-45987569F3F4}"/>
              </a:ext>
            </a:extLst>
          </p:cNvPr>
          <p:cNvSpPr txBox="1"/>
          <p:nvPr/>
        </p:nvSpPr>
        <p:spPr>
          <a:xfrm>
            <a:off x="8900712" y="600338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9AC3C3-D709-4E2E-81E5-BA53231018E3}"/>
              </a:ext>
            </a:extLst>
          </p:cNvPr>
          <p:cNvSpPr txBox="1"/>
          <p:nvPr/>
        </p:nvSpPr>
        <p:spPr>
          <a:xfrm>
            <a:off x="2152628" y="20123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727" y="226337"/>
            <a:ext cx="130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XOR?</a:t>
            </a:r>
            <a:endParaRPr lang="ko-KR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9296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 fails to make XOR gate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="" xmlns:a16="http://schemas.microsoft.com/office/drawing/2014/main" id="{A914109E-2D67-4846-9A1E-144996B3EB74}"/>
              </a:ext>
            </a:extLst>
          </p:cNvPr>
          <p:cNvSpPr/>
          <p:nvPr/>
        </p:nvSpPr>
        <p:spPr>
          <a:xfrm>
            <a:off x="4876800" y="2716696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="" xmlns:a16="http://schemas.microsoft.com/office/drawing/2014/main" id="{B361FA32-E1B7-4D76-9F49-4F4212A2133C}"/>
              </a:ext>
            </a:extLst>
          </p:cNvPr>
          <p:cNvSpPr/>
          <p:nvPr/>
        </p:nvSpPr>
        <p:spPr>
          <a:xfrm rot="10800000">
            <a:off x="4876800" y="4617348"/>
            <a:ext cx="1219200" cy="874642"/>
          </a:xfrm>
          <a:prstGeom prst="flowChartOnline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279374" y="3154018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8DA0FDD-FCDF-48C2-A8C1-D397DAB1C50D}"/>
              </a:ext>
            </a:extLst>
          </p:cNvPr>
          <p:cNvCxnSpPr>
            <a:cxnSpLocks/>
          </p:cNvCxnSpPr>
          <p:nvPr/>
        </p:nvCxnSpPr>
        <p:spPr>
          <a:xfrm flipV="1">
            <a:off x="2279374" y="3429000"/>
            <a:ext cx="2597425" cy="1592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/>
          <p:nvPr/>
        </p:nvCxnSpPr>
        <p:spPr>
          <a:xfrm>
            <a:off x="6096000" y="3154528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8739503" y="2716696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558690-19A6-416C-B821-C987F6ECEF9F}"/>
              </a:ext>
            </a:extLst>
          </p:cNvPr>
          <p:cNvSpPr txBox="1"/>
          <p:nvPr/>
        </p:nvSpPr>
        <p:spPr>
          <a:xfrm>
            <a:off x="568419" y="286163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3A686D6-2891-401F-8474-C7EBC5505799}"/>
              </a:ext>
            </a:extLst>
          </p:cNvPr>
          <p:cNvSpPr txBox="1"/>
          <p:nvPr/>
        </p:nvSpPr>
        <p:spPr>
          <a:xfrm>
            <a:off x="575147" y="472915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41B7859-1AE0-462A-BA53-DD2CE85FD095}"/>
              </a:ext>
            </a:extLst>
          </p:cNvPr>
          <p:cNvSpPr/>
          <p:nvPr/>
        </p:nvSpPr>
        <p:spPr>
          <a:xfrm>
            <a:off x="6096000" y="3006306"/>
            <a:ext cx="295422" cy="295422"/>
          </a:xfrm>
          <a:prstGeom prst="ellips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77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 fails to make XOR gate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="" xmlns:a16="http://schemas.microsoft.com/office/drawing/2014/main" id="{A914109E-2D67-4846-9A1E-144996B3EB74}"/>
              </a:ext>
            </a:extLst>
          </p:cNvPr>
          <p:cNvSpPr/>
          <p:nvPr/>
        </p:nvSpPr>
        <p:spPr>
          <a:xfrm>
            <a:off x="4876800" y="2716696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="" xmlns:a16="http://schemas.microsoft.com/office/drawing/2014/main" id="{B361FA32-E1B7-4D76-9F49-4F4212A2133C}"/>
              </a:ext>
            </a:extLst>
          </p:cNvPr>
          <p:cNvSpPr/>
          <p:nvPr/>
        </p:nvSpPr>
        <p:spPr>
          <a:xfrm rot="10800000">
            <a:off x="4876800" y="4617348"/>
            <a:ext cx="1219200" cy="874642"/>
          </a:xfrm>
          <a:prstGeom prst="flowChartOnline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8DA0FDD-FCDF-48C2-A8C1-D397DAB1C50D}"/>
              </a:ext>
            </a:extLst>
          </p:cNvPr>
          <p:cNvCxnSpPr>
            <a:cxnSpLocks/>
          </p:cNvCxnSpPr>
          <p:nvPr/>
        </p:nvCxnSpPr>
        <p:spPr>
          <a:xfrm>
            <a:off x="2302413" y="3137453"/>
            <a:ext cx="2574386" cy="17769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/>
          <p:nvPr/>
        </p:nvCxnSpPr>
        <p:spPr>
          <a:xfrm>
            <a:off x="6142077" y="5038973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8739503" y="2716696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BA5121F-FBE9-485D-8AAD-99B2B0615922}"/>
              </a:ext>
            </a:extLst>
          </p:cNvPr>
          <p:cNvSpPr/>
          <p:nvPr/>
        </p:nvSpPr>
        <p:spPr>
          <a:xfrm>
            <a:off x="8732570" y="461734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CAB2A9-2AE3-44C0-B8CA-993574EC81E6}"/>
              </a:ext>
            </a:extLst>
          </p:cNvPr>
          <p:cNvSpPr txBox="1"/>
          <p:nvPr/>
        </p:nvSpPr>
        <p:spPr>
          <a:xfrm>
            <a:off x="557106" y="2844225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FA9E8FE-2FA9-40FA-ABD0-01935E4DB239}"/>
              </a:ext>
            </a:extLst>
          </p:cNvPr>
          <p:cNvSpPr txBox="1"/>
          <p:nvPr/>
        </p:nvSpPr>
        <p:spPr>
          <a:xfrm>
            <a:off x="575147" y="472915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6AC8640-AEA0-4918-899E-F5E623C7E6CD}"/>
              </a:ext>
            </a:extLst>
          </p:cNvPr>
          <p:cNvSpPr/>
          <p:nvPr/>
        </p:nvSpPr>
        <p:spPr>
          <a:xfrm>
            <a:off x="6096000" y="3006306"/>
            <a:ext cx="295422" cy="295422"/>
          </a:xfrm>
          <a:prstGeom prst="ellips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83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gate requires extra layer </a:t>
            </a:r>
            <a:br>
              <a:rPr lang="en-US" altLang="ko-KR" dirty="0"/>
            </a:br>
            <a:r>
              <a:rPr lang="en-US" altLang="ko-KR" dirty="0"/>
              <a:t>i.e. Multi-layer Perceptron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="" xmlns:a16="http://schemas.microsoft.com/office/drawing/2014/main" id="{A914109E-2D67-4846-9A1E-144996B3EB74}"/>
              </a:ext>
            </a:extLst>
          </p:cNvPr>
          <p:cNvSpPr/>
          <p:nvPr/>
        </p:nvSpPr>
        <p:spPr>
          <a:xfrm>
            <a:off x="3627221" y="2741062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="" xmlns:a16="http://schemas.microsoft.com/office/drawing/2014/main" id="{B361FA32-E1B7-4D76-9F49-4F4212A2133C}"/>
              </a:ext>
            </a:extLst>
          </p:cNvPr>
          <p:cNvSpPr/>
          <p:nvPr/>
        </p:nvSpPr>
        <p:spPr>
          <a:xfrm rot="10800000">
            <a:off x="3599087" y="4601652"/>
            <a:ext cx="1219200" cy="874642"/>
          </a:xfrm>
          <a:prstGeom prst="flowChartOnline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8DA0FDD-FCDF-48C2-A8C1-D397DAB1C50D}"/>
              </a:ext>
            </a:extLst>
          </p:cNvPr>
          <p:cNvCxnSpPr>
            <a:cxnSpLocks/>
          </p:cNvCxnSpPr>
          <p:nvPr/>
        </p:nvCxnSpPr>
        <p:spPr>
          <a:xfrm>
            <a:off x="2302413" y="3379942"/>
            <a:ext cx="1031630" cy="1589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>
            <a:cxnSpLocks/>
          </p:cNvCxnSpPr>
          <p:nvPr/>
        </p:nvCxnSpPr>
        <p:spPr>
          <a:xfrm>
            <a:off x="4895555" y="5044451"/>
            <a:ext cx="12987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6194268" y="275920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BA5121F-FBE9-485D-8AAD-99B2B0615922}"/>
              </a:ext>
            </a:extLst>
          </p:cNvPr>
          <p:cNvSpPr/>
          <p:nvPr/>
        </p:nvSpPr>
        <p:spPr>
          <a:xfrm>
            <a:off x="6194268" y="458421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155E75C0-8185-43B9-B0BD-C6DF0B3C88E3}"/>
              </a:ext>
            </a:extLst>
          </p:cNvPr>
          <p:cNvCxnSpPr>
            <a:cxnSpLocks/>
          </p:cNvCxnSpPr>
          <p:nvPr/>
        </p:nvCxnSpPr>
        <p:spPr>
          <a:xfrm>
            <a:off x="2366125" y="3178384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36EED9DC-641C-470D-B4F7-654D5BEC9D2C}"/>
              </a:ext>
            </a:extLst>
          </p:cNvPr>
          <p:cNvCxnSpPr>
            <a:cxnSpLocks/>
          </p:cNvCxnSpPr>
          <p:nvPr/>
        </p:nvCxnSpPr>
        <p:spPr>
          <a:xfrm flipV="1">
            <a:off x="2290792" y="3327636"/>
            <a:ext cx="1043251" cy="1667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77FF57A-58BD-4A2D-9A3D-6651C9481F73}"/>
              </a:ext>
            </a:extLst>
          </p:cNvPr>
          <p:cNvCxnSpPr>
            <a:cxnSpLocks/>
          </p:cNvCxnSpPr>
          <p:nvPr/>
        </p:nvCxnSpPr>
        <p:spPr>
          <a:xfrm>
            <a:off x="4895555" y="3196530"/>
            <a:ext cx="12987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2131BB8-987A-4EAE-9B21-D3671C2A8DB5}"/>
              </a:ext>
            </a:extLst>
          </p:cNvPr>
          <p:cNvCxnSpPr>
            <a:cxnSpLocks/>
          </p:cNvCxnSpPr>
          <p:nvPr/>
        </p:nvCxnSpPr>
        <p:spPr>
          <a:xfrm>
            <a:off x="7082974" y="3174609"/>
            <a:ext cx="1284651" cy="670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AF6DDC8-61ED-4B37-A79F-BEE2CBFB3A7E}"/>
              </a:ext>
            </a:extLst>
          </p:cNvPr>
          <p:cNvCxnSpPr>
            <a:cxnSpLocks/>
          </p:cNvCxnSpPr>
          <p:nvPr/>
        </p:nvCxnSpPr>
        <p:spPr>
          <a:xfrm flipV="1">
            <a:off x="7090167" y="4174588"/>
            <a:ext cx="1277458" cy="893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65EE3B1-4789-4DA1-9A80-51EA9392963C}"/>
              </a:ext>
            </a:extLst>
          </p:cNvPr>
          <p:cNvCxnSpPr>
            <a:cxnSpLocks/>
          </p:cNvCxnSpPr>
          <p:nvPr/>
        </p:nvCxnSpPr>
        <p:spPr>
          <a:xfrm>
            <a:off x="9859306" y="4022248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E4B93F8-D5D5-47F9-9744-9EA3549395A7}"/>
              </a:ext>
            </a:extLst>
          </p:cNvPr>
          <p:cNvSpPr/>
          <p:nvPr/>
        </p:nvSpPr>
        <p:spPr>
          <a:xfrm>
            <a:off x="10916478" y="3576479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Flowchart: Delay 28">
            <a:extLst>
              <a:ext uri="{FF2B5EF4-FFF2-40B4-BE49-F238E27FC236}">
                <a16:creationId xmlns="" xmlns:a16="http://schemas.microsoft.com/office/drawing/2014/main" id="{F6CCF40F-6FB4-44FB-8F79-12C9929EC140}"/>
              </a:ext>
            </a:extLst>
          </p:cNvPr>
          <p:cNvSpPr/>
          <p:nvPr/>
        </p:nvSpPr>
        <p:spPr>
          <a:xfrm>
            <a:off x="8344687" y="3615706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204A24-EBA9-4C21-A6FB-1CB9897882C9}"/>
              </a:ext>
            </a:extLst>
          </p:cNvPr>
          <p:cNvSpPr txBox="1"/>
          <p:nvPr/>
        </p:nvSpPr>
        <p:spPr>
          <a:xfrm>
            <a:off x="428460" y="29343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0890C85-6259-4F73-B069-BF7E63BC32B9}"/>
              </a:ext>
            </a:extLst>
          </p:cNvPr>
          <p:cNvSpPr txBox="1"/>
          <p:nvPr/>
        </p:nvSpPr>
        <p:spPr>
          <a:xfrm>
            <a:off x="412647" y="472915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597EF3D-62F3-470C-8883-D199373F982F}"/>
              </a:ext>
            </a:extLst>
          </p:cNvPr>
          <p:cNvSpPr/>
          <p:nvPr/>
        </p:nvSpPr>
        <p:spPr>
          <a:xfrm>
            <a:off x="4895555" y="3032214"/>
            <a:ext cx="295422" cy="295422"/>
          </a:xfrm>
          <a:prstGeom prst="ellips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9D6C71A-80D2-4C0C-A0D0-32B923551CCF}"/>
              </a:ext>
            </a:extLst>
          </p:cNvPr>
          <p:cNvSpPr txBox="1"/>
          <p:nvPr/>
        </p:nvSpPr>
        <p:spPr>
          <a:xfrm>
            <a:off x="6953768" y="242430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E1DF46-2822-4CCD-9DBF-B37D485F5BA7}"/>
              </a:ext>
            </a:extLst>
          </p:cNvPr>
          <p:cNvSpPr txBox="1"/>
          <p:nvPr/>
        </p:nvSpPr>
        <p:spPr>
          <a:xfrm>
            <a:off x="6992096" y="4117597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23702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="" xmlns:a16="http://schemas.microsoft.com/office/drawing/2014/main" id="{A914109E-2D67-4846-9A1E-144996B3EB74}"/>
              </a:ext>
            </a:extLst>
          </p:cNvPr>
          <p:cNvSpPr/>
          <p:nvPr/>
        </p:nvSpPr>
        <p:spPr>
          <a:xfrm>
            <a:off x="3627221" y="2741062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="" xmlns:a16="http://schemas.microsoft.com/office/drawing/2014/main" id="{B361FA32-E1B7-4D76-9F49-4F4212A2133C}"/>
              </a:ext>
            </a:extLst>
          </p:cNvPr>
          <p:cNvSpPr/>
          <p:nvPr/>
        </p:nvSpPr>
        <p:spPr>
          <a:xfrm rot="10800000">
            <a:off x="3599087" y="4601652"/>
            <a:ext cx="1219200" cy="874642"/>
          </a:xfrm>
          <a:prstGeom prst="flowChartOnline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8DA0FDD-FCDF-48C2-A8C1-D397DAB1C50D}"/>
              </a:ext>
            </a:extLst>
          </p:cNvPr>
          <p:cNvCxnSpPr>
            <a:cxnSpLocks/>
          </p:cNvCxnSpPr>
          <p:nvPr/>
        </p:nvCxnSpPr>
        <p:spPr>
          <a:xfrm>
            <a:off x="2302413" y="3379942"/>
            <a:ext cx="1031630" cy="1589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>
            <a:cxnSpLocks/>
          </p:cNvCxnSpPr>
          <p:nvPr/>
        </p:nvCxnSpPr>
        <p:spPr>
          <a:xfrm>
            <a:off x="4895555" y="5044451"/>
            <a:ext cx="12987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6194268" y="275920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BA5121F-FBE9-485D-8AAD-99B2B0615922}"/>
              </a:ext>
            </a:extLst>
          </p:cNvPr>
          <p:cNvSpPr/>
          <p:nvPr/>
        </p:nvSpPr>
        <p:spPr>
          <a:xfrm>
            <a:off x="6194268" y="458421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155E75C0-8185-43B9-B0BD-C6DF0B3C88E3}"/>
              </a:ext>
            </a:extLst>
          </p:cNvPr>
          <p:cNvCxnSpPr>
            <a:cxnSpLocks/>
          </p:cNvCxnSpPr>
          <p:nvPr/>
        </p:nvCxnSpPr>
        <p:spPr>
          <a:xfrm>
            <a:off x="2366125" y="3178384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36EED9DC-641C-470D-B4F7-654D5BEC9D2C}"/>
              </a:ext>
            </a:extLst>
          </p:cNvPr>
          <p:cNvCxnSpPr>
            <a:cxnSpLocks/>
          </p:cNvCxnSpPr>
          <p:nvPr/>
        </p:nvCxnSpPr>
        <p:spPr>
          <a:xfrm flipV="1">
            <a:off x="2290792" y="3327636"/>
            <a:ext cx="1043251" cy="1667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77FF57A-58BD-4A2D-9A3D-6651C9481F73}"/>
              </a:ext>
            </a:extLst>
          </p:cNvPr>
          <p:cNvCxnSpPr>
            <a:cxnSpLocks/>
          </p:cNvCxnSpPr>
          <p:nvPr/>
        </p:nvCxnSpPr>
        <p:spPr>
          <a:xfrm>
            <a:off x="4895555" y="3196530"/>
            <a:ext cx="12987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2131BB8-987A-4EAE-9B21-D3671C2A8DB5}"/>
              </a:ext>
            </a:extLst>
          </p:cNvPr>
          <p:cNvCxnSpPr>
            <a:cxnSpLocks/>
          </p:cNvCxnSpPr>
          <p:nvPr/>
        </p:nvCxnSpPr>
        <p:spPr>
          <a:xfrm>
            <a:off x="7082974" y="3174609"/>
            <a:ext cx="1284651" cy="670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AF6DDC8-61ED-4B37-A79F-BEE2CBFB3A7E}"/>
              </a:ext>
            </a:extLst>
          </p:cNvPr>
          <p:cNvCxnSpPr>
            <a:cxnSpLocks/>
          </p:cNvCxnSpPr>
          <p:nvPr/>
        </p:nvCxnSpPr>
        <p:spPr>
          <a:xfrm flipV="1">
            <a:off x="7090167" y="4174588"/>
            <a:ext cx="1277458" cy="893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65EE3B1-4789-4DA1-9A80-51EA9392963C}"/>
              </a:ext>
            </a:extLst>
          </p:cNvPr>
          <p:cNvCxnSpPr>
            <a:cxnSpLocks/>
          </p:cNvCxnSpPr>
          <p:nvPr/>
        </p:nvCxnSpPr>
        <p:spPr>
          <a:xfrm>
            <a:off x="9563887" y="3951910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E4B93F8-D5D5-47F9-9744-9EA3549395A7}"/>
              </a:ext>
            </a:extLst>
          </p:cNvPr>
          <p:cNvSpPr/>
          <p:nvPr/>
        </p:nvSpPr>
        <p:spPr>
          <a:xfrm>
            <a:off x="10618556" y="3509739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Flowchart: Delay 28">
            <a:extLst>
              <a:ext uri="{FF2B5EF4-FFF2-40B4-BE49-F238E27FC236}">
                <a16:creationId xmlns="" xmlns:a16="http://schemas.microsoft.com/office/drawing/2014/main" id="{F6CCF40F-6FB4-44FB-8F79-12C9929EC140}"/>
              </a:ext>
            </a:extLst>
          </p:cNvPr>
          <p:cNvSpPr/>
          <p:nvPr/>
        </p:nvSpPr>
        <p:spPr>
          <a:xfrm>
            <a:off x="8344687" y="3615706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204A24-EBA9-4C21-A6FB-1CB9897882C9}"/>
              </a:ext>
            </a:extLst>
          </p:cNvPr>
          <p:cNvSpPr txBox="1"/>
          <p:nvPr/>
        </p:nvSpPr>
        <p:spPr>
          <a:xfrm>
            <a:off x="428460" y="29343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0890C85-6259-4F73-B069-BF7E63BC32B9}"/>
              </a:ext>
            </a:extLst>
          </p:cNvPr>
          <p:cNvSpPr txBox="1"/>
          <p:nvPr/>
        </p:nvSpPr>
        <p:spPr>
          <a:xfrm>
            <a:off x="412647" y="472915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597EF3D-62F3-470C-8883-D199373F982F}"/>
              </a:ext>
            </a:extLst>
          </p:cNvPr>
          <p:cNvSpPr/>
          <p:nvPr/>
        </p:nvSpPr>
        <p:spPr>
          <a:xfrm>
            <a:off x="4895555" y="3032214"/>
            <a:ext cx="295422" cy="295422"/>
          </a:xfrm>
          <a:prstGeom prst="ellips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9D6C71A-80D2-4C0C-A0D0-32B923551CCF}"/>
              </a:ext>
            </a:extLst>
          </p:cNvPr>
          <p:cNvSpPr txBox="1"/>
          <p:nvPr/>
        </p:nvSpPr>
        <p:spPr>
          <a:xfrm>
            <a:off x="6953768" y="242430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E1DF46-2822-4CCD-9DBF-B37D485F5BA7}"/>
              </a:ext>
            </a:extLst>
          </p:cNvPr>
          <p:cNvSpPr txBox="1"/>
          <p:nvPr/>
        </p:nvSpPr>
        <p:spPr>
          <a:xfrm>
            <a:off x="6992096" y="4117597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78EFBD7F-1F8D-47A7-8086-2AFE3CD8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gate requires extra layer </a:t>
            </a:r>
            <a:br>
              <a:rPr lang="en-US" altLang="ko-KR" dirty="0"/>
            </a:br>
            <a:r>
              <a:rPr lang="en-US" altLang="ko-KR" dirty="0"/>
              <a:t>i.e. Multi-layer Perceptron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7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="" xmlns:a16="http://schemas.microsoft.com/office/drawing/2014/main" id="{A914109E-2D67-4846-9A1E-144996B3EB74}"/>
              </a:ext>
            </a:extLst>
          </p:cNvPr>
          <p:cNvSpPr/>
          <p:nvPr/>
        </p:nvSpPr>
        <p:spPr>
          <a:xfrm>
            <a:off x="3627221" y="2741062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="" xmlns:a16="http://schemas.microsoft.com/office/drawing/2014/main" id="{B361FA32-E1B7-4D76-9F49-4F4212A2133C}"/>
              </a:ext>
            </a:extLst>
          </p:cNvPr>
          <p:cNvSpPr/>
          <p:nvPr/>
        </p:nvSpPr>
        <p:spPr>
          <a:xfrm rot="10800000">
            <a:off x="3599087" y="4601652"/>
            <a:ext cx="1219200" cy="874642"/>
          </a:xfrm>
          <a:prstGeom prst="flowChartOnline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8DA0FDD-FCDF-48C2-A8C1-D397DAB1C50D}"/>
              </a:ext>
            </a:extLst>
          </p:cNvPr>
          <p:cNvCxnSpPr>
            <a:cxnSpLocks/>
          </p:cNvCxnSpPr>
          <p:nvPr/>
        </p:nvCxnSpPr>
        <p:spPr>
          <a:xfrm>
            <a:off x="2302413" y="3379942"/>
            <a:ext cx="1031630" cy="1589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>
            <a:cxnSpLocks/>
          </p:cNvCxnSpPr>
          <p:nvPr/>
        </p:nvCxnSpPr>
        <p:spPr>
          <a:xfrm>
            <a:off x="4895555" y="5044451"/>
            <a:ext cx="12987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6194268" y="275920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BA5121F-FBE9-485D-8AAD-99B2B0615922}"/>
              </a:ext>
            </a:extLst>
          </p:cNvPr>
          <p:cNvSpPr/>
          <p:nvPr/>
        </p:nvSpPr>
        <p:spPr>
          <a:xfrm>
            <a:off x="6194268" y="458421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155E75C0-8185-43B9-B0BD-C6DF0B3C88E3}"/>
              </a:ext>
            </a:extLst>
          </p:cNvPr>
          <p:cNvCxnSpPr>
            <a:cxnSpLocks/>
          </p:cNvCxnSpPr>
          <p:nvPr/>
        </p:nvCxnSpPr>
        <p:spPr>
          <a:xfrm>
            <a:off x="2366125" y="3178384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36EED9DC-641C-470D-B4F7-654D5BEC9D2C}"/>
              </a:ext>
            </a:extLst>
          </p:cNvPr>
          <p:cNvCxnSpPr>
            <a:cxnSpLocks/>
          </p:cNvCxnSpPr>
          <p:nvPr/>
        </p:nvCxnSpPr>
        <p:spPr>
          <a:xfrm flipV="1">
            <a:off x="2290792" y="3327636"/>
            <a:ext cx="1043251" cy="1667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77FF57A-58BD-4A2D-9A3D-6651C9481F73}"/>
              </a:ext>
            </a:extLst>
          </p:cNvPr>
          <p:cNvCxnSpPr>
            <a:cxnSpLocks/>
          </p:cNvCxnSpPr>
          <p:nvPr/>
        </p:nvCxnSpPr>
        <p:spPr>
          <a:xfrm>
            <a:off x="4895555" y="3196530"/>
            <a:ext cx="12987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2131BB8-987A-4EAE-9B21-D3671C2A8DB5}"/>
              </a:ext>
            </a:extLst>
          </p:cNvPr>
          <p:cNvCxnSpPr>
            <a:cxnSpLocks/>
          </p:cNvCxnSpPr>
          <p:nvPr/>
        </p:nvCxnSpPr>
        <p:spPr>
          <a:xfrm>
            <a:off x="7082974" y="3174609"/>
            <a:ext cx="1284651" cy="670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AF6DDC8-61ED-4B37-A79F-BEE2CBFB3A7E}"/>
              </a:ext>
            </a:extLst>
          </p:cNvPr>
          <p:cNvCxnSpPr>
            <a:cxnSpLocks/>
          </p:cNvCxnSpPr>
          <p:nvPr/>
        </p:nvCxnSpPr>
        <p:spPr>
          <a:xfrm flipV="1">
            <a:off x="7090167" y="4174588"/>
            <a:ext cx="1277458" cy="893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65EE3B1-4789-4DA1-9A80-51EA9392963C}"/>
              </a:ext>
            </a:extLst>
          </p:cNvPr>
          <p:cNvCxnSpPr>
            <a:cxnSpLocks/>
          </p:cNvCxnSpPr>
          <p:nvPr/>
        </p:nvCxnSpPr>
        <p:spPr>
          <a:xfrm>
            <a:off x="9563887" y="3951910"/>
            <a:ext cx="1054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E4B93F8-D5D5-47F9-9744-9EA3549395A7}"/>
              </a:ext>
            </a:extLst>
          </p:cNvPr>
          <p:cNvSpPr/>
          <p:nvPr/>
        </p:nvSpPr>
        <p:spPr>
          <a:xfrm>
            <a:off x="10618556" y="3509739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Flowchart: Delay 28">
            <a:extLst>
              <a:ext uri="{FF2B5EF4-FFF2-40B4-BE49-F238E27FC236}">
                <a16:creationId xmlns="" xmlns:a16="http://schemas.microsoft.com/office/drawing/2014/main" id="{F6CCF40F-6FB4-44FB-8F79-12C9929EC140}"/>
              </a:ext>
            </a:extLst>
          </p:cNvPr>
          <p:cNvSpPr/>
          <p:nvPr/>
        </p:nvSpPr>
        <p:spPr>
          <a:xfrm>
            <a:off x="8344687" y="3615706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204A24-EBA9-4C21-A6FB-1CB9897882C9}"/>
              </a:ext>
            </a:extLst>
          </p:cNvPr>
          <p:cNvSpPr txBox="1"/>
          <p:nvPr/>
        </p:nvSpPr>
        <p:spPr>
          <a:xfrm>
            <a:off x="428460" y="29343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0890C85-6259-4F73-B069-BF7E63BC32B9}"/>
              </a:ext>
            </a:extLst>
          </p:cNvPr>
          <p:cNvSpPr txBox="1"/>
          <p:nvPr/>
        </p:nvSpPr>
        <p:spPr>
          <a:xfrm>
            <a:off x="412647" y="472915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597EF3D-62F3-470C-8883-D199373F982F}"/>
              </a:ext>
            </a:extLst>
          </p:cNvPr>
          <p:cNvSpPr/>
          <p:nvPr/>
        </p:nvSpPr>
        <p:spPr>
          <a:xfrm>
            <a:off x="4895555" y="3032214"/>
            <a:ext cx="295422" cy="295422"/>
          </a:xfrm>
          <a:prstGeom prst="ellips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9D6C71A-80D2-4C0C-A0D0-32B923551CCF}"/>
              </a:ext>
            </a:extLst>
          </p:cNvPr>
          <p:cNvSpPr txBox="1"/>
          <p:nvPr/>
        </p:nvSpPr>
        <p:spPr>
          <a:xfrm>
            <a:off x="6953768" y="242430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E1DF46-2822-4CCD-9DBF-B37D485F5BA7}"/>
              </a:ext>
            </a:extLst>
          </p:cNvPr>
          <p:cNvSpPr txBox="1"/>
          <p:nvPr/>
        </p:nvSpPr>
        <p:spPr>
          <a:xfrm>
            <a:off x="6992096" y="4117597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060128E2-F886-4865-8E98-49638CF8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gate requires extra layer </a:t>
            </a:r>
            <a:br>
              <a:rPr lang="en-US" altLang="ko-KR" dirty="0"/>
            </a:br>
            <a:r>
              <a:rPr lang="en-US" altLang="ko-KR" dirty="0"/>
              <a:t>i.e. Multi-layer Perceptron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Perceptron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550" y="1714500"/>
            <a:ext cx="4683516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944130" y="6581001"/>
            <a:ext cx="102478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ROSENBLATT,F. (1958) The </a:t>
            </a:r>
            <a:r>
              <a:rPr lang="en-US" altLang="ko-KR" sz="1200" dirty="0" err="1" smtClean="0"/>
              <a:t>perceptron</a:t>
            </a:r>
            <a:r>
              <a:rPr lang="en-US" altLang="ko-KR" sz="1200" dirty="0" smtClean="0"/>
              <a:t>: a probabilistic model for information storage and organization in the brain, </a:t>
            </a:r>
            <a:r>
              <a:rPr lang="en-US" altLang="ko-KR" sz="1200" dirty="0" err="1" smtClean="0"/>
              <a:t>Psychol.Rev</a:t>
            </a:r>
            <a:r>
              <a:rPr lang="en-US" altLang="ko-KR" sz="1200" dirty="0" smtClean="0"/>
              <a:t>., 65, 6, 386-408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39800" y="4610100"/>
            <a:ext cx="4572000" cy="14351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다이어그램 8"/>
          <p:cNvGraphicFramePr/>
          <p:nvPr/>
        </p:nvGraphicFramePr>
        <p:xfrm>
          <a:off x="5867400" y="706966"/>
          <a:ext cx="60833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6CDBF19-F81D-41A0-85F3-631F13761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04" y="724487"/>
            <a:ext cx="5333678" cy="2866852"/>
          </a:xfrm>
        </p:spPr>
      </p:pic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12BC949-4305-42F6-B034-D6AFCED478D5}"/>
              </a:ext>
            </a:extLst>
          </p:cNvPr>
          <p:cNvGrpSpPr/>
          <p:nvPr/>
        </p:nvGrpSpPr>
        <p:grpSpPr>
          <a:xfrm>
            <a:off x="2124221" y="944662"/>
            <a:ext cx="1685065" cy="2562783"/>
            <a:chOff x="2250831" y="1491175"/>
            <a:chExt cx="1685065" cy="256278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EC780239-277E-44FD-91AB-563AD082B9A9}"/>
                </a:ext>
              </a:extLst>
            </p:cNvPr>
            <p:cNvCxnSpPr/>
            <p:nvPr/>
          </p:nvCxnSpPr>
          <p:spPr>
            <a:xfrm flipV="1">
              <a:off x="2597426" y="3591339"/>
              <a:ext cx="1338470" cy="46261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3D6D70E7-8CC0-4BE4-8A45-154C54B8B431}"/>
                </a:ext>
              </a:extLst>
            </p:cNvPr>
            <p:cNvCxnSpPr>
              <a:cxnSpLocks/>
            </p:cNvCxnSpPr>
            <p:nvPr/>
          </p:nvCxnSpPr>
          <p:spPr>
            <a:xfrm>
              <a:off x="2597426" y="1491175"/>
              <a:ext cx="1291219" cy="55887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BA6A538D-A01D-4513-BAC4-6E7516A47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0831" y="2717730"/>
              <a:ext cx="1685065" cy="15430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69331D1-63F4-4846-AD75-96545D008BB8}"/>
              </a:ext>
            </a:extLst>
          </p:cNvPr>
          <p:cNvGrpSpPr/>
          <p:nvPr/>
        </p:nvGrpSpPr>
        <p:grpSpPr>
          <a:xfrm>
            <a:off x="7936134" y="669181"/>
            <a:ext cx="1639955" cy="1823380"/>
            <a:chOff x="8232589" y="1187106"/>
            <a:chExt cx="1639955" cy="182338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21BCC900-1816-4F73-A697-B066C951BC3E}"/>
                </a:ext>
              </a:extLst>
            </p:cNvPr>
            <p:cNvCxnSpPr/>
            <p:nvPr/>
          </p:nvCxnSpPr>
          <p:spPr>
            <a:xfrm flipV="1">
              <a:off x="8382715" y="1187106"/>
              <a:ext cx="1338470" cy="46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AD36F541-B188-4F50-9253-5F76B5C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8232589" y="2743979"/>
              <a:ext cx="1639955" cy="26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63" y="3759200"/>
            <a:ext cx="6696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6236" y="4020209"/>
            <a:ext cx="6838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572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F53C4-CA14-4B97-8A60-7EF04CF8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XOR function (“exclusive or”)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61375-7081-473F-965C-BCC19E6F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XOR function is an operation on two binary values, x</a:t>
            </a:r>
            <a:r>
              <a:rPr lang="en-US" altLang="ko-KR" baseline="-25000" dirty="0"/>
              <a:t>1 </a:t>
            </a:r>
            <a:r>
              <a:rPr lang="en-US" altLang="ko-KR" dirty="0"/>
              <a:t>and x</a:t>
            </a:r>
            <a:r>
              <a:rPr lang="en-US" altLang="ko-KR" baseline="-25000" dirty="0"/>
              <a:t>2</a:t>
            </a:r>
            <a:r>
              <a:rPr lang="en-US" altLang="ko-KR" dirty="0"/>
              <a:t>. When exactly one of these binary values is equal to 1, the XOR function returns 1. Otherwise, it returns 0.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682E40-E726-42A5-8495-AB5F44162CF9}"/>
                  </a:ext>
                </a:extLst>
              </p:cNvPr>
              <p:cNvSpPr txBox="1"/>
              <p:nvPr/>
            </p:nvSpPr>
            <p:spPr>
              <a:xfrm>
                <a:off x="3001617" y="3429000"/>
                <a:ext cx="58874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C682E40-E726-42A5-8495-AB5F4416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7" y="3429000"/>
                <a:ext cx="5887446" cy="49244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75D12E-5161-404D-868A-61EBCDEA4E22}"/>
                  </a:ext>
                </a:extLst>
              </p:cNvPr>
              <p:cNvSpPr txBox="1"/>
              <p:nvPr/>
            </p:nvSpPr>
            <p:spPr>
              <a:xfrm>
                <a:off x="2782958" y="4292243"/>
                <a:ext cx="1660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E75D12E-5161-404D-868A-61EBCDEA4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8" y="4292243"/>
                <a:ext cx="1660711" cy="43088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EADC94-5753-4D4B-BB5C-42309B5549CD}"/>
                  </a:ext>
                </a:extLst>
              </p:cNvPr>
              <p:cNvSpPr txBox="1"/>
              <p:nvPr/>
            </p:nvSpPr>
            <p:spPr>
              <a:xfrm>
                <a:off x="2782958" y="5523479"/>
                <a:ext cx="18746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BEADC94-5753-4D4B-BB5C-42309B55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8" y="5523479"/>
                <a:ext cx="1874680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545340-3849-4FC2-9992-8B4B79779734}"/>
              </a:ext>
            </a:extLst>
          </p:cNvPr>
          <p:cNvSpPr/>
          <p:nvPr/>
        </p:nvSpPr>
        <p:spPr>
          <a:xfrm>
            <a:off x="5257800" y="49766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/>
              <a:t>our learning algorithm will adapt the parameters θ to make f as similar as possible to f*</a:t>
            </a:r>
            <a:endParaRPr lang="ko-KR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B5991C-F43E-4BC6-BA5F-188C6A8C41A5}"/>
              </a:ext>
            </a:extLst>
          </p:cNvPr>
          <p:cNvSpPr/>
          <p:nvPr/>
        </p:nvSpPr>
        <p:spPr>
          <a:xfrm>
            <a:off x="5239662" y="4261465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Target XOR function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5091066" y="6550223"/>
            <a:ext cx="6913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Goodfellow</a:t>
            </a:r>
            <a:r>
              <a:rPr lang="en-US" altLang="ko-KR" sz="1400" dirty="0" smtClean="0"/>
              <a:t>, Ian; </a:t>
            </a:r>
            <a:r>
              <a:rPr lang="en-US" altLang="ko-KR" sz="1400" dirty="0" err="1" smtClean="0"/>
              <a:t>Bengio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Yoshua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Courville</a:t>
            </a:r>
            <a:r>
              <a:rPr lang="en-US" altLang="ko-KR" sz="1400" dirty="0" smtClean="0"/>
              <a:t>, Aaron (2016) Deep Learning, MIT Press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648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79374" y="3154018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/>
          <p:nvPr/>
        </p:nvCxnSpPr>
        <p:spPr>
          <a:xfrm>
            <a:off x="6142077" y="3998589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8739503" y="3561267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EC1B730-064B-467E-BD37-9FF7AED203FA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B8D567-E253-46E2-B7E2-50698D9574AE}"/>
              </a:ext>
            </a:extLst>
          </p:cNvPr>
          <p:cNvSpPr/>
          <p:nvPr/>
        </p:nvSpPr>
        <p:spPr>
          <a:xfrm>
            <a:off x="4876800" y="2716696"/>
            <a:ext cx="1265277" cy="27421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17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79374" y="3154018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/>
          <p:nvPr/>
        </p:nvCxnSpPr>
        <p:spPr>
          <a:xfrm>
            <a:off x="6142077" y="3998589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8739503" y="3561267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EC1B730-064B-467E-BD37-9FF7AED203FA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B8D567-E253-46E2-B7E2-50698D9574AE}"/>
              </a:ext>
            </a:extLst>
          </p:cNvPr>
          <p:cNvSpPr/>
          <p:nvPr/>
        </p:nvSpPr>
        <p:spPr>
          <a:xfrm>
            <a:off x="4876800" y="2716696"/>
            <a:ext cx="1265277" cy="27421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01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79374" y="3154018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/>
          <p:nvPr/>
        </p:nvCxnSpPr>
        <p:spPr>
          <a:xfrm>
            <a:off x="6142077" y="3998589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8739503" y="3561267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EC1B730-064B-467E-BD37-9FF7AED203FA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B8D567-E253-46E2-B7E2-50698D9574AE}"/>
              </a:ext>
            </a:extLst>
          </p:cNvPr>
          <p:cNvSpPr/>
          <p:nvPr/>
        </p:nvSpPr>
        <p:spPr>
          <a:xfrm>
            <a:off x="4876800" y="2716696"/>
            <a:ext cx="1265277" cy="27421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91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NAND (Not AND)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="" xmlns:a16="http://schemas.microsoft.com/office/drawing/2014/main" id="{A914109E-2D67-4846-9A1E-144996B3EB74}"/>
              </a:ext>
            </a:extLst>
          </p:cNvPr>
          <p:cNvSpPr/>
          <p:nvPr/>
        </p:nvSpPr>
        <p:spPr>
          <a:xfrm>
            <a:off x="4876800" y="2716696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="" xmlns:a16="http://schemas.microsoft.com/office/drawing/2014/main" id="{B361FA32-E1B7-4D76-9F49-4F4212A2133C}"/>
              </a:ext>
            </a:extLst>
          </p:cNvPr>
          <p:cNvSpPr/>
          <p:nvPr/>
        </p:nvSpPr>
        <p:spPr>
          <a:xfrm rot="10800000">
            <a:off x="4876800" y="4617348"/>
            <a:ext cx="1219200" cy="874642"/>
          </a:xfrm>
          <a:prstGeom prst="flowChartOnline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279374" y="3154018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8DA0FDD-FCDF-48C2-A8C1-D397DAB1C50D}"/>
              </a:ext>
            </a:extLst>
          </p:cNvPr>
          <p:cNvCxnSpPr>
            <a:cxnSpLocks/>
          </p:cNvCxnSpPr>
          <p:nvPr/>
        </p:nvCxnSpPr>
        <p:spPr>
          <a:xfrm flipV="1">
            <a:off x="2279374" y="3429000"/>
            <a:ext cx="2597425" cy="1592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/>
          <p:nvPr/>
        </p:nvCxnSpPr>
        <p:spPr>
          <a:xfrm>
            <a:off x="6096000" y="3154528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8739503" y="2716696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83F1C10-339E-4B5E-9D51-0EC9C7B58DDD}"/>
              </a:ext>
            </a:extLst>
          </p:cNvPr>
          <p:cNvSpPr txBox="1"/>
          <p:nvPr/>
        </p:nvSpPr>
        <p:spPr>
          <a:xfrm>
            <a:off x="586671" y="286163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2DC76C1-BDE3-4E3D-B34E-DE48906934E0}"/>
              </a:ext>
            </a:extLst>
          </p:cNvPr>
          <p:cNvSpPr txBox="1"/>
          <p:nvPr/>
        </p:nvSpPr>
        <p:spPr>
          <a:xfrm>
            <a:off x="575147" y="472915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1E61A4E-E096-45F7-9A8C-235FDDC02643}"/>
              </a:ext>
            </a:extLst>
          </p:cNvPr>
          <p:cNvSpPr/>
          <p:nvPr/>
        </p:nvSpPr>
        <p:spPr>
          <a:xfrm>
            <a:off x="6096000" y="3006306"/>
            <a:ext cx="295422" cy="295422"/>
          </a:xfrm>
          <a:prstGeom prst="ellips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92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ECB6-A124-4DCA-832D-CD7CAF6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C720E85-608D-49DE-AC75-C0CB4314206E}"/>
              </a:ext>
            </a:extLst>
          </p:cNvPr>
          <p:cNvSpPr/>
          <p:nvPr/>
        </p:nvSpPr>
        <p:spPr>
          <a:xfrm>
            <a:off x="1404730" y="2716696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AFD6630-6966-4E83-B52E-37635108CCFF}"/>
              </a:ext>
            </a:extLst>
          </p:cNvPr>
          <p:cNvSpPr/>
          <p:nvPr/>
        </p:nvSpPr>
        <p:spPr>
          <a:xfrm>
            <a:off x="1404730" y="4584218"/>
            <a:ext cx="874644" cy="8746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="" xmlns:a16="http://schemas.microsoft.com/office/drawing/2014/main" id="{A914109E-2D67-4846-9A1E-144996B3EB74}"/>
              </a:ext>
            </a:extLst>
          </p:cNvPr>
          <p:cNvSpPr/>
          <p:nvPr/>
        </p:nvSpPr>
        <p:spPr>
          <a:xfrm>
            <a:off x="4876800" y="2716696"/>
            <a:ext cx="1219200" cy="874644"/>
          </a:xfrm>
          <a:prstGeom prst="flowChartDelay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="" xmlns:a16="http://schemas.microsoft.com/office/drawing/2014/main" id="{B361FA32-E1B7-4D76-9F49-4F4212A2133C}"/>
              </a:ext>
            </a:extLst>
          </p:cNvPr>
          <p:cNvSpPr/>
          <p:nvPr/>
        </p:nvSpPr>
        <p:spPr>
          <a:xfrm rot="10800000">
            <a:off x="4876800" y="4617348"/>
            <a:ext cx="1219200" cy="874642"/>
          </a:xfrm>
          <a:prstGeom prst="flowChartOnline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EF5962D-6B80-43EA-B6CF-C0DC083C5AB2}"/>
              </a:ext>
            </a:extLst>
          </p:cNvPr>
          <p:cNvCxnSpPr>
            <a:cxnSpLocks/>
          </p:cNvCxnSpPr>
          <p:nvPr/>
        </p:nvCxnSpPr>
        <p:spPr>
          <a:xfrm>
            <a:off x="2279374" y="5021540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8DA0FDD-FCDF-48C2-A8C1-D397DAB1C50D}"/>
              </a:ext>
            </a:extLst>
          </p:cNvPr>
          <p:cNvCxnSpPr>
            <a:cxnSpLocks/>
          </p:cNvCxnSpPr>
          <p:nvPr/>
        </p:nvCxnSpPr>
        <p:spPr>
          <a:xfrm>
            <a:off x="2302413" y="3137453"/>
            <a:ext cx="2574386" cy="17769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A3A1DB8-9240-4854-B3C9-484A02E3C2F8}"/>
              </a:ext>
            </a:extLst>
          </p:cNvPr>
          <p:cNvCxnSpPr/>
          <p:nvPr/>
        </p:nvCxnSpPr>
        <p:spPr>
          <a:xfrm>
            <a:off x="6142077" y="5038973"/>
            <a:ext cx="25974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22C1D5B-D085-4AE4-8D39-41793E3E7D38}"/>
              </a:ext>
            </a:extLst>
          </p:cNvPr>
          <p:cNvSpPr/>
          <p:nvPr/>
        </p:nvSpPr>
        <p:spPr>
          <a:xfrm>
            <a:off x="8739503" y="2716696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BA5121F-FBE9-485D-8AAD-99B2B0615922}"/>
              </a:ext>
            </a:extLst>
          </p:cNvPr>
          <p:cNvSpPr/>
          <p:nvPr/>
        </p:nvSpPr>
        <p:spPr>
          <a:xfrm>
            <a:off x="8732570" y="4617348"/>
            <a:ext cx="874644" cy="874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E4C071-9D5B-4552-B076-A60AD05874FC}"/>
              </a:ext>
            </a:extLst>
          </p:cNvPr>
          <p:cNvSpPr txBox="1"/>
          <p:nvPr/>
        </p:nvSpPr>
        <p:spPr>
          <a:xfrm>
            <a:off x="575147" y="286163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19D9C0C-11E9-4618-8295-6FBBFF973172}"/>
              </a:ext>
            </a:extLst>
          </p:cNvPr>
          <p:cNvSpPr txBox="1"/>
          <p:nvPr/>
        </p:nvSpPr>
        <p:spPr>
          <a:xfrm>
            <a:off x="575147" y="472915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E449C29-4631-4854-97CF-37602048B4BC}"/>
              </a:ext>
            </a:extLst>
          </p:cNvPr>
          <p:cNvSpPr/>
          <p:nvPr/>
        </p:nvSpPr>
        <p:spPr>
          <a:xfrm>
            <a:off x="6096000" y="3006306"/>
            <a:ext cx="295422" cy="295422"/>
          </a:xfrm>
          <a:prstGeom prst="ellips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163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380</Words>
  <Application>Microsoft Office PowerPoint</Application>
  <PresentationFormat>사용자 지정</PresentationFormat>
  <Paragraphs>133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퍼셉트론</vt:lpstr>
      <vt:lpstr>The Perceptron</vt:lpstr>
      <vt:lpstr>슬라이드 3</vt:lpstr>
      <vt:lpstr>The XOR function (“exclusive or”)</vt:lpstr>
      <vt:lpstr>XOR</vt:lpstr>
      <vt:lpstr>XOR</vt:lpstr>
      <vt:lpstr>XOR</vt:lpstr>
      <vt:lpstr>NAND (Not AND)</vt:lpstr>
      <vt:lpstr>OR</vt:lpstr>
      <vt:lpstr>슬라이드 10</vt:lpstr>
      <vt:lpstr>슬라이드 11</vt:lpstr>
      <vt:lpstr>슬라이드 12</vt:lpstr>
      <vt:lpstr>슬라이드 13</vt:lpstr>
      <vt:lpstr>Single-layer Perceptron fails to make XOR gate</vt:lpstr>
      <vt:lpstr>Single-layer Perceptron fails to make XOR gate</vt:lpstr>
      <vt:lpstr>XOR gate requires extra layer  i.e. Multi-layer Perceptron</vt:lpstr>
      <vt:lpstr>XOR gate requires extra layer  i.e. Multi-layer Perceptron</vt:lpstr>
      <vt:lpstr>XOR gate requires extra layer  i.e. Multi-layer Perceptron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퍼셉트론</dc:title>
  <dc:creator>진선휘</dc:creator>
  <cp:lastModifiedBy>진선휘</cp:lastModifiedBy>
  <cp:revision>54</cp:revision>
  <dcterms:created xsi:type="dcterms:W3CDTF">2018-01-21T12:25:32Z</dcterms:created>
  <dcterms:modified xsi:type="dcterms:W3CDTF">2018-02-01T23:52:36Z</dcterms:modified>
</cp:coreProperties>
</file>