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58" r:id="rId6"/>
    <p:sldId id="268" r:id="rId7"/>
    <p:sldId id="260" r:id="rId8"/>
    <p:sldId id="261" r:id="rId9"/>
    <p:sldId id="270" r:id="rId10"/>
    <p:sldId id="264" r:id="rId11"/>
    <p:sldId id="271" r:id="rId12"/>
    <p:sldId id="265" r:id="rId13"/>
    <p:sldId id="266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신경망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0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계단 함수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b="1" u="sng" dirty="0" smtClean="0"/>
              <a:t>아래 코드 실행</a:t>
            </a:r>
            <a:endParaRPr lang="en-US" altLang="ko-KR" b="1" u="sng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matplotlib.pylab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step_function</a:t>
            </a:r>
            <a:r>
              <a:rPr lang="en-US" altLang="ko-KR" dirty="0"/>
              <a:t>(x):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np.array</a:t>
            </a:r>
            <a:r>
              <a:rPr lang="en-US" altLang="ko-KR" dirty="0"/>
              <a:t>(x &gt; 0, </a:t>
            </a:r>
            <a:r>
              <a:rPr lang="en-US" altLang="ko-KR" dirty="0" err="1"/>
              <a:t>dtype</a:t>
            </a:r>
            <a:r>
              <a:rPr lang="en-US" altLang="ko-KR" dirty="0"/>
              <a:t>=np.int)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dirty="0" err="1"/>
              <a:t>np.arange</a:t>
            </a:r>
            <a:r>
              <a:rPr lang="en-US" altLang="ko-KR" dirty="0"/>
              <a:t>(-5.0, 5.0, 0.1)</a:t>
            </a:r>
          </a:p>
          <a:p>
            <a:pPr marL="0" indent="0">
              <a:buNone/>
            </a:pPr>
            <a:r>
              <a:rPr lang="en-US" altLang="ko-KR" dirty="0"/>
              <a:t>Y = </a:t>
            </a:r>
            <a:r>
              <a:rPr lang="en-US" altLang="ko-KR" dirty="0" err="1"/>
              <a:t>step_function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 err="1"/>
              <a:t>plt.plot</a:t>
            </a:r>
            <a:r>
              <a:rPr lang="en-US" altLang="ko-KR" dirty="0"/>
              <a:t>(X, Y)</a:t>
            </a:r>
          </a:p>
          <a:p>
            <a:pPr marL="0" indent="0">
              <a:buNone/>
            </a:pPr>
            <a:r>
              <a:rPr lang="en-US" altLang="ko-KR" dirty="0" err="1"/>
              <a:t>plt.ylim</a:t>
            </a:r>
            <a:r>
              <a:rPr lang="en-US" altLang="ko-KR" dirty="0"/>
              <a:t>(-0.1, 1.1) </a:t>
            </a:r>
            <a:r>
              <a:rPr lang="en-US" altLang="ko-KR" dirty="0" err="1" smtClean="0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6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b="1" u="sng" dirty="0" smtClean="0"/>
              <a:t>아래 코드 실행</a:t>
            </a:r>
            <a:endParaRPr lang="en-US" altLang="ko-KR" b="1" u="sng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matplotlib.pylab</a:t>
            </a:r>
            <a:r>
              <a:rPr lang="en-US" altLang="ko-KR" dirty="0"/>
              <a:t> as </a:t>
            </a:r>
            <a:r>
              <a:rPr lang="en-US" altLang="ko-KR" dirty="0" err="1" smtClean="0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sigmoid(x):</a:t>
            </a:r>
          </a:p>
          <a:p>
            <a:pPr marL="0" indent="0">
              <a:buNone/>
            </a:pPr>
            <a:r>
              <a:rPr lang="en-US" altLang="ko-KR" dirty="0"/>
              <a:t>    return 1 / (1 + </a:t>
            </a:r>
            <a:r>
              <a:rPr lang="en-US" altLang="ko-KR" dirty="0" err="1"/>
              <a:t>np.exp</a:t>
            </a:r>
            <a:r>
              <a:rPr lang="en-US" altLang="ko-KR" dirty="0"/>
              <a:t>(-x))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dirty="0" err="1"/>
              <a:t>np.arange</a:t>
            </a:r>
            <a:r>
              <a:rPr lang="en-US" altLang="ko-KR" dirty="0"/>
              <a:t>(-5.0, 5.0, 0.1)</a:t>
            </a:r>
          </a:p>
          <a:p>
            <a:pPr marL="0" indent="0">
              <a:buNone/>
            </a:pPr>
            <a:r>
              <a:rPr lang="en-US" altLang="ko-KR" dirty="0"/>
              <a:t>Y = sigmoid(X)</a:t>
            </a:r>
          </a:p>
          <a:p>
            <a:pPr marL="0" indent="0">
              <a:buNone/>
            </a:pPr>
            <a:r>
              <a:rPr lang="en-US" altLang="ko-KR" dirty="0" err="1"/>
              <a:t>plt.plot</a:t>
            </a:r>
            <a:r>
              <a:rPr lang="en-US" altLang="ko-KR" dirty="0"/>
              <a:t>(X, Y)</a:t>
            </a:r>
          </a:p>
          <a:p>
            <a:pPr marL="0" indent="0">
              <a:buNone/>
            </a:pPr>
            <a:r>
              <a:rPr lang="en-US" altLang="ko-KR" dirty="0" err="1"/>
              <a:t>plt.ylim</a:t>
            </a:r>
            <a:r>
              <a:rPr lang="en-US" altLang="ko-KR" dirty="0"/>
              <a:t>(-0.1, 1.1)</a:t>
            </a:r>
          </a:p>
          <a:p>
            <a:pPr marL="0" indent="0">
              <a:buNone/>
            </a:pP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76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계단 함수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08538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ko-KR" altLang="en-US" sz="5500" b="1" u="sng" dirty="0"/>
              <a:t>아래 코드 </a:t>
            </a:r>
            <a:r>
              <a:rPr lang="ko-KR" altLang="en-US" sz="5500" b="1" u="sng" dirty="0" smtClean="0"/>
              <a:t>실행</a:t>
            </a:r>
            <a:endParaRPr lang="en-US" altLang="ko-KR" sz="5500" b="1" u="sng" dirty="0" smtClean="0"/>
          </a:p>
          <a:p>
            <a:pPr marL="0" indent="0">
              <a:buNone/>
            </a:pPr>
            <a:endParaRPr lang="en-US" altLang="ko-KR" sz="5500" b="1" u="sng" dirty="0"/>
          </a:p>
          <a:p>
            <a:pPr marL="0" indent="0">
              <a:buNone/>
            </a:pPr>
            <a:r>
              <a:rPr lang="en-US" altLang="ko-KR" sz="5500" dirty="0" smtClean="0"/>
              <a:t>import </a:t>
            </a:r>
            <a:r>
              <a:rPr lang="en-US" altLang="ko-KR" sz="5500" dirty="0" err="1"/>
              <a:t>numpy</a:t>
            </a:r>
            <a:r>
              <a:rPr lang="en-US" altLang="ko-KR" sz="5500" dirty="0"/>
              <a:t> as np</a:t>
            </a:r>
          </a:p>
          <a:p>
            <a:pPr marL="0" indent="0">
              <a:buNone/>
            </a:pPr>
            <a:r>
              <a:rPr lang="en-US" altLang="ko-KR" sz="5500" dirty="0"/>
              <a:t>import </a:t>
            </a:r>
            <a:r>
              <a:rPr lang="en-US" altLang="ko-KR" sz="5500" dirty="0" err="1"/>
              <a:t>matplotlib.pylab</a:t>
            </a:r>
            <a:r>
              <a:rPr lang="en-US" altLang="ko-KR" sz="5500" dirty="0"/>
              <a:t> as </a:t>
            </a:r>
            <a:r>
              <a:rPr lang="en-US" altLang="ko-KR" sz="5500" dirty="0" err="1"/>
              <a:t>plt</a:t>
            </a:r>
            <a:endParaRPr lang="en-US" altLang="ko-KR" sz="5500" dirty="0"/>
          </a:p>
          <a:p>
            <a:pPr marL="0" indent="0">
              <a:buNone/>
            </a:pPr>
            <a:endParaRPr lang="en-US" altLang="ko-KR" sz="5500" dirty="0"/>
          </a:p>
          <a:p>
            <a:pPr marL="0" indent="0">
              <a:buNone/>
            </a:pPr>
            <a:r>
              <a:rPr lang="en-US" altLang="ko-KR" sz="5500" dirty="0" err="1"/>
              <a:t>def</a:t>
            </a:r>
            <a:r>
              <a:rPr lang="en-US" altLang="ko-KR" sz="5500" dirty="0"/>
              <a:t> sigmoid(x):</a:t>
            </a:r>
          </a:p>
          <a:p>
            <a:pPr marL="0" indent="0">
              <a:buNone/>
            </a:pPr>
            <a:r>
              <a:rPr lang="en-US" altLang="ko-KR" sz="5500" dirty="0"/>
              <a:t>    return 1 / (1 + </a:t>
            </a:r>
            <a:r>
              <a:rPr lang="en-US" altLang="ko-KR" sz="5500" dirty="0" err="1"/>
              <a:t>np.exp</a:t>
            </a:r>
            <a:r>
              <a:rPr lang="en-US" altLang="ko-KR" sz="5500" dirty="0"/>
              <a:t>(-x))    </a:t>
            </a:r>
          </a:p>
          <a:p>
            <a:pPr marL="0" indent="0">
              <a:buNone/>
            </a:pPr>
            <a:endParaRPr lang="en-US" altLang="ko-KR" sz="5500" dirty="0"/>
          </a:p>
          <a:p>
            <a:pPr marL="0" indent="0">
              <a:buNone/>
            </a:pPr>
            <a:r>
              <a:rPr lang="en-US" altLang="ko-KR" sz="5500" dirty="0" err="1"/>
              <a:t>def</a:t>
            </a:r>
            <a:r>
              <a:rPr lang="en-US" altLang="ko-KR" sz="5500" dirty="0"/>
              <a:t> </a:t>
            </a:r>
            <a:r>
              <a:rPr lang="en-US" altLang="ko-KR" sz="5500" dirty="0" err="1"/>
              <a:t>step_function</a:t>
            </a:r>
            <a:r>
              <a:rPr lang="en-US" altLang="ko-KR" sz="5500" dirty="0"/>
              <a:t>(x):</a:t>
            </a:r>
          </a:p>
          <a:p>
            <a:pPr marL="0" indent="0">
              <a:buNone/>
            </a:pPr>
            <a:r>
              <a:rPr lang="en-US" altLang="ko-KR" sz="5500" dirty="0"/>
              <a:t>    return </a:t>
            </a:r>
            <a:r>
              <a:rPr lang="en-US" altLang="ko-KR" sz="5500" dirty="0" err="1"/>
              <a:t>np.array</a:t>
            </a:r>
            <a:r>
              <a:rPr lang="en-US" altLang="ko-KR" sz="5500" dirty="0"/>
              <a:t>(x &gt; 0, </a:t>
            </a:r>
            <a:r>
              <a:rPr lang="en-US" altLang="ko-KR" sz="5500" dirty="0" err="1"/>
              <a:t>dtype</a:t>
            </a:r>
            <a:r>
              <a:rPr lang="en-US" altLang="ko-KR" sz="5500" dirty="0"/>
              <a:t>=np.int)</a:t>
            </a:r>
          </a:p>
          <a:p>
            <a:pPr marL="0" indent="0">
              <a:buNone/>
            </a:pPr>
            <a:endParaRPr lang="en-US" altLang="ko-KR" sz="5500" dirty="0"/>
          </a:p>
          <a:p>
            <a:pPr marL="0" indent="0">
              <a:buNone/>
            </a:pPr>
            <a:r>
              <a:rPr lang="en-US" altLang="ko-KR" sz="5500" dirty="0"/>
              <a:t>x = </a:t>
            </a:r>
            <a:r>
              <a:rPr lang="en-US" altLang="ko-KR" sz="5500" dirty="0" err="1"/>
              <a:t>np.arange</a:t>
            </a:r>
            <a:r>
              <a:rPr lang="en-US" altLang="ko-KR" sz="5500" dirty="0"/>
              <a:t>(-5.0, 5.0, 0.1)</a:t>
            </a:r>
          </a:p>
          <a:p>
            <a:pPr marL="0" indent="0">
              <a:buNone/>
            </a:pPr>
            <a:r>
              <a:rPr lang="en-US" altLang="ko-KR" sz="5500" dirty="0"/>
              <a:t>y1 = sigmoid(x)</a:t>
            </a:r>
          </a:p>
          <a:p>
            <a:pPr marL="0" indent="0">
              <a:buNone/>
            </a:pPr>
            <a:r>
              <a:rPr lang="en-US" altLang="ko-KR" sz="5500" dirty="0"/>
              <a:t>y2 = </a:t>
            </a:r>
            <a:r>
              <a:rPr lang="en-US" altLang="ko-KR" sz="5500" dirty="0" err="1"/>
              <a:t>step_function</a:t>
            </a:r>
            <a:r>
              <a:rPr lang="en-US" altLang="ko-KR" sz="5500" dirty="0"/>
              <a:t>(x)</a:t>
            </a:r>
          </a:p>
          <a:p>
            <a:pPr marL="0" indent="0">
              <a:buNone/>
            </a:pPr>
            <a:endParaRPr lang="en-US" altLang="ko-KR" sz="5500" dirty="0"/>
          </a:p>
          <a:p>
            <a:pPr marL="0" indent="0">
              <a:buNone/>
            </a:pPr>
            <a:r>
              <a:rPr lang="en-US" altLang="ko-KR" sz="5500" dirty="0" err="1"/>
              <a:t>plt.plot</a:t>
            </a:r>
            <a:r>
              <a:rPr lang="en-US" altLang="ko-KR" sz="5500" dirty="0"/>
              <a:t>(x, y1)</a:t>
            </a:r>
          </a:p>
          <a:p>
            <a:pPr marL="0" indent="0">
              <a:buNone/>
            </a:pPr>
            <a:r>
              <a:rPr lang="en-US" altLang="ko-KR" sz="5500" dirty="0" err="1"/>
              <a:t>plt.plot</a:t>
            </a:r>
            <a:r>
              <a:rPr lang="en-US" altLang="ko-KR" sz="5500" dirty="0"/>
              <a:t>(x, y2, 'k--')</a:t>
            </a:r>
          </a:p>
          <a:p>
            <a:pPr marL="0" indent="0">
              <a:buNone/>
            </a:pPr>
            <a:r>
              <a:rPr lang="en-US" altLang="ko-KR" sz="5500" dirty="0" err="1"/>
              <a:t>plt.ylim</a:t>
            </a:r>
            <a:r>
              <a:rPr lang="en-US" altLang="ko-KR" sz="5500" dirty="0"/>
              <a:t>(-0.1, 1.1) </a:t>
            </a:r>
            <a:endParaRPr lang="ko-KR" altLang="en-US" sz="5500" dirty="0"/>
          </a:p>
          <a:p>
            <a:pPr marL="0" indent="0">
              <a:buNone/>
            </a:pPr>
            <a:r>
              <a:rPr lang="en-US" altLang="ko-KR" sz="5500" dirty="0" err="1"/>
              <a:t>plt.show</a:t>
            </a:r>
            <a:r>
              <a:rPr lang="en-US" altLang="ko-KR" sz="5500" dirty="0" smtClean="0"/>
              <a:t>()</a:t>
            </a:r>
            <a:endParaRPr lang="en-US" altLang="ko-KR" sz="5500" dirty="0"/>
          </a:p>
        </p:txBody>
      </p:sp>
    </p:spTree>
    <p:extLst>
      <p:ext uri="{BB962C8B-B14F-4D97-AF65-F5344CB8AC3E}">
        <p14:creationId xmlns:p14="http://schemas.microsoft.com/office/powerpoint/2010/main" val="42867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활성화 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계단함수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 모두 비선형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신경망에서는 비선형 함수를 </a:t>
            </a:r>
            <a:r>
              <a:rPr lang="ko-KR" altLang="en-US" dirty="0" err="1" smtClean="0"/>
              <a:t>사용해야됨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</a:t>
            </a:r>
            <a:r>
              <a:rPr lang="ko-KR" altLang="en-US" dirty="0" smtClean="0"/>
              <a:t>이유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선형함수는 아무리 층을 </a:t>
            </a:r>
            <a:r>
              <a:rPr lang="ko-KR" altLang="en-US" dirty="0" err="1" smtClean="0"/>
              <a:t>깊게해도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은닉층이</a:t>
            </a:r>
            <a:r>
              <a:rPr lang="ko-KR" altLang="en-US" dirty="0" smtClean="0"/>
              <a:t> 없는 네트워크</a:t>
            </a:r>
            <a:r>
              <a:rPr lang="en-US" altLang="ko-KR" dirty="0" smtClean="0"/>
              <a:t>’ </a:t>
            </a:r>
          </a:p>
          <a:p>
            <a:pPr marL="457200" lvl="1" indent="0">
              <a:buNone/>
            </a:pPr>
            <a:r>
              <a:rPr lang="en-US" altLang="ko-KR" dirty="0" smtClean="0"/>
              <a:t>ex) h(x) = cx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y(x) = h(h(h(x)))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y(x) = c * c * c * x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8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렐루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책의 후반부에 배우며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최근에 신경망 분야에 </a:t>
            </a:r>
            <a:r>
              <a:rPr lang="ko-KR" altLang="en-US" dirty="0" err="1" smtClean="0"/>
              <a:t>사용되고있는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2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렐루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 구현하기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b="1" u="sng" dirty="0"/>
              <a:t>아래 코드 실행</a:t>
            </a:r>
            <a:endParaRPr lang="en-US" altLang="ko-KR" b="1" u="sng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matplotlib.pylab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relu</a:t>
            </a:r>
            <a:r>
              <a:rPr lang="en-US" altLang="ko-KR" dirty="0"/>
              <a:t>(x):</a:t>
            </a:r>
          </a:p>
          <a:p>
            <a:pPr marL="0" indent="0">
              <a:buNone/>
            </a:pPr>
            <a:r>
              <a:rPr lang="en-US" altLang="ko-KR" dirty="0"/>
              <a:t>    return </a:t>
            </a:r>
            <a:r>
              <a:rPr lang="en-US" altLang="ko-KR" dirty="0" err="1"/>
              <a:t>np.maximum</a:t>
            </a:r>
            <a:r>
              <a:rPr lang="en-US" altLang="ko-KR" dirty="0"/>
              <a:t>(0, 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dirty="0" err="1"/>
              <a:t>np.arange</a:t>
            </a:r>
            <a:r>
              <a:rPr lang="en-US" altLang="ko-KR" dirty="0"/>
              <a:t>(-5.0, 5.0, 0.1)</a:t>
            </a:r>
          </a:p>
          <a:p>
            <a:pPr marL="0" indent="0">
              <a:buNone/>
            </a:pPr>
            <a:r>
              <a:rPr lang="en-US" altLang="ko-KR" dirty="0"/>
              <a:t>y = </a:t>
            </a:r>
            <a:r>
              <a:rPr lang="en-US" altLang="ko-KR" dirty="0" err="1"/>
              <a:t>relu</a:t>
            </a:r>
            <a:r>
              <a:rPr lang="en-US" altLang="ko-KR" dirty="0"/>
              <a:t>(x)</a:t>
            </a:r>
          </a:p>
          <a:p>
            <a:pPr marL="0" indent="0">
              <a:buNone/>
            </a:pPr>
            <a:r>
              <a:rPr lang="en-US" altLang="ko-KR" dirty="0" err="1"/>
              <a:t>plt.plot</a:t>
            </a:r>
            <a:r>
              <a:rPr lang="en-US" altLang="ko-KR" dirty="0"/>
              <a:t>(x, y)</a:t>
            </a:r>
          </a:p>
          <a:p>
            <a:pPr marL="0" indent="0">
              <a:buNone/>
            </a:pPr>
            <a:r>
              <a:rPr lang="en-US" altLang="ko-KR" dirty="0" err="1"/>
              <a:t>plt.ylim</a:t>
            </a:r>
            <a:r>
              <a:rPr lang="en-US" altLang="ko-KR" dirty="0"/>
              <a:t>(-1.0, 5.5)</a:t>
            </a:r>
          </a:p>
          <a:p>
            <a:pPr marL="0" indent="0">
              <a:buNone/>
            </a:pP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4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u="sng" dirty="0"/>
              <a:t>아래 코드 실행</a:t>
            </a:r>
            <a:endParaRPr lang="en-US" altLang="ko-KR" sz="2200" b="1" u="sng" dirty="0"/>
          </a:p>
          <a:p>
            <a:pPr marL="0" indent="0">
              <a:buNone/>
            </a:pP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 smtClean="0"/>
              <a:t>Import </a:t>
            </a:r>
            <a:r>
              <a:rPr lang="en-US" altLang="ko-KR" sz="2200" dirty="0" err="1" smtClean="0"/>
              <a:t>numpy</a:t>
            </a:r>
            <a:r>
              <a:rPr lang="en-US" altLang="ko-KR" sz="2200" dirty="0" smtClean="0"/>
              <a:t> as np</a:t>
            </a:r>
          </a:p>
          <a:p>
            <a:pPr marL="0" indent="0">
              <a:buNone/>
            </a:pPr>
            <a:r>
              <a:rPr lang="en-US" altLang="ko-KR" sz="2200" dirty="0" smtClean="0"/>
              <a:t>A = </a:t>
            </a:r>
            <a:r>
              <a:rPr lang="en-US" altLang="ko-KR" sz="2200" dirty="0" err="1" smtClean="0"/>
              <a:t>np.array</a:t>
            </a:r>
            <a:r>
              <a:rPr lang="en-US" altLang="ko-KR" sz="2200" dirty="0" smtClean="0"/>
              <a:t>([1, 2, 3 ,4])</a:t>
            </a:r>
          </a:p>
          <a:p>
            <a:pPr marL="0" indent="0">
              <a:buNone/>
            </a:pPr>
            <a:r>
              <a:rPr lang="en-US" altLang="ko-KR" sz="2200" dirty="0" smtClean="0"/>
              <a:t>print(A)</a:t>
            </a:r>
          </a:p>
          <a:p>
            <a:pPr marL="0" indent="0">
              <a:buNone/>
            </a:pPr>
            <a:r>
              <a:rPr lang="en-US" altLang="ko-KR" sz="2200" dirty="0" err="1"/>
              <a:t>n</a:t>
            </a:r>
            <a:r>
              <a:rPr lang="en-US" altLang="ko-KR" sz="2200" dirty="0" err="1" smtClean="0"/>
              <a:t>p.ndim</a:t>
            </a:r>
            <a:r>
              <a:rPr lang="en-US" altLang="ko-KR" sz="2200" dirty="0" smtClean="0"/>
              <a:t>(A)	# A </a:t>
            </a:r>
            <a:r>
              <a:rPr lang="ko-KR" altLang="en-US" sz="2200" dirty="0" smtClean="0"/>
              <a:t>배열의 차원 수 출력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 err="1" smtClean="0"/>
              <a:t>A.shape</a:t>
            </a:r>
            <a:r>
              <a:rPr lang="en-US" altLang="ko-KR" sz="2200" dirty="0"/>
              <a:t> 	</a:t>
            </a:r>
            <a:r>
              <a:rPr lang="en-US" altLang="ko-KR" sz="2200" dirty="0" smtClean="0"/>
              <a:t>	# A </a:t>
            </a:r>
            <a:r>
              <a:rPr lang="ko-KR" altLang="en-US" sz="2200" dirty="0" smtClean="0"/>
              <a:t>배열의 행렬 출력</a:t>
            </a:r>
            <a:endParaRPr lang="en-US" altLang="ko-KR" sz="2200" dirty="0" smtClean="0"/>
          </a:p>
          <a:p>
            <a:pPr marL="0" indent="0">
              <a:buNone/>
            </a:pPr>
            <a:r>
              <a:rPr lang="en-US" altLang="ko-KR" sz="2200" dirty="0" err="1" smtClean="0"/>
              <a:t>A.shape</a:t>
            </a:r>
            <a:r>
              <a:rPr lang="en-US" altLang="ko-KR" sz="2200" dirty="0" smtClean="0"/>
              <a:t>[0]	# A </a:t>
            </a:r>
            <a:r>
              <a:rPr lang="ko-KR" altLang="en-US" sz="2200" dirty="0" smtClean="0"/>
              <a:t>배열의 행 수 출력</a:t>
            </a:r>
            <a:endParaRPr lang="en-US" altLang="ko-KR" sz="2200" dirty="0" smtClean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574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행렬의 내적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행렬 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 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([[1,2],[3,4]])</a:t>
            </a:r>
          </a:p>
          <a:p>
            <a:pPr marL="0" indent="0">
              <a:buNone/>
            </a:pPr>
            <a:r>
              <a:rPr lang="en-US" altLang="ko-KR" dirty="0" err="1" smtClean="0"/>
              <a:t>A.shape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B = </a:t>
            </a:r>
            <a:r>
              <a:rPr lang="en-US" altLang="ko-KR" dirty="0" err="1"/>
              <a:t>np.array</a:t>
            </a:r>
            <a:r>
              <a:rPr lang="en-US" altLang="ko-KR" dirty="0" smtClean="0"/>
              <a:t>([[5,6],[7,8]])</a:t>
            </a:r>
          </a:p>
          <a:p>
            <a:pPr marL="0" indent="0">
              <a:buNone/>
            </a:pPr>
            <a:r>
              <a:rPr lang="en-US" altLang="ko-KR" dirty="0" err="1" smtClean="0"/>
              <a:t>B.shape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np.dot</a:t>
            </a:r>
            <a:r>
              <a:rPr lang="en-US" altLang="ko-KR" dirty="0" smtClean="0"/>
              <a:t>(A,B)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0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</a:t>
            </a:r>
            <a:r>
              <a:rPr lang="ko-KR" altLang="en-US" dirty="0"/>
              <a:t>망</a:t>
            </a:r>
            <a:r>
              <a:rPr lang="ko-KR" altLang="en-US" dirty="0" smtClean="0"/>
              <a:t>의 내적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X 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([[1,2],[3,4]])</a:t>
            </a:r>
          </a:p>
          <a:p>
            <a:pPr marL="0" indent="0">
              <a:buNone/>
            </a:pPr>
            <a:r>
              <a:rPr lang="en-US" altLang="ko-KR" dirty="0" err="1"/>
              <a:t>X</a:t>
            </a:r>
            <a:r>
              <a:rPr lang="en-US" altLang="ko-KR" dirty="0" err="1" smtClean="0"/>
              <a:t>.shape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</a:t>
            </a:r>
            <a:r>
              <a:rPr lang="en-US" altLang="ko-KR" dirty="0" smtClean="0"/>
              <a:t> = </a:t>
            </a:r>
            <a:r>
              <a:rPr lang="en-US" altLang="ko-KR" dirty="0" err="1"/>
              <a:t>np.array</a:t>
            </a:r>
            <a:r>
              <a:rPr lang="en-US" altLang="ko-KR" dirty="0" smtClean="0"/>
              <a:t>([[5,6],[7,8]])</a:t>
            </a:r>
          </a:p>
          <a:p>
            <a:pPr marL="0" indent="0">
              <a:buNone/>
            </a:pPr>
            <a:r>
              <a:rPr lang="en-US" altLang="ko-KR" dirty="0" err="1"/>
              <a:t>W</a:t>
            </a:r>
            <a:r>
              <a:rPr lang="en-US" altLang="ko-KR" dirty="0" err="1" smtClean="0"/>
              <a:t>.shape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Y = </a:t>
            </a:r>
            <a:r>
              <a:rPr lang="en-US" altLang="ko-KR" dirty="0" smtClean="0"/>
              <a:t>np.dot(X,W)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rint(Y)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4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층 신경망 구현하기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376363"/>
            <a:ext cx="848518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4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lvl="1"/>
            <a:r>
              <a:rPr lang="ko-KR" altLang="en-US" sz="2400" dirty="0" err="1" smtClean="0"/>
              <a:t>좋은점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복잡한 함수도 표현 가능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컴퓨터도 만들 수 있음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400" dirty="0" smtClean="0"/>
              <a:t>문제점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사람이 수동으로 </a:t>
            </a:r>
            <a:r>
              <a:rPr lang="ko-KR" altLang="en-US" sz="2000" dirty="0"/>
              <a:t>가중치 설정을</a:t>
            </a:r>
            <a:r>
              <a:rPr lang="ko-KR" altLang="en-US" sz="2000" dirty="0" smtClean="0"/>
              <a:t> 함 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53136"/>
            <a:ext cx="819919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2987824" y="4437112"/>
            <a:ext cx="3168352" cy="864096"/>
            <a:chOff x="2987824" y="3789040"/>
            <a:chExt cx="3168352" cy="100811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2987824" y="3789040"/>
              <a:ext cx="2520280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5508104" y="3789040"/>
              <a:ext cx="216024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5508104" y="3789040"/>
              <a:ext cx="648072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079868" y="4098558"/>
            <a:ext cx="800219" cy="3385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가중</a:t>
            </a:r>
            <a:r>
              <a:rPr lang="ko-KR" altLang="en-US" sz="1600" dirty="0"/>
              <a:t>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626" y="3794935"/>
            <a:ext cx="7564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</a:rPr>
              <a:t>그러나</a:t>
            </a:r>
            <a:r>
              <a:rPr lang="en-US" altLang="ko-KR" sz="1500" dirty="0" smtClean="0">
                <a:solidFill>
                  <a:srgbClr val="FF0000"/>
                </a:solidFill>
              </a:rPr>
              <a:t>, </a:t>
            </a:r>
            <a:r>
              <a:rPr lang="ko-KR" altLang="en-US" sz="1500" dirty="0" smtClean="0">
                <a:solidFill>
                  <a:srgbClr val="FF0000"/>
                </a:solidFill>
              </a:rPr>
              <a:t>신경망은 가중치 매개변수의 적절한 값을 데이터로부터 </a:t>
            </a:r>
            <a:r>
              <a:rPr lang="ko-KR" altLang="en-US" sz="1500" b="1" u="sng" dirty="0" smtClean="0">
                <a:solidFill>
                  <a:srgbClr val="FF0000"/>
                </a:solidFill>
              </a:rPr>
              <a:t>학습하는 능력</a:t>
            </a:r>
            <a:r>
              <a:rPr lang="ko-KR" altLang="en-US" sz="1500" u="sng" dirty="0" smtClean="0">
                <a:solidFill>
                  <a:srgbClr val="FF0000"/>
                </a:solidFill>
              </a:rPr>
              <a:t>이 있다</a:t>
            </a:r>
            <a:r>
              <a:rPr lang="en-US" altLang="ko-KR" sz="1500" u="sng" dirty="0" smtClean="0">
                <a:solidFill>
                  <a:srgbClr val="FF0000"/>
                </a:solidFill>
              </a:rPr>
              <a:t>.</a:t>
            </a:r>
            <a:endParaRPr lang="ko-KR" altLang="en-US" sz="15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9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층 신경망 구현하기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X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</a:t>
            </a:r>
            <a:r>
              <a:rPr lang="en-US" altLang="ko-KR" dirty="0" smtClean="0"/>
              <a:t>1,2</a:t>
            </a:r>
            <a:r>
              <a:rPr lang="en-US" altLang="ko-KR" dirty="0" smtClean="0"/>
              <a:t>])</a:t>
            </a:r>
          </a:p>
          <a:p>
            <a:pPr marL="0" indent="0">
              <a:buNone/>
            </a:pPr>
            <a:r>
              <a:rPr lang="en-US" altLang="ko-KR" dirty="0" smtClean="0"/>
              <a:t>W1 </a:t>
            </a:r>
            <a:r>
              <a:rPr lang="en-US" altLang="ko-KR" dirty="0" smtClean="0"/>
              <a:t>= </a:t>
            </a:r>
            <a:r>
              <a:rPr lang="en-US" altLang="ko-KR" dirty="0" err="1"/>
              <a:t>np.array</a:t>
            </a:r>
            <a:r>
              <a:rPr lang="en-US" altLang="ko-KR" dirty="0" smtClean="0"/>
              <a:t>([[3,4,5],[6,7,8]])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W2 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([[9,9],[1,1],[4,4]])</a:t>
            </a:r>
          </a:p>
          <a:p>
            <a:pPr marL="0" indent="0">
              <a:buNone/>
            </a:pPr>
            <a:r>
              <a:rPr lang="en-US" altLang="ko-KR" dirty="0" smtClean="0"/>
              <a:t>W3 = </a:t>
            </a:r>
            <a:r>
              <a:rPr lang="en-US" altLang="ko-KR" dirty="0" err="1" smtClean="0"/>
              <a:t>np.array</a:t>
            </a:r>
            <a:r>
              <a:rPr lang="en-US" altLang="ko-KR" dirty="0" smtClean="0"/>
              <a:t>([[2,2],[1,1]])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R1 </a:t>
            </a:r>
            <a:r>
              <a:rPr lang="en-US" altLang="ko-KR" dirty="0" smtClean="0"/>
              <a:t>= </a:t>
            </a:r>
            <a:r>
              <a:rPr lang="en-US" altLang="ko-KR" dirty="0" smtClean="0"/>
              <a:t>np.dot(X,W1)</a:t>
            </a:r>
          </a:p>
          <a:p>
            <a:pPr marL="0" indent="0">
              <a:buNone/>
            </a:pPr>
            <a:r>
              <a:rPr lang="en-US" altLang="ko-KR" dirty="0"/>
              <a:t>R</a:t>
            </a:r>
            <a:r>
              <a:rPr lang="en-US" altLang="ko-KR" dirty="0" smtClean="0"/>
              <a:t>2 = np.dot(R1,W2)</a:t>
            </a:r>
          </a:p>
          <a:p>
            <a:pPr marL="0" indent="0">
              <a:buNone/>
            </a:pPr>
            <a:r>
              <a:rPr lang="en-US" altLang="ko-KR" dirty="0"/>
              <a:t>Y</a:t>
            </a:r>
            <a:r>
              <a:rPr lang="en-US" altLang="ko-KR" dirty="0" smtClean="0"/>
              <a:t> = np.dot(R2,W3)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rint(Y)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7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</a:t>
            </a:r>
            <a:r>
              <a:rPr lang="ko-KR" altLang="en-US" dirty="0" smtClean="0"/>
              <a:t>표기법 설명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1556792"/>
            <a:ext cx="83153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0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23528" y="1773084"/>
            <a:ext cx="8064895" cy="3915057"/>
            <a:chOff x="-930" y="1231530"/>
            <a:chExt cx="8945861" cy="434271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30" y="1700808"/>
              <a:ext cx="4238625" cy="3590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6775" y="1231530"/>
              <a:ext cx="3698156" cy="434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복습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475656" y="4790701"/>
            <a:ext cx="5802089" cy="2025826"/>
            <a:chOff x="3354261" y="4725144"/>
            <a:chExt cx="5802089" cy="202582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261" y="5622584"/>
              <a:ext cx="5802089" cy="112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 flipH="1">
              <a:off x="4922193" y="5013176"/>
              <a:ext cx="297879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H="1">
              <a:off x="4922193" y="5013176"/>
              <a:ext cx="297880" cy="1296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64510" y="472514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편향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5218530" y="5733256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148064" y="6237312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6111289" y="5756068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017310" y="6247576"/>
              <a:ext cx="28803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/>
            <p:cNvCxnSpPr>
              <a:endCxn id="11" idx="7"/>
            </p:cNvCxnSpPr>
            <p:nvPr/>
          </p:nvCxnSpPr>
          <p:spPr>
            <a:xfrm flipH="1">
              <a:off x="5464381" y="5013176"/>
              <a:ext cx="696945" cy="7622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14" idx="0"/>
            </p:cNvCxnSpPr>
            <p:nvPr/>
          </p:nvCxnSpPr>
          <p:spPr>
            <a:xfrm flipH="1">
              <a:off x="5292080" y="5013176"/>
              <a:ext cx="869246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15" idx="0"/>
            </p:cNvCxnSpPr>
            <p:nvPr/>
          </p:nvCxnSpPr>
          <p:spPr>
            <a:xfrm>
              <a:off x="6161326" y="5013176"/>
              <a:ext cx="93979" cy="7428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6" idx="0"/>
            </p:cNvCxnSpPr>
            <p:nvPr/>
          </p:nvCxnSpPr>
          <p:spPr>
            <a:xfrm>
              <a:off x="6161326" y="5013176"/>
              <a:ext cx="0" cy="123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26703" y="472514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가중치</a:t>
              </a: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3096" y="5729874"/>
              <a:ext cx="291414" cy="291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72711" y="6209831"/>
              <a:ext cx="291414" cy="291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27584" y="1358910"/>
            <a:ext cx="347710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편향을 </a:t>
            </a:r>
            <a:r>
              <a:rPr lang="ko-KR" altLang="en-US" dirty="0" err="1" smtClean="0"/>
              <a:t>명시하지않은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퍼셉트론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55332" y="1358910"/>
            <a:ext cx="347710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편향을 명시</a:t>
            </a:r>
            <a:r>
              <a:rPr lang="ko-KR" altLang="en-US" dirty="0"/>
              <a:t>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퍼셉트론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7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복습</a:t>
            </a:r>
            <a:endParaRPr lang="ko-KR" alt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80928"/>
            <a:ext cx="717332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1640" y="2132856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이렇게 표현할 수 있다고도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295725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편향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2956285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가중치</a:t>
            </a:r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30271" y="2956285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가중치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신경망의 예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5806604" cy="444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1680" y="220486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143076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층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221350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</a:t>
            </a:r>
            <a:r>
              <a:rPr lang="ko-KR" altLang="en-US" b="1" dirty="0"/>
              <a:t>층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54940" y="6309320"/>
            <a:ext cx="537455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75656" y="6428083"/>
            <a:ext cx="695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‘2</a:t>
            </a:r>
            <a:r>
              <a:rPr lang="ko-KR" altLang="en-US" u="sng" dirty="0" smtClean="0"/>
              <a:t>층 신경망</a:t>
            </a:r>
            <a:r>
              <a:rPr lang="en-US" altLang="ko-KR" u="sng" dirty="0" smtClean="0"/>
              <a:t>’ 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가중치를 갖는 층수는 </a:t>
            </a:r>
            <a:r>
              <a:rPr lang="en-US" altLang="ko-KR" dirty="0" smtClean="0"/>
              <a:t>0,1 </a:t>
            </a:r>
            <a:r>
              <a:rPr lang="ko-KR" altLang="en-US" dirty="0" smtClean="0"/>
              <a:t>층 뿐이므로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7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뉴런과 </a:t>
            </a:r>
            <a:r>
              <a:rPr lang="ko-KR" altLang="en-US" dirty="0" err="1" smtClean="0"/>
              <a:t>노드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7421"/>
            <a:ext cx="9036496" cy="216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844824"/>
            <a:ext cx="6768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뉴런과 </a:t>
            </a:r>
            <a:r>
              <a:rPr lang="ko-KR" altLang="en-US" sz="2200" dirty="0" err="1" smtClean="0"/>
              <a:t>노드는</a:t>
            </a:r>
            <a:r>
              <a:rPr lang="ko-KR" altLang="en-US" sz="2200" dirty="0" smtClean="0"/>
              <a:t> 같은 의미로 사용되고 있다고 합니다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18" y="2398908"/>
            <a:ext cx="2187898" cy="229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1475656" y="5085184"/>
            <a:ext cx="10081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691680" y="5085184"/>
            <a:ext cx="360040" cy="648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355976" y="5085184"/>
            <a:ext cx="648072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419872" y="5085184"/>
            <a:ext cx="23042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59" y="3356992"/>
            <a:ext cx="45815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39309"/>
            <a:ext cx="4060106" cy="425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활성화 함수의 등장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514275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활성화 함수란</a:t>
            </a:r>
            <a:r>
              <a:rPr lang="en-US" altLang="ko-KR" sz="2200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입력 신호의 총 합을 출력 신호로 변환하는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0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활성화 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계단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임계값을</a:t>
            </a:r>
            <a:r>
              <a:rPr lang="ko-KR" altLang="en-US" dirty="0" smtClean="0"/>
              <a:t> 경계로 출력이 바뀜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지금까지 </a:t>
            </a:r>
            <a:r>
              <a:rPr lang="ko-KR" altLang="en-US" dirty="0"/>
              <a:t>배운 </a:t>
            </a:r>
            <a:r>
              <a:rPr lang="ko-KR" altLang="en-US" dirty="0" err="1"/>
              <a:t>퍼셉트론의</a:t>
            </a:r>
            <a:r>
              <a:rPr lang="ko-KR" altLang="en-US" dirty="0"/>
              <a:t> 활성화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54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 </a:t>
            </a:r>
            <a:r>
              <a:rPr lang="en-US" altLang="ko-KR" dirty="0"/>
              <a:t>-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73016"/>
            <a:ext cx="39528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/>
              <a:t>S</a:t>
            </a:r>
            <a:r>
              <a:rPr lang="ko-KR" altLang="en-US" dirty="0" smtClean="0"/>
              <a:t>자형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연속성이 있는 함수를 </a:t>
            </a:r>
            <a:r>
              <a:rPr lang="ko-KR" altLang="en-US" dirty="0"/>
              <a:t>말함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이번 장에 배울 </a:t>
            </a:r>
            <a:r>
              <a:rPr lang="ko-KR" altLang="en-US" dirty="0" smtClean="0">
                <a:solidFill>
                  <a:srgbClr val="FF0000"/>
                </a:solidFill>
              </a:rPr>
              <a:t>신경망의 활성화 함수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064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567</Words>
  <Application>Microsoft Office PowerPoint</Application>
  <PresentationFormat>화면 슬라이드 쇼(4:3)</PresentationFormat>
  <Paragraphs>149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신경망</vt:lpstr>
      <vt:lpstr>복습</vt:lpstr>
      <vt:lpstr>복습</vt:lpstr>
      <vt:lpstr>복습</vt:lpstr>
      <vt:lpstr>신경망의 예</vt:lpstr>
      <vt:lpstr>뉴런과 노드</vt:lpstr>
      <vt:lpstr>활성화 함수의 등장</vt:lpstr>
      <vt:lpstr>활성화 함수 - 계단 함수</vt:lpstr>
      <vt:lpstr>활성화 함수 - 시그모이드 함수</vt:lpstr>
      <vt:lpstr>계단 함수 구현하기</vt:lpstr>
      <vt:lpstr>시그모이드 함수 구현하기</vt:lpstr>
      <vt:lpstr>계단 함수 vs 시그모이드 함수</vt:lpstr>
      <vt:lpstr>활성화 함수 - 비선형</vt:lpstr>
      <vt:lpstr>ReLU (렐루) 함수</vt:lpstr>
      <vt:lpstr>ReLU (렐루) 함수 구현하기</vt:lpstr>
      <vt:lpstr>다차원 배열</vt:lpstr>
      <vt:lpstr>행렬의 내적(행렬 곱)</vt:lpstr>
      <vt:lpstr>신경망의 내적</vt:lpstr>
      <vt:lpstr>3층 신경망 구현하기</vt:lpstr>
      <vt:lpstr>3층 신경망 구현하기</vt:lpstr>
      <vt:lpstr>신경망 표기법 설명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신경망</dc:title>
  <dc:creator>Microsoft Corporation</dc:creator>
  <cp:lastModifiedBy>BI-GWS1013</cp:lastModifiedBy>
  <cp:revision>26</cp:revision>
  <dcterms:created xsi:type="dcterms:W3CDTF">2006-10-05T04:04:58Z</dcterms:created>
  <dcterms:modified xsi:type="dcterms:W3CDTF">2018-02-01T06:19:07Z</dcterms:modified>
</cp:coreProperties>
</file>