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6" r:id="rId9"/>
    <p:sldId id="267" r:id="rId10"/>
    <p:sldId id="268" r:id="rId11"/>
    <p:sldId id="261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0" r:id="rId20"/>
    <p:sldId id="276" r:id="rId21"/>
    <p:sldId id="277" r:id="rId22"/>
    <p:sldId id="278" r:id="rId23"/>
    <p:sldId id="279" r:id="rId24"/>
    <p:sldId id="262" r:id="rId25"/>
    <p:sldId id="281" r:id="rId26"/>
    <p:sldId id="283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26" d="100"/>
          <a:sy n="126" d="100"/>
        </p:scale>
        <p:origin x="19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D78A6-3927-42C9-AB1E-6EE5DC2426B9}" type="datetimeFigureOut">
              <a:rPr lang="ko-KR" altLang="en-US" smtClean="0"/>
              <a:pPr/>
              <a:t>2019-07-07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6CD85-D7EF-4F9B-94C7-4DE7AAAF6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활성화 함수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6CD85-D7EF-4F9B-94C7-4DE7AAAF6F1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6CD85-D7EF-4F9B-94C7-4DE7AAAF6F1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항등함수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6CD85-D7EF-4F9B-94C7-4DE7AAAF6F1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순전파</a:t>
            </a:r>
            <a:r>
              <a:rPr lang="ko-KR" altLang="en-US" dirty="0"/>
              <a:t> </a:t>
            </a:r>
            <a:r>
              <a:rPr lang="en-US" altLang="ko-KR" dirty="0"/>
              <a:t>(forward propagation)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6CD85-D7EF-4F9B-94C7-4DE7AAAF6F1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Yk</a:t>
            </a:r>
            <a:r>
              <a:rPr lang="en-US" altLang="ko-KR" dirty="0"/>
              <a:t> = </a:t>
            </a:r>
            <a:r>
              <a:rPr lang="en-US" altLang="ko-KR" dirty="0" err="1"/>
              <a:t>ak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6CD85-D7EF-4F9B-94C7-4DE7AAAF6F1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overflow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6CD85-D7EF-4F9B-94C7-4DE7AAAF6F1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Normalize, flatten, </a:t>
            </a:r>
            <a:r>
              <a:rPr lang="en-US" altLang="ko-KR" dirty="0" err="1"/>
              <a:t>one_hot_label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6CD85-D7EF-4F9B-94C7-4DE7AAAF6F1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6CD85-D7EF-4F9B-94C7-4DE7AAAF6F1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배치 </a:t>
            </a:r>
            <a:r>
              <a:rPr lang="en-US" altLang="ko-KR" dirty="0"/>
              <a:t>(batch)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6CD85-D7EF-4F9B-94C7-4DE7AAAF6F1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560D-AE29-4F02-ABA6-599C477DC7C9}" type="datetimeFigureOut">
              <a:rPr lang="ko-KR" altLang="en-US" smtClean="0"/>
              <a:pPr/>
              <a:t>2019-07-07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48DA-8087-49F5-8665-E04493171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560D-AE29-4F02-ABA6-599C477DC7C9}" type="datetimeFigureOut">
              <a:rPr lang="ko-KR" altLang="en-US" smtClean="0"/>
              <a:pPr/>
              <a:t>2019-07-07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48DA-8087-49F5-8665-E04493171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560D-AE29-4F02-ABA6-599C477DC7C9}" type="datetimeFigureOut">
              <a:rPr lang="ko-KR" altLang="en-US" smtClean="0"/>
              <a:pPr/>
              <a:t>2019-07-07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48DA-8087-49F5-8665-E04493171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560D-AE29-4F02-ABA6-599C477DC7C9}" type="datetimeFigureOut">
              <a:rPr lang="ko-KR" altLang="en-US" smtClean="0"/>
              <a:pPr/>
              <a:t>2019-07-07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48DA-8087-49F5-8665-E04493171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560D-AE29-4F02-ABA6-599C477DC7C9}" type="datetimeFigureOut">
              <a:rPr lang="ko-KR" altLang="en-US" smtClean="0"/>
              <a:pPr/>
              <a:t>2019-07-07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48DA-8087-49F5-8665-E04493171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560D-AE29-4F02-ABA6-599C477DC7C9}" type="datetimeFigureOut">
              <a:rPr lang="ko-KR" altLang="en-US" smtClean="0"/>
              <a:pPr/>
              <a:t>2019-07-07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48DA-8087-49F5-8665-E04493171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560D-AE29-4F02-ABA6-599C477DC7C9}" type="datetimeFigureOut">
              <a:rPr lang="ko-KR" altLang="en-US" smtClean="0"/>
              <a:pPr/>
              <a:t>2019-07-07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48DA-8087-49F5-8665-E04493171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560D-AE29-4F02-ABA6-599C477DC7C9}" type="datetimeFigureOut">
              <a:rPr lang="ko-KR" altLang="en-US" smtClean="0"/>
              <a:pPr/>
              <a:t>2019-07-07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48DA-8087-49F5-8665-E04493171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560D-AE29-4F02-ABA6-599C477DC7C9}" type="datetimeFigureOut">
              <a:rPr lang="ko-KR" altLang="en-US" smtClean="0"/>
              <a:pPr/>
              <a:t>2019-07-07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48DA-8087-49F5-8665-E04493171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560D-AE29-4F02-ABA6-599C477DC7C9}" type="datetimeFigureOut">
              <a:rPr lang="ko-KR" altLang="en-US" smtClean="0"/>
              <a:pPr/>
              <a:t>2019-07-07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48DA-8087-49F5-8665-E04493171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560D-AE29-4F02-ABA6-599C477DC7C9}" type="datetimeFigureOut">
              <a:rPr lang="ko-KR" altLang="en-US" smtClean="0"/>
              <a:pPr/>
              <a:t>2019-07-07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48DA-8087-49F5-8665-E04493171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560D-AE29-4F02-ABA6-599C477DC7C9}" type="datetimeFigureOut">
              <a:rPr lang="ko-KR" altLang="en-US" smtClean="0"/>
              <a:pPr/>
              <a:t>2019-07-07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E48DA-8087-49F5-8665-E04493171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장 신경망</a:t>
            </a:r>
            <a:br>
              <a:rPr lang="en-US" altLang="ko-KR" dirty="0"/>
            </a:br>
            <a:r>
              <a:rPr lang="en-US" altLang="ko-KR" sz="3800" dirty="0"/>
              <a:t>(3.4.2~3.7; 84p~106p)</a:t>
            </a:r>
            <a:endParaRPr lang="ko-KR" altLang="en-US" sz="3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180207 </a:t>
            </a:r>
            <a:r>
              <a:rPr lang="ko-KR" altLang="en-US" dirty="0"/>
              <a:t>이상헌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기계학습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분류 </a:t>
            </a:r>
            <a:r>
              <a:rPr lang="en-US" altLang="ko-KR" dirty="0"/>
              <a:t>(classification)</a:t>
            </a:r>
          </a:p>
          <a:p>
            <a:pPr lvl="1"/>
            <a:r>
              <a:rPr lang="ko-KR" altLang="en-US" dirty="0"/>
              <a:t>어느 </a:t>
            </a:r>
            <a:r>
              <a:rPr lang="en-US" altLang="ko-KR" dirty="0"/>
              <a:t>class</a:t>
            </a:r>
            <a:r>
              <a:rPr lang="ko-KR" altLang="en-US" dirty="0"/>
              <a:t>에 속하느냐</a:t>
            </a:r>
            <a:endParaRPr lang="en-US" altLang="ko-KR" dirty="0"/>
          </a:p>
          <a:p>
            <a:pPr lvl="1"/>
            <a:r>
              <a:rPr lang="ko-KR" altLang="en-US" dirty="0"/>
              <a:t>사진 속 인물의 성별을 분류하는 문제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회귀 </a:t>
            </a:r>
            <a:r>
              <a:rPr lang="en-US" altLang="ko-KR" dirty="0"/>
              <a:t>(regression)</a:t>
            </a:r>
          </a:p>
          <a:p>
            <a:pPr lvl="1"/>
            <a:r>
              <a:rPr lang="ko-KR" altLang="en-US" dirty="0"/>
              <a:t>연속적인 수치를 예측하는 문제</a:t>
            </a:r>
            <a:endParaRPr lang="en-US" altLang="ko-KR" dirty="0"/>
          </a:p>
          <a:p>
            <a:pPr lvl="1"/>
            <a:r>
              <a:rPr lang="ko-KR" altLang="en-US" dirty="0"/>
              <a:t>사진 속 인물의 몸무게를 예측하는 문제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항등</a:t>
            </a:r>
            <a:r>
              <a:rPr lang="ko-KR" altLang="en-US" dirty="0"/>
              <a:t> 함수와 </a:t>
            </a:r>
            <a:r>
              <a:rPr lang="ko-KR" altLang="en-US" dirty="0" err="1"/>
              <a:t>소프트맥스</a:t>
            </a:r>
            <a:r>
              <a:rPr lang="ko-KR" altLang="en-US" dirty="0"/>
              <a:t> 함수</a:t>
            </a:r>
          </a:p>
        </p:txBody>
      </p:sp>
      <p:pic>
        <p:nvPicPr>
          <p:cNvPr id="5122" name="Picture 2" descr="E:\Study\deeplearning study\deep-learning-from-scratch-master\equations_and_figures\deep_learning_images\fig 3-21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132856"/>
            <a:ext cx="2057506" cy="2756042"/>
          </a:xfrm>
          <a:prstGeom prst="rect">
            <a:avLst/>
          </a:prstGeom>
          <a:noFill/>
        </p:spPr>
      </p:pic>
      <p:pic>
        <p:nvPicPr>
          <p:cNvPr id="5124" name="Picture 4" descr="E:\Study\deeplearning study\deep-learning-from-scratch-master\equations_and_figures\deep_learning_images\fig 3-2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2060848"/>
            <a:ext cx="2082800" cy="2794000"/>
          </a:xfrm>
          <a:prstGeom prst="rect">
            <a:avLst/>
          </a:prstGeom>
          <a:noFill/>
        </p:spPr>
      </p:pic>
      <p:pic>
        <p:nvPicPr>
          <p:cNvPr id="7" name="Picture 4" descr="E:\Study\deeplearning study\deep-learning-from-scratch-master\equations_and_figures\deep_learning_images\e 3.1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072" y="5157192"/>
            <a:ext cx="2032000" cy="1092200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2123728" y="5445224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/>
              <a:t>y </a:t>
            </a:r>
            <a:r>
              <a:rPr lang="en-US" altLang="ko-KR" baseline="-25000" dirty="0"/>
              <a:t>k </a:t>
            </a:r>
            <a:r>
              <a:rPr lang="en-US" altLang="ko-KR" dirty="0"/>
              <a:t> = </a:t>
            </a:r>
            <a:r>
              <a:rPr lang="en-US" altLang="ko-KR" i="1" dirty="0"/>
              <a:t>a </a:t>
            </a:r>
            <a:r>
              <a:rPr lang="en-US" altLang="ko-KR" baseline="-25000" dirty="0"/>
              <a:t>k 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소프트맥스</a:t>
            </a:r>
            <a:r>
              <a:rPr lang="ko-KR" altLang="en-US" dirty="0"/>
              <a:t> 함수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67744" y="1484784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a = </a:t>
            </a:r>
            <a:r>
              <a:rPr lang="en-US" altLang="ko-KR" dirty="0" err="1"/>
              <a:t>np.array</a:t>
            </a:r>
            <a:r>
              <a:rPr lang="en-US" altLang="ko-KR" dirty="0"/>
              <a:t>([0.3, 2.9, 4.0])</a:t>
            </a:r>
          </a:p>
          <a:p>
            <a:r>
              <a:rPr lang="en-US" altLang="ko-KR" dirty="0" err="1"/>
              <a:t>exp_a</a:t>
            </a:r>
            <a:r>
              <a:rPr lang="en-US" altLang="ko-KR" dirty="0"/>
              <a:t> = np.exp(a)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exp_a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sum_exp_a</a:t>
            </a:r>
            <a:r>
              <a:rPr lang="en-US" altLang="ko-KR" dirty="0"/>
              <a:t> = np.sum(</a:t>
            </a:r>
            <a:r>
              <a:rPr lang="en-US" altLang="ko-KR" dirty="0" err="1"/>
              <a:t>exp_a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sum_exp_a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y = </a:t>
            </a:r>
            <a:r>
              <a:rPr lang="en-US" altLang="ko-KR" dirty="0" err="1"/>
              <a:t>exp_a</a:t>
            </a:r>
            <a:r>
              <a:rPr lang="en-US" altLang="ko-KR" dirty="0"/>
              <a:t> / </a:t>
            </a:r>
            <a:r>
              <a:rPr lang="en-US" altLang="ko-KR" dirty="0" err="1"/>
              <a:t>sum_exp_a</a:t>
            </a:r>
            <a:endParaRPr lang="en-US" altLang="ko-KR" dirty="0"/>
          </a:p>
          <a:p>
            <a:r>
              <a:rPr lang="en-US" altLang="ko-KR" dirty="0"/>
              <a:t>print(y)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def </a:t>
            </a:r>
            <a:r>
              <a:rPr lang="en-US" altLang="ko-KR" dirty="0" err="1"/>
              <a:t>softmax</a:t>
            </a:r>
            <a:r>
              <a:rPr lang="en-US" altLang="ko-KR" dirty="0"/>
              <a:t>(a):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exp_a</a:t>
            </a:r>
            <a:r>
              <a:rPr lang="en-US" altLang="ko-KR" dirty="0"/>
              <a:t> = np.exp(a)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sum_exp_a</a:t>
            </a:r>
            <a:r>
              <a:rPr lang="en-US" altLang="ko-KR" dirty="0"/>
              <a:t> = np.sum(</a:t>
            </a:r>
            <a:r>
              <a:rPr lang="en-US" altLang="ko-KR" dirty="0" err="1"/>
              <a:t>exp_a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y = </a:t>
            </a:r>
            <a:r>
              <a:rPr lang="en-US" altLang="ko-KR" dirty="0" err="1"/>
              <a:t>exp_a</a:t>
            </a:r>
            <a:r>
              <a:rPr lang="en-US" altLang="ko-KR" dirty="0"/>
              <a:t> / </a:t>
            </a:r>
            <a:r>
              <a:rPr lang="en-US" altLang="ko-KR" dirty="0" err="1"/>
              <a:t>sum_exp_a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return y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소프트맥스</a:t>
            </a:r>
            <a:r>
              <a:rPr lang="ko-KR" altLang="en-US" dirty="0"/>
              <a:t> 함수 개선</a:t>
            </a:r>
          </a:p>
        </p:txBody>
      </p:sp>
      <p:pic>
        <p:nvPicPr>
          <p:cNvPr id="4" name="Picture 5" descr="E:\Study\deeplearning study\deep-learning-from-scratch-master\equations_and_figures\deep_learning_images\e 3.11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492896"/>
            <a:ext cx="3485710" cy="252028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4283968" y="1772816"/>
            <a:ext cx="43924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#overflow</a:t>
            </a:r>
          </a:p>
          <a:p>
            <a:r>
              <a:rPr lang="en-US" altLang="ko-KR" dirty="0"/>
              <a:t>a = </a:t>
            </a:r>
            <a:r>
              <a:rPr lang="en-US" altLang="ko-KR" dirty="0" err="1"/>
              <a:t>np.array</a:t>
            </a:r>
            <a:r>
              <a:rPr lang="en-US" altLang="ko-KR" dirty="0"/>
              <a:t>([1010, 1000, 990])</a:t>
            </a:r>
          </a:p>
          <a:p>
            <a:r>
              <a:rPr lang="en-US" altLang="ko-KR" dirty="0"/>
              <a:t>np.exp(a) / np.sum(np.exp(a))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c = np.max(a)</a:t>
            </a:r>
          </a:p>
          <a:p>
            <a:r>
              <a:rPr lang="en-US" altLang="ko-KR" dirty="0"/>
              <a:t>a - c</a:t>
            </a:r>
          </a:p>
          <a:p>
            <a:endParaRPr lang="en-US" altLang="ko-KR" dirty="0"/>
          </a:p>
          <a:p>
            <a:r>
              <a:rPr lang="en-US" altLang="ko-KR" dirty="0"/>
              <a:t>np.exp(a - c) / np.sum(np.exp(a - c))</a:t>
            </a:r>
          </a:p>
          <a:p>
            <a:endParaRPr lang="en-US" altLang="ko-KR" dirty="0"/>
          </a:p>
          <a:p>
            <a:r>
              <a:rPr lang="en-US" altLang="ko-KR" dirty="0"/>
              <a:t>def </a:t>
            </a:r>
            <a:r>
              <a:rPr lang="en-US" altLang="ko-KR" dirty="0" err="1"/>
              <a:t>softmax</a:t>
            </a:r>
            <a:r>
              <a:rPr lang="en-US" altLang="ko-KR" dirty="0"/>
              <a:t>(a):</a:t>
            </a:r>
          </a:p>
          <a:p>
            <a:r>
              <a:rPr lang="en-US" altLang="ko-KR" dirty="0"/>
              <a:t>    c = np.max(a)</a:t>
            </a:r>
          </a:p>
          <a:p>
            <a:r>
              <a:rPr lang="en-US" altLang="ko-KR" dirty="0"/>
              <a:t>    </a:t>
            </a:r>
            <a:r>
              <a:rPr lang="en-US" altLang="ko-KR" b="1" dirty="0" err="1"/>
              <a:t>exp_a</a:t>
            </a:r>
            <a:r>
              <a:rPr lang="en-US" altLang="ko-KR" b="1" dirty="0"/>
              <a:t> = np.exp(a - c)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sum_exp_a</a:t>
            </a:r>
            <a:r>
              <a:rPr lang="en-US" altLang="ko-KR" dirty="0"/>
              <a:t> = np.sum(</a:t>
            </a:r>
            <a:r>
              <a:rPr lang="en-US" altLang="ko-KR" dirty="0" err="1"/>
              <a:t>exp_a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y = </a:t>
            </a:r>
            <a:r>
              <a:rPr lang="en-US" altLang="ko-KR" dirty="0" err="1"/>
              <a:t>exp_a</a:t>
            </a:r>
            <a:r>
              <a:rPr lang="en-US" altLang="ko-KR" dirty="0"/>
              <a:t> / </a:t>
            </a:r>
            <a:r>
              <a:rPr lang="en-US" altLang="ko-KR" dirty="0" err="1"/>
              <a:t>sum_exp_a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return y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소프트맥스</a:t>
            </a:r>
            <a:r>
              <a:rPr lang="ko-KR" altLang="en-US" dirty="0"/>
              <a:t> 함수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985195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출력값은</a:t>
            </a:r>
            <a:r>
              <a:rPr lang="ko-KR" altLang="en-US" sz="2000" dirty="0"/>
              <a:t> </a:t>
            </a:r>
            <a:r>
              <a:rPr lang="en-US" altLang="ko-KR" sz="2000" dirty="0"/>
              <a:t>0 </a:t>
            </a:r>
            <a:r>
              <a:rPr lang="ko-KR" altLang="en-US" sz="2000" dirty="0"/>
              <a:t>에서 </a:t>
            </a:r>
            <a:r>
              <a:rPr lang="en-US" altLang="ko-KR" sz="2000" dirty="0"/>
              <a:t>1.0 </a:t>
            </a:r>
            <a:r>
              <a:rPr lang="ko-KR" altLang="en-US" sz="2000" dirty="0"/>
              <a:t>사이의 실수</a:t>
            </a:r>
            <a:endParaRPr lang="en-US" altLang="ko-KR" sz="2000" dirty="0"/>
          </a:p>
          <a:p>
            <a:r>
              <a:rPr lang="ko-KR" altLang="en-US" sz="2000" dirty="0"/>
              <a:t>출력의 총합은 </a:t>
            </a:r>
            <a:r>
              <a:rPr lang="en-US" altLang="ko-KR" sz="2000" dirty="0"/>
              <a:t>1</a:t>
            </a:r>
          </a:p>
          <a:p>
            <a:pPr lvl="1"/>
            <a:r>
              <a:rPr lang="ko-KR" altLang="en-US" sz="2000" dirty="0"/>
              <a:t>출력을 확률로 해석가능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000" dirty="0"/>
              <a:t>각 </a:t>
            </a:r>
            <a:r>
              <a:rPr lang="en-US" altLang="ko-KR" sz="2000" dirty="0"/>
              <a:t>input </a:t>
            </a:r>
            <a:r>
              <a:rPr lang="ko-KR" altLang="en-US" sz="2000" dirty="0"/>
              <a:t>원소의 대소 관계는 변하지 않음</a:t>
            </a:r>
            <a:endParaRPr lang="en-US" altLang="ko-KR" sz="2000" dirty="0"/>
          </a:p>
          <a:p>
            <a:pPr lvl="1"/>
            <a:r>
              <a:rPr lang="ko-KR" altLang="en-US" sz="2000" dirty="0"/>
              <a:t>지수함수가 단조증가함수</a:t>
            </a:r>
            <a:endParaRPr lang="en-US" altLang="ko-KR" sz="2000" dirty="0"/>
          </a:p>
          <a:p>
            <a:pPr lvl="1"/>
            <a:r>
              <a:rPr lang="ko-KR" altLang="en-US" sz="2000" dirty="0"/>
              <a:t>분류 </a:t>
            </a:r>
            <a:r>
              <a:rPr lang="en-US" altLang="ko-KR" sz="2000" dirty="0"/>
              <a:t>(classification) </a:t>
            </a:r>
            <a:r>
              <a:rPr lang="ko-KR" altLang="en-US" sz="2000" dirty="0"/>
              <a:t>에서는 생략가능</a:t>
            </a:r>
            <a:endParaRPr lang="en-US" altLang="ko-KR" sz="2000" dirty="0"/>
          </a:p>
          <a:p>
            <a:pPr>
              <a:buNone/>
            </a:pP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899592" y="1628800"/>
            <a:ext cx="360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ko-KR" dirty="0"/>
              <a:t>a = np.array([0.3, 2.9, 4.0])</a:t>
            </a:r>
          </a:p>
          <a:p>
            <a:r>
              <a:rPr lang="es-ES" altLang="ko-KR" dirty="0"/>
              <a:t>y = softmax(a)</a:t>
            </a:r>
          </a:p>
          <a:p>
            <a:r>
              <a:rPr lang="es-ES" altLang="ko-KR" dirty="0"/>
              <a:t>print(y)</a:t>
            </a:r>
          </a:p>
          <a:p>
            <a:r>
              <a:rPr lang="es-ES" altLang="ko-KR" dirty="0"/>
              <a:t>np.sum(y)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3861048"/>
            <a:ext cx="21431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MNIST </a:t>
            </a:r>
            <a:r>
              <a:rPr lang="ko-KR" altLang="en-US" dirty="0" err="1"/>
              <a:t>데이터셋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Modified National Institute of Standards and Technology database</a:t>
            </a:r>
          </a:p>
          <a:p>
            <a:r>
              <a:rPr lang="ko-KR" altLang="en-US" sz="2200" dirty="0" err="1"/>
              <a:t>손글씨</a:t>
            </a:r>
            <a:r>
              <a:rPr lang="ko-KR" altLang="en-US" sz="2200" dirty="0"/>
              <a:t> 숫자 이미지 집합</a:t>
            </a:r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이미지 인식이나 기계학습에 사용되는 실험용 데이터</a:t>
            </a:r>
            <a:endParaRPr lang="en-US" altLang="ko-KR" sz="2200" dirty="0"/>
          </a:p>
          <a:p>
            <a:r>
              <a:rPr lang="en-US" altLang="ko-KR" sz="2200" dirty="0"/>
              <a:t>0 </a:t>
            </a:r>
            <a:r>
              <a:rPr lang="ko-KR" altLang="en-US" sz="2200" dirty="0"/>
              <a:t>에서 </a:t>
            </a:r>
            <a:r>
              <a:rPr lang="en-US" altLang="ko-KR" sz="2200" dirty="0"/>
              <a:t>9</a:t>
            </a:r>
            <a:r>
              <a:rPr lang="ko-KR" altLang="en-US" sz="2200" dirty="0"/>
              <a:t>까지 숫자 이미지</a:t>
            </a:r>
            <a:endParaRPr lang="en-US" altLang="ko-KR" sz="2200" dirty="0"/>
          </a:p>
          <a:p>
            <a:r>
              <a:rPr lang="ko-KR" altLang="en-US" sz="2200" dirty="0"/>
              <a:t>훈련용 </a:t>
            </a:r>
            <a:r>
              <a:rPr lang="en-US" altLang="ko-KR" sz="2200" dirty="0"/>
              <a:t>(train)  60,000</a:t>
            </a:r>
            <a:r>
              <a:rPr lang="ko-KR" altLang="en-US" sz="2200" dirty="0"/>
              <a:t>장</a:t>
            </a:r>
            <a:r>
              <a:rPr lang="en-US" altLang="ko-KR" sz="2200" dirty="0"/>
              <a:t>, </a:t>
            </a:r>
            <a:r>
              <a:rPr lang="ko-KR" altLang="en-US" sz="2200" dirty="0"/>
              <a:t>시험용</a:t>
            </a:r>
            <a:r>
              <a:rPr lang="en-US" altLang="ko-KR" sz="2200" dirty="0"/>
              <a:t>(test) 10,000</a:t>
            </a:r>
            <a:r>
              <a:rPr lang="ko-KR" altLang="en-US" sz="2200" dirty="0"/>
              <a:t>장</a:t>
            </a:r>
            <a:endParaRPr lang="en-US" altLang="ko-KR" sz="2200" dirty="0"/>
          </a:p>
          <a:p>
            <a:r>
              <a:rPr lang="en-US" altLang="ko-KR" sz="2200" dirty="0"/>
              <a:t>28 x 28 </a:t>
            </a:r>
            <a:r>
              <a:rPr lang="ko-KR" altLang="en-US" sz="2200" dirty="0"/>
              <a:t>크기의 </a:t>
            </a:r>
            <a:r>
              <a:rPr lang="ko-KR" altLang="en-US" sz="2200" dirty="0" err="1"/>
              <a:t>회색조</a:t>
            </a:r>
            <a:r>
              <a:rPr lang="ko-KR" altLang="en-US" sz="2200" dirty="0"/>
              <a:t> 이미지</a:t>
            </a:r>
            <a:r>
              <a:rPr lang="en-US" altLang="ko-KR" sz="2200" dirty="0"/>
              <a:t>(1</a:t>
            </a:r>
            <a:r>
              <a:rPr lang="ko-KR" altLang="en-US" sz="2200" dirty="0"/>
              <a:t>채널</a:t>
            </a:r>
            <a:r>
              <a:rPr lang="en-US" altLang="ko-KR" sz="2200" dirty="0"/>
              <a:t>)</a:t>
            </a:r>
          </a:p>
          <a:p>
            <a:r>
              <a:rPr lang="ko-KR" altLang="en-US" sz="2200" dirty="0"/>
              <a:t>각 픽셀은 </a:t>
            </a:r>
            <a:r>
              <a:rPr lang="en-US" altLang="ko-KR" sz="2200" dirty="0"/>
              <a:t>0</a:t>
            </a:r>
            <a:r>
              <a:rPr lang="ko-KR" altLang="en-US" sz="2200" dirty="0"/>
              <a:t>에서 </a:t>
            </a:r>
            <a:r>
              <a:rPr lang="en-US" altLang="ko-KR" sz="2200" dirty="0"/>
              <a:t>255</a:t>
            </a:r>
            <a:r>
              <a:rPr lang="ko-KR" altLang="en-US" sz="2200" dirty="0"/>
              <a:t>의 값</a:t>
            </a:r>
            <a:endParaRPr lang="en-US" altLang="ko-KR" sz="2200" dirty="0"/>
          </a:p>
          <a:p>
            <a:endParaRPr lang="ko-KR" altLang="en-US" sz="2200" dirty="0"/>
          </a:p>
        </p:txBody>
      </p:sp>
      <p:pic>
        <p:nvPicPr>
          <p:cNvPr id="4" name="Picture 2" descr="E:\Study\deeplearning study\deep-learning-from-scratch-master\equations_and_figures\deep_learning_images\fig 3-2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780928"/>
            <a:ext cx="4724643" cy="10414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7825" y="260350"/>
            <a:ext cx="6765800" cy="632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3474462" y="1781525"/>
            <a:ext cx="1080120" cy="216024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807233" y="4816906"/>
            <a:ext cx="1944216" cy="576064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load_mnist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71600" y="1772816"/>
            <a:ext cx="73448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import </a:t>
            </a:r>
            <a:r>
              <a:rPr lang="en-US" altLang="ko-KR" sz="1600" dirty="0" err="1"/>
              <a:t>os,sys</a:t>
            </a:r>
            <a:endParaRPr lang="en-US" altLang="ko-KR" sz="1600" dirty="0"/>
          </a:p>
          <a:p>
            <a:r>
              <a:rPr lang="en-US" altLang="ko-KR" sz="1600" dirty="0" err="1"/>
              <a:t>sys.path.append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os.pardir</a:t>
            </a:r>
            <a:r>
              <a:rPr lang="en-US" altLang="ko-KR" sz="1600" dirty="0"/>
              <a:t>) ## library path</a:t>
            </a:r>
          </a:p>
          <a:p>
            <a:r>
              <a:rPr lang="en-US" altLang="ko-KR" sz="1600" dirty="0"/>
              <a:t>from </a:t>
            </a:r>
            <a:r>
              <a:rPr lang="en-US" altLang="ko-KR" sz="1600" dirty="0" err="1"/>
              <a:t>dataset.mnist</a:t>
            </a:r>
            <a:r>
              <a:rPr lang="en-US" altLang="ko-KR" sz="1600" dirty="0"/>
              <a:t> import </a:t>
            </a:r>
            <a:r>
              <a:rPr lang="en-US" altLang="ko-KR" sz="1600" dirty="0" err="1"/>
              <a:t>load_mnist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(</a:t>
            </a:r>
            <a:r>
              <a:rPr lang="en-US" altLang="ko-KR" sz="1600" dirty="0" err="1"/>
              <a:t>x_train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t_train</a:t>
            </a:r>
            <a:r>
              <a:rPr lang="en-US" altLang="ko-KR" sz="1600" dirty="0"/>
              <a:t>), (</a:t>
            </a:r>
            <a:r>
              <a:rPr lang="en-US" altLang="ko-KR" sz="1600" dirty="0" err="1"/>
              <a:t>x_test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t_test</a:t>
            </a:r>
            <a:r>
              <a:rPr lang="en-US" altLang="ko-KR" sz="1600" dirty="0"/>
              <a:t>) = </a:t>
            </a:r>
            <a:r>
              <a:rPr lang="en-US" altLang="ko-KR" sz="1600" b="1" dirty="0" err="1"/>
              <a:t>load_mnist</a:t>
            </a:r>
            <a:r>
              <a:rPr lang="en-US" altLang="ko-KR" sz="1600" b="1" dirty="0"/>
              <a:t>(flatten=True, normalize=False)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x_train.shape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t_train.shape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x_test.shape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t_test.shape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4869160"/>
            <a:ext cx="7056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normalize -&gt; </a:t>
            </a:r>
            <a:r>
              <a:rPr lang="ko-KR" altLang="en-US" dirty="0" err="1"/>
              <a:t>픽셀값을</a:t>
            </a:r>
            <a:r>
              <a:rPr lang="ko-KR" altLang="en-US" dirty="0"/>
              <a:t> </a:t>
            </a:r>
            <a:r>
              <a:rPr lang="en-US" altLang="ko-KR" dirty="0"/>
              <a:t>0.0~1.0 </a:t>
            </a:r>
            <a:r>
              <a:rPr lang="ko-KR" altLang="en-US" dirty="0"/>
              <a:t>사이의 값으로 정규화 </a:t>
            </a:r>
            <a:r>
              <a:rPr lang="en-US" altLang="ko-KR" dirty="0"/>
              <a:t>(True)</a:t>
            </a:r>
          </a:p>
          <a:p>
            <a:r>
              <a:rPr lang="en-US" altLang="ko-KR" dirty="0"/>
              <a:t>flatten -&gt; </a:t>
            </a:r>
            <a:r>
              <a:rPr lang="ko-KR" altLang="en-US" dirty="0"/>
              <a:t>입력 이미지를 </a:t>
            </a:r>
            <a:r>
              <a:rPr lang="en-US" altLang="ko-KR" dirty="0"/>
              <a:t>1</a:t>
            </a:r>
            <a:r>
              <a:rPr lang="ko-KR" altLang="en-US" dirty="0"/>
              <a:t>차원 배열로 </a:t>
            </a:r>
            <a:r>
              <a:rPr lang="en-US" altLang="ko-KR" dirty="0"/>
              <a:t>(1,784) (True)</a:t>
            </a:r>
          </a:p>
          <a:p>
            <a:r>
              <a:rPr lang="en-US" altLang="ko-KR" dirty="0" err="1"/>
              <a:t>one_hot_label</a:t>
            </a:r>
            <a:r>
              <a:rPr lang="en-US" altLang="ko-KR" dirty="0"/>
              <a:t> -&gt; one-hot encoding</a:t>
            </a:r>
            <a:r>
              <a:rPr lang="ko-KR" altLang="en-US" dirty="0"/>
              <a:t>형태 </a:t>
            </a:r>
            <a:r>
              <a:rPr lang="en-US" altLang="ko-KR" dirty="0"/>
              <a:t>[0,1,0,0](2)</a:t>
            </a:r>
            <a:r>
              <a:rPr lang="ko-KR" altLang="en-US" dirty="0"/>
              <a:t>로 저장 </a:t>
            </a:r>
            <a:r>
              <a:rPr lang="en-US" altLang="ko-KR" dirty="0"/>
              <a:t>(False)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mnist_show.py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1556792"/>
            <a:ext cx="684076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import sys, </a:t>
            </a:r>
            <a:r>
              <a:rPr lang="en-US" altLang="ko-KR" sz="1400" dirty="0" err="1"/>
              <a:t>os</a:t>
            </a:r>
            <a:endParaRPr lang="en-US" altLang="ko-KR" sz="1400" dirty="0"/>
          </a:p>
          <a:p>
            <a:r>
              <a:rPr lang="en-US" altLang="ko-KR" sz="1400" dirty="0" err="1"/>
              <a:t>sys.path.append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os.pardir</a:t>
            </a:r>
            <a:r>
              <a:rPr lang="en-US" altLang="ko-KR" sz="1400" dirty="0"/>
              <a:t>)  # </a:t>
            </a:r>
            <a:r>
              <a:rPr lang="ko-KR" altLang="en-US" sz="1400" dirty="0"/>
              <a:t>부모 디렉터리의 파일을 가져올 수 있도록 설정</a:t>
            </a:r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numpy</a:t>
            </a:r>
            <a:r>
              <a:rPr lang="en-US" altLang="ko-KR" sz="1400" dirty="0"/>
              <a:t> as </a:t>
            </a:r>
            <a:r>
              <a:rPr lang="en-US" altLang="ko-KR" sz="1400" dirty="0" err="1"/>
              <a:t>np</a:t>
            </a:r>
            <a:endParaRPr lang="en-US" altLang="ko-KR" sz="1400" dirty="0"/>
          </a:p>
          <a:p>
            <a:r>
              <a:rPr lang="en-US" altLang="ko-KR" sz="1400" dirty="0"/>
              <a:t>from </a:t>
            </a:r>
            <a:r>
              <a:rPr lang="en-US" altLang="ko-KR" sz="1400" dirty="0" err="1"/>
              <a:t>dataset.mnist</a:t>
            </a:r>
            <a:r>
              <a:rPr lang="en-US" altLang="ko-KR" sz="1400" dirty="0"/>
              <a:t> import </a:t>
            </a:r>
            <a:r>
              <a:rPr lang="en-US" altLang="ko-KR" sz="1400" dirty="0" err="1"/>
              <a:t>load_mnist</a:t>
            </a:r>
            <a:endParaRPr lang="en-US" altLang="ko-KR" sz="1400" dirty="0"/>
          </a:p>
          <a:p>
            <a:r>
              <a:rPr lang="en-US" altLang="ko-KR" sz="1400" dirty="0"/>
              <a:t>from PIL import Image #pip3 install Pillow</a:t>
            </a:r>
          </a:p>
          <a:p>
            <a:endParaRPr lang="en-US" altLang="ko-KR" sz="1400" dirty="0"/>
          </a:p>
          <a:p>
            <a:r>
              <a:rPr lang="en-US" altLang="ko-KR" sz="1400" dirty="0"/>
              <a:t>def </a:t>
            </a:r>
            <a:r>
              <a:rPr lang="en-US" altLang="ko-KR" sz="1400" dirty="0" err="1"/>
              <a:t>img_show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):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pil_img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Image.fromarray</a:t>
            </a:r>
            <a:r>
              <a:rPr lang="en-US" altLang="ko-KR" sz="1400" dirty="0"/>
              <a:t>(np.uint8(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)) #Unsigned integer (0 to 255)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pil_img.show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en-US" altLang="ko-KR" sz="1400" dirty="0" err="1"/>
              <a:t>x_train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t_train</a:t>
            </a:r>
            <a:r>
              <a:rPr lang="en-US" altLang="ko-KR" sz="1400" dirty="0"/>
              <a:t>), (</a:t>
            </a:r>
            <a:r>
              <a:rPr lang="en-US" altLang="ko-KR" sz="1400" dirty="0" err="1"/>
              <a:t>x_test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t_test</a:t>
            </a:r>
            <a:r>
              <a:rPr lang="en-US" altLang="ko-KR" sz="1400" dirty="0"/>
              <a:t>) = </a:t>
            </a:r>
            <a:r>
              <a:rPr lang="en-US" altLang="ko-KR" sz="1400" dirty="0" err="1"/>
              <a:t>load_mnist</a:t>
            </a:r>
            <a:r>
              <a:rPr lang="en-US" altLang="ko-KR" sz="1400" dirty="0"/>
              <a:t>(flatten=True, normalize=False)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img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x_train</a:t>
            </a:r>
            <a:r>
              <a:rPr lang="en-US" altLang="ko-KR" sz="1400" dirty="0"/>
              <a:t>[0]</a:t>
            </a:r>
          </a:p>
          <a:p>
            <a:r>
              <a:rPr lang="en-US" altLang="ko-KR" sz="1400" dirty="0"/>
              <a:t>label = </a:t>
            </a:r>
            <a:r>
              <a:rPr lang="en-US" altLang="ko-KR" sz="1400" dirty="0" err="1"/>
              <a:t>t_train</a:t>
            </a:r>
            <a:r>
              <a:rPr lang="en-US" altLang="ko-KR" sz="1400" dirty="0"/>
              <a:t>[0]</a:t>
            </a:r>
          </a:p>
          <a:p>
            <a:r>
              <a:rPr lang="en-US" altLang="ko-KR" sz="1400" dirty="0"/>
              <a:t>print(label)  # 5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img.shape</a:t>
            </a:r>
            <a:r>
              <a:rPr lang="en-US" altLang="ko-KR" sz="1400" dirty="0"/>
              <a:t>)  # (784,)</a:t>
            </a:r>
          </a:p>
          <a:p>
            <a:r>
              <a:rPr lang="en-US" altLang="ko-KR" sz="1400" dirty="0" err="1"/>
              <a:t>img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img.reshape</a:t>
            </a:r>
            <a:r>
              <a:rPr lang="en-US" altLang="ko-KR" sz="1400" dirty="0"/>
              <a:t>(28, 28)  # </a:t>
            </a:r>
            <a:r>
              <a:rPr lang="ko-KR" altLang="en-US" sz="1400" dirty="0"/>
              <a:t>형상을 원래 이미지의 크기로 변형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img.shape</a:t>
            </a:r>
            <a:r>
              <a:rPr lang="en-US" altLang="ko-KR" sz="1400" dirty="0"/>
              <a:t>)  # (28, 28)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img_show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neuralnet_mnist.py</a:t>
            </a:r>
            <a:endParaRPr lang="ko-KR" altLang="en-US" dirty="0"/>
          </a:p>
        </p:txBody>
      </p:sp>
      <p:pic>
        <p:nvPicPr>
          <p:cNvPr id="45058" name="Picture 2" descr="E:\Study\deeplearning study\deep-learning-from-scratch-master\equations_and_figures\deep_learning_images\fig 3-15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352" y="1735822"/>
            <a:ext cx="7709296" cy="4254719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3304431" y="2843411"/>
            <a:ext cx="795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100</a:t>
            </a:r>
            <a:r>
              <a:rPr lang="ko-KR" altLang="en-US" dirty="0"/>
              <a:t>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03427" y="3726557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50</a:t>
            </a:r>
            <a:r>
              <a:rPr lang="ko-KR" altLang="en-US" dirty="0"/>
              <a:t>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24328" y="3731890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99592" y="3717032"/>
            <a:ext cx="795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784</a:t>
            </a:r>
            <a:r>
              <a:rPr lang="ko-KR" altLang="en-US" dirty="0"/>
              <a:t>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입력층에서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층으로 신호 전달</a:t>
            </a:r>
          </a:p>
        </p:txBody>
      </p:sp>
      <p:pic>
        <p:nvPicPr>
          <p:cNvPr id="1026" name="Picture 2" descr="E:\Study\deeplearning study\deep-learning-from-scratch-master\equations_and_figures\deep_learning_images\fig 3-17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615" y="1600200"/>
            <a:ext cx="6996770" cy="4525963"/>
          </a:xfrm>
          <a:prstGeom prst="rect">
            <a:avLst/>
          </a:prstGeom>
          <a:noFill/>
        </p:spPr>
      </p:pic>
      <p:pic>
        <p:nvPicPr>
          <p:cNvPr id="5" name="Picture 2" descr="E:\Study\deeplearning study\deep-learning-from-scratch-master\equations_and_figures\deep_learning_images\e 3.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772816"/>
            <a:ext cx="3162463" cy="495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neuralnet_mnist.py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1628800"/>
            <a:ext cx="811864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def </a:t>
            </a:r>
            <a:r>
              <a:rPr lang="en-US" altLang="ko-KR" sz="1400" dirty="0" err="1"/>
              <a:t>get_data</a:t>
            </a:r>
            <a:r>
              <a:rPr lang="en-US" altLang="ko-KR" sz="1400" dirty="0"/>
              <a:t>():</a:t>
            </a:r>
          </a:p>
          <a:p>
            <a:r>
              <a:rPr lang="en-US" altLang="ko-KR" sz="1400" dirty="0"/>
              <a:t>    (</a:t>
            </a:r>
            <a:r>
              <a:rPr lang="en-US" altLang="ko-KR" sz="1400" dirty="0" err="1"/>
              <a:t>x_train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t_train</a:t>
            </a:r>
            <a:r>
              <a:rPr lang="en-US" altLang="ko-KR" sz="1400" dirty="0"/>
              <a:t>), (</a:t>
            </a:r>
            <a:r>
              <a:rPr lang="en-US" altLang="ko-KR" sz="1400" dirty="0" err="1"/>
              <a:t>x_test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t_test</a:t>
            </a:r>
            <a:r>
              <a:rPr lang="en-US" altLang="ko-KR" sz="1400" dirty="0"/>
              <a:t>) = </a:t>
            </a:r>
            <a:r>
              <a:rPr lang="en-US" altLang="ko-KR" sz="1400" dirty="0" err="1"/>
              <a:t>load_mnist</a:t>
            </a:r>
            <a:r>
              <a:rPr lang="en-US" altLang="ko-KR" sz="1400" dirty="0"/>
              <a:t>(normalize=True, flatten=True, </a:t>
            </a:r>
            <a:r>
              <a:rPr lang="en-US" altLang="ko-KR" sz="1400" dirty="0" err="1"/>
              <a:t>one_hot_label</a:t>
            </a:r>
            <a:r>
              <a:rPr lang="en-US" altLang="ko-KR" sz="1400" dirty="0"/>
              <a:t>=False)</a:t>
            </a:r>
          </a:p>
          <a:p>
            <a:r>
              <a:rPr lang="en-US" altLang="ko-KR" sz="1400" dirty="0"/>
              <a:t>    return </a:t>
            </a:r>
            <a:r>
              <a:rPr lang="en-US" altLang="ko-KR" sz="1400" dirty="0" err="1"/>
              <a:t>x_test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t_test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def </a:t>
            </a:r>
            <a:r>
              <a:rPr lang="en-US" altLang="ko-KR" sz="1400" dirty="0" err="1"/>
              <a:t>init_network</a:t>
            </a:r>
            <a:r>
              <a:rPr lang="en-US" altLang="ko-KR" sz="1400" dirty="0"/>
              <a:t>():</a:t>
            </a:r>
          </a:p>
          <a:p>
            <a:r>
              <a:rPr lang="en-US" altLang="ko-KR" sz="1400" dirty="0"/>
              <a:t>    with open("sample_weight.pkl", '</a:t>
            </a:r>
            <a:r>
              <a:rPr lang="en-US" altLang="ko-KR" sz="1400" dirty="0" err="1"/>
              <a:t>rb</a:t>
            </a:r>
            <a:r>
              <a:rPr lang="en-US" altLang="ko-KR" sz="1400" dirty="0"/>
              <a:t>') as f:</a:t>
            </a:r>
          </a:p>
          <a:p>
            <a:r>
              <a:rPr lang="en-US" altLang="ko-KR" sz="1400" dirty="0"/>
              <a:t>        network = </a:t>
            </a:r>
            <a:r>
              <a:rPr lang="en-US" altLang="ko-KR" sz="1400" dirty="0" err="1"/>
              <a:t>pickle.load</a:t>
            </a:r>
            <a:r>
              <a:rPr lang="en-US" altLang="ko-KR" sz="1400" dirty="0"/>
              <a:t>(f)</a:t>
            </a:r>
          </a:p>
          <a:p>
            <a:r>
              <a:rPr lang="en-US" altLang="ko-KR" sz="1400" dirty="0"/>
              <a:t>    return network</a:t>
            </a:r>
          </a:p>
          <a:p>
            <a:endParaRPr lang="en-US" altLang="ko-KR" sz="1400" dirty="0"/>
          </a:p>
          <a:p>
            <a:r>
              <a:rPr lang="en-US" altLang="ko-KR" sz="1400" dirty="0"/>
              <a:t>def predict(network, x):</a:t>
            </a:r>
          </a:p>
          <a:p>
            <a:r>
              <a:rPr lang="en-US" altLang="ko-KR" sz="1400" dirty="0"/>
              <a:t>    W1, W2, W3 = network['W1'], network['W2'], network['W3']</a:t>
            </a:r>
          </a:p>
          <a:p>
            <a:r>
              <a:rPr lang="en-US" altLang="ko-KR" sz="1400" dirty="0"/>
              <a:t>    b1, b2, b3 = network['b1'], network['b2'], network['b3']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a1 = np.dot(x, W1) + b1</a:t>
            </a:r>
          </a:p>
          <a:p>
            <a:r>
              <a:rPr lang="en-US" altLang="ko-KR" sz="1400" dirty="0"/>
              <a:t>    z1 = sigmoid(a1)</a:t>
            </a:r>
          </a:p>
          <a:p>
            <a:r>
              <a:rPr lang="en-US" altLang="ko-KR" sz="1400" dirty="0"/>
              <a:t>    a2 = np.dot(z1, W2) + b2</a:t>
            </a:r>
          </a:p>
          <a:p>
            <a:r>
              <a:rPr lang="en-US" altLang="ko-KR" sz="1400" dirty="0"/>
              <a:t>    z2 = sigmoid(a2)</a:t>
            </a:r>
          </a:p>
          <a:p>
            <a:r>
              <a:rPr lang="en-US" altLang="ko-KR" sz="1400" dirty="0"/>
              <a:t>    a3 = np.dot(z2, W3) + b3</a:t>
            </a:r>
          </a:p>
          <a:p>
            <a:r>
              <a:rPr lang="en-US" altLang="ko-KR" sz="1400" dirty="0"/>
              <a:t>    y = </a:t>
            </a:r>
            <a:r>
              <a:rPr lang="en-US" altLang="ko-KR" sz="1400" dirty="0" err="1"/>
              <a:t>softmax</a:t>
            </a:r>
            <a:r>
              <a:rPr lang="en-US" altLang="ko-KR" sz="1400" dirty="0"/>
              <a:t>(a3)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return 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neuralnet_mnist.py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844824"/>
            <a:ext cx="75608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x, t = </a:t>
            </a:r>
            <a:r>
              <a:rPr lang="en-US" altLang="ko-KR" dirty="0" err="1"/>
              <a:t>get_data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network = </a:t>
            </a:r>
            <a:r>
              <a:rPr lang="en-US" altLang="ko-KR" dirty="0" err="1"/>
              <a:t>init_network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accuracy_cnt</a:t>
            </a:r>
            <a:r>
              <a:rPr lang="en-US" altLang="ko-KR" dirty="0"/>
              <a:t> = 0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(x)):</a:t>
            </a:r>
          </a:p>
          <a:p>
            <a:r>
              <a:rPr lang="en-US" altLang="ko-KR" dirty="0"/>
              <a:t>    y = predict(network, x[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r>
              <a:rPr lang="en-US" altLang="ko-KR" dirty="0"/>
              <a:t>    p= </a:t>
            </a:r>
            <a:r>
              <a:rPr lang="en-US" altLang="ko-KR" dirty="0" err="1"/>
              <a:t>np.argmax</a:t>
            </a:r>
            <a:r>
              <a:rPr lang="en-US" altLang="ko-KR" dirty="0"/>
              <a:t>(y) # </a:t>
            </a:r>
            <a:r>
              <a:rPr lang="ko-KR" altLang="en-US" dirty="0"/>
              <a:t>확률이 가장 높은 원소의 인덱스를 얻는다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if p == t[</a:t>
            </a:r>
            <a:r>
              <a:rPr lang="en-US" altLang="ko-KR" dirty="0" err="1"/>
              <a:t>i</a:t>
            </a:r>
            <a:r>
              <a:rPr lang="en-US" altLang="ko-KR" dirty="0"/>
              <a:t>]: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accuracy_cnt</a:t>
            </a:r>
            <a:r>
              <a:rPr lang="en-US" altLang="ko-KR" dirty="0"/>
              <a:t> += 1</a:t>
            </a:r>
          </a:p>
          <a:p>
            <a:endParaRPr lang="en-US" altLang="ko-KR" dirty="0"/>
          </a:p>
          <a:p>
            <a:r>
              <a:rPr lang="en-US" altLang="ko-KR" dirty="0"/>
              <a:t>print("Accuracy:" + </a:t>
            </a:r>
            <a:r>
              <a:rPr lang="en-US" altLang="ko-KR" dirty="0" err="1"/>
              <a:t>str</a:t>
            </a:r>
            <a:r>
              <a:rPr lang="en-US" altLang="ko-KR" dirty="0"/>
              <a:t>(float(</a:t>
            </a:r>
            <a:r>
              <a:rPr lang="en-US" altLang="ko-KR" dirty="0" err="1"/>
              <a:t>accuracy_cnt</a:t>
            </a:r>
            <a:r>
              <a:rPr lang="en-US" altLang="ko-KR" dirty="0"/>
              <a:t>) / </a:t>
            </a:r>
            <a:r>
              <a:rPr lang="en-US" altLang="ko-KR" dirty="0" err="1"/>
              <a:t>len</a:t>
            </a:r>
            <a:r>
              <a:rPr lang="en-US" altLang="ko-KR" dirty="0"/>
              <a:t>(x)))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99592" y="5085184"/>
            <a:ext cx="4180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Accuracy:0.9352    -&gt;    0.99 </a:t>
            </a:r>
            <a:r>
              <a:rPr lang="ko-KR" altLang="en-US" dirty="0"/>
              <a:t>가 목표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Preprocessing</a:t>
            </a:r>
          </a:p>
          <a:p>
            <a:r>
              <a:rPr lang="ko-KR" altLang="en-US" dirty="0"/>
              <a:t>정규화 </a:t>
            </a:r>
            <a:r>
              <a:rPr lang="en-US" altLang="ko-KR" dirty="0"/>
              <a:t>(normalization);Scaling</a:t>
            </a:r>
          </a:p>
          <a:p>
            <a:r>
              <a:rPr lang="en-US" altLang="ko-KR" dirty="0"/>
              <a:t>Standardization</a:t>
            </a:r>
          </a:p>
          <a:p>
            <a:r>
              <a:rPr lang="en-US" altLang="ko-KR" dirty="0"/>
              <a:t>Whitening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365104"/>
            <a:ext cx="4968552" cy="17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1844824"/>
            <a:ext cx="2383206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형상 추이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15616" y="1556792"/>
            <a:ext cx="6624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x, _ = </a:t>
            </a:r>
            <a:r>
              <a:rPr lang="en-US" altLang="ko-KR" dirty="0" err="1"/>
              <a:t>get_data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network = </a:t>
            </a:r>
            <a:r>
              <a:rPr lang="en-US" altLang="ko-KR" dirty="0" err="1"/>
              <a:t>init_network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W1, W2, W3 = network['W1'], network['W2'], network['W3']</a:t>
            </a:r>
          </a:p>
          <a:p>
            <a:r>
              <a:rPr lang="en-US" altLang="ko-KR" dirty="0" err="1"/>
              <a:t>x.shape</a:t>
            </a:r>
            <a:r>
              <a:rPr lang="en-US" altLang="ko-KR" dirty="0"/>
              <a:t>, x[0].shape, W1.shape, W2.shape, W3.shape</a:t>
            </a:r>
            <a:endParaRPr lang="ko-KR" altLang="en-US" dirty="0"/>
          </a:p>
        </p:txBody>
      </p:sp>
      <p:pic>
        <p:nvPicPr>
          <p:cNvPr id="5" name="Picture 5" descr="E:\Study\deeplearning study\deep-learning-from-scratch-master\equations_and_figures\deep_learning_images\fig 3-2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924944"/>
            <a:ext cx="7924800" cy="1549400"/>
          </a:xfrm>
          <a:prstGeom prst="rect">
            <a:avLst/>
          </a:prstGeom>
          <a:noFill/>
        </p:spPr>
      </p:pic>
      <p:pic>
        <p:nvPicPr>
          <p:cNvPr id="6" name="Picture 6" descr="E:\Study\deeplearning study\deep-learning-from-scratch-master\equations_and_figures\deep_learning_images\fig 3-2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4653136"/>
            <a:ext cx="8216900" cy="1422400"/>
          </a:xfrm>
          <a:prstGeom prst="rect">
            <a:avLst/>
          </a:prstGeom>
          <a:noFill/>
        </p:spPr>
      </p:pic>
      <p:sp>
        <p:nvSpPr>
          <p:cNvPr id="7" name="모서리가 둥근 직사각형 6"/>
          <p:cNvSpPr/>
          <p:nvPr/>
        </p:nvSpPr>
        <p:spPr>
          <a:xfrm>
            <a:off x="1096566" y="5066134"/>
            <a:ext cx="648072" cy="3600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298779" y="5066134"/>
            <a:ext cx="648072" cy="3600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23728" y="6093296"/>
            <a:ext cx="3462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배치 </a:t>
            </a:r>
            <a:r>
              <a:rPr lang="en-US" altLang="ko-KR" dirty="0"/>
              <a:t>(batch) -&gt; </a:t>
            </a:r>
            <a:r>
              <a:rPr lang="ko-KR" altLang="en-US" dirty="0"/>
              <a:t>계산 속도 향상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neuralnet_mnist_batch.py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475656" y="2060848"/>
            <a:ext cx="61206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x, t = </a:t>
            </a:r>
            <a:r>
              <a:rPr lang="en-US" altLang="ko-KR" dirty="0" err="1"/>
              <a:t>get_data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network = </a:t>
            </a:r>
            <a:r>
              <a:rPr lang="en-US" altLang="ko-KR" dirty="0" err="1"/>
              <a:t>init_network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b="1" dirty="0" err="1"/>
              <a:t>batch_size</a:t>
            </a:r>
            <a:r>
              <a:rPr lang="en-US" altLang="ko-KR" b="1" dirty="0"/>
              <a:t> = 100 # </a:t>
            </a:r>
            <a:r>
              <a:rPr lang="ko-KR" altLang="en-US" b="1" dirty="0"/>
              <a:t>배치 크기</a:t>
            </a:r>
          </a:p>
          <a:p>
            <a:r>
              <a:rPr lang="en-US" altLang="ko-KR" dirty="0" err="1"/>
              <a:t>accuracy_cnt</a:t>
            </a:r>
            <a:r>
              <a:rPr lang="en-US" altLang="ko-KR" dirty="0"/>
              <a:t> = 0</a:t>
            </a:r>
          </a:p>
          <a:p>
            <a:endParaRPr lang="en-US" altLang="ko-KR" dirty="0"/>
          </a:p>
          <a:p>
            <a:r>
              <a:rPr lang="en-US" altLang="ko-KR" b="1" dirty="0"/>
              <a:t>for </a:t>
            </a:r>
            <a:r>
              <a:rPr lang="en-US" altLang="ko-KR" b="1" dirty="0" err="1"/>
              <a:t>i</a:t>
            </a:r>
            <a:r>
              <a:rPr lang="en-US" altLang="ko-KR" b="1" dirty="0"/>
              <a:t> in range(0, </a:t>
            </a:r>
            <a:r>
              <a:rPr lang="en-US" altLang="ko-KR" b="1" dirty="0" err="1"/>
              <a:t>len</a:t>
            </a:r>
            <a:r>
              <a:rPr lang="en-US" altLang="ko-KR" b="1" dirty="0"/>
              <a:t>(x), </a:t>
            </a:r>
            <a:r>
              <a:rPr lang="en-US" altLang="ko-KR" b="1" dirty="0" err="1"/>
              <a:t>batch_size</a:t>
            </a:r>
            <a:r>
              <a:rPr lang="en-US" altLang="ko-KR" b="1" dirty="0"/>
              <a:t>):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x_batch</a:t>
            </a:r>
            <a:r>
              <a:rPr lang="en-US" altLang="ko-KR" b="1" dirty="0"/>
              <a:t> = x[i:i+batch_size]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y_batch</a:t>
            </a:r>
            <a:r>
              <a:rPr lang="en-US" altLang="ko-KR" b="1" dirty="0"/>
              <a:t> = predict(network, </a:t>
            </a:r>
            <a:r>
              <a:rPr lang="en-US" altLang="ko-KR" b="1" dirty="0" err="1"/>
              <a:t>x_batch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    p = </a:t>
            </a:r>
            <a:r>
              <a:rPr lang="en-US" altLang="ko-KR" b="1" dirty="0" err="1"/>
              <a:t>np.argmax</a:t>
            </a:r>
            <a:r>
              <a:rPr lang="en-US" altLang="ko-KR" b="1" dirty="0"/>
              <a:t>(</a:t>
            </a:r>
            <a:r>
              <a:rPr lang="en-US" altLang="ko-KR" b="1" dirty="0" err="1"/>
              <a:t>y_batch</a:t>
            </a:r>
            <a:r>
              <a:rPr lang="en-US" altLang="ko-KR" b="1" dirty="0"/>
              <a:t>, axis=1)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accuracy_cnt</a:t>
            </a:r>
            <a:r>
              <a:rPr lang="en-US" altLang="ko-KR" b="1" dirty="0"/>
              <a:t> += np.sum(p == t[i:i+batch_size])</a:t>
            </a:r>
          </a:p>
          <a:p>
            <a:endParaRPr lang="en-US" altLang="ko-KR" dirty="0"/>
          </a:p>
          <a:p>
            <a:r>
              <a:rPr lang="en-US" altLang="ko-KR" dirty="0"/>
              <a:t>print("Accuracy:" + </a:t>
            </a:r>
            <a:r>
              <a:rPr lang="en-US" altLang="ko-KR" dirty="0" err="1"/>
              <a:t>str</a:t>
            </a:r>
            <a:r>
              <a:rPr lang="en-US" altLang="ko-KR" dirty="0"/>
              <a:t>(float(</a:t>
            </a:r>
            <a:r>
              <a:rPr lang="en-US" altLang="ko-KR" dirty="0" err="1"/>
              <a:t>accuracy_cnt</a:t>
            </a:r>
            <a:r>
              <a:rPr lang="en-US" altLang="ko-KR" dirty="0"/>
              <a:t>) / </a:t>
            </a:r>
            <a:r>
              <a:rPr lang="en-US" altLang="ko-KR" dirty="0" err="1"/>
              <a:t>len</a:t>
            </a:r>
            <a:r>
              <a:rPr lang="en-US" altLang="ko-KR" dirty="0"/>
              <a:t>(x)))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argmax</a:t>
            </a:r>
            <a:r>
              <a:rPr lang="en-US" altLang="ko-KR" dirty="0"/>
              <a:t>, print(a==b)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43608" y="2564904"/>
            <a:ext cx="79026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list( range(0,10) )</a:t>
            </a:r>
          </a:p>
          <a:p>
            <a:r>
              <a:rPr lang="en-US" altLang="ko-KR" dirty="0"/>
              <a:t>list( range(0,10,3) )</a:t>
            </a:r>
          </a:p>
          <a:p>
            <a:r>
              <a:rPr lang="en-US" altLang="ko-KR" dirty="0"/>
              <a:t>x = </a:t>
            </a:r>
            <a:r>
              <a:rPr lang="en-US" altLang="ko-KR" dirty="0" err="1"/>
              <a:t>np.array</a:t>
            </a:r>
            <a:r>
              <a:rPr lang="en-US" altLang="ko-KR" dirty="0"/>
              <a:t>([[0.1,0.8,0.1], [0.3,0.1,0.6], [0.2,0.5,0.3], [0.8, 0.1, 0.1]])</a:t>
            </a:r>
          </a:p>
          <a:p>
            <a:r>
              <a:rPr lang="en-US" altLang="ko-KR" dirty="0"/>
              <a:t>y = </a:t>
            </a:r>
            <a:r>
              <a:rPr lang="en-US" altLang="ko-KR" dirty="0" err="1"/>
              <a:t>np.argmax</a:t>
            </a:r>
            <a:r>
              <a:rPr lang="en-US" altLang="ko-KR" dirty="0"/>
              <a:t>(x, axis=1)</a:t>
            </a:r>
          </a:p>
          <a:p>
            <a:r>
              <a:rPr lang="en-US" altLang="ko-KR" dirty="0"/>
              <a:t>print(y)</a:t>
            </a:r>
          </a:p>
          <a:p>
            <a:endParaRPr lang="en-US" altLang="ko-KR" dirty="0"/>
          </a:p>
          <a:p>
            <a:r>
              <a:rPr lang="fr-FR" altLang="ko-KR" dirty="0"/>
              <a:t>y = np.array([1, 2, 1, 0])</a:t>
            </a:r>
          </a:p>
          <a:p>
            <a:r>
              <a:rPr lang="fr-FR" altLang="ko-KR" dirty="0"/>
              <a:t>t = np.array([1, 2, 0, 0])</a:t>
            </a:r>
          </a:p>
          <a:p>
            <a:r>
              <a:rPr lang="fr-FR" altLang="ko-KR" dirty="0"/>
              <a:t>print(y==t)</a:t>
            </a:r>
          </a:p>
          <a:p>
            <a:r>
              <a:rPr lang="fr-FR" altLang="ko-KR" dirty="0"/>
              <a:t>np.sum(y==t)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THE END</a:t>
            </a:r>
            <a:endParaRPr lang="ko-KR" altLang="en-US" sz="3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입력층에서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층으로 신호 전달</a:t>
            </a:r>
          </a:p>
        </p:txBody>
      </p:sp>
      <p:pic>
        <p:nvPicPr>
          <p:cNvPr id="2050" name="Picture 2" descr="E:\Study\deeplearning study\deep-learning-from-scratch-master\equations_and_figures\deep_learning_images\fig 3-18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9167" y="1600200"/>
            <a:ext cx="6165666" cy="4525963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5220072" y="1700808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활성화 함수 </a:t>
            </a:r>
            <a:r>
              <a:rPr lang="en-US" altLang="ko-KR" i="1" dirty="0"/>
              <a:t>h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입력층에서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층으로 신호 전달</a:t>
            </a:r>
          </a:p>
        </p:txBody>
      </p:sp>
      <p:pic>
        <p:nvPicPr>
          <p:cNvPr id="4" name="Picture 3" descr="E:\Study\deeplearning study\deep-learning-from-scratch-master\equations_and_figures\deep_learning_images\e 3.9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132856"/>
            <a:ext cx="2413124" cy="431822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611560" y="350100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X = </a:t>
            </a:r>
            <a:r>
              <a:rPr lang="en-US" altLang="ko-KR" dirty="0" err="1"/>
              <a:t>np.array</a:t>
            </a:r>
            <a:r>
              <a:rPr lang="en-US" altLang="ko-KR" dirty="0"/>
              <a:t>([1.0, 0.5])</a:t>
            </a:r>
          </a:p>
          <a:p>
            <a:r>
              <a:rPr lang="en-US" altLang="ko-KR" dirty="0"/>
              <a:t>W1 = </a:t>
            </a:r>
            <a:r>
              <a:rPr lang="en-US" altLang="ko-KR" dirty="0" err="1"/>
              <a:t>np.array</a:t>
            </a:r>
            <a:r>
              <a:rPr lang="en-US" altLang="ko-KR" dirty="0"/>
              <a:t>([[0.1, 0.3, 0.5],[0.2, 0.4, 0.6]])</a:t>
            </a:r>
          </a:p>
          <a:p>
            <a:r>
              <a:rPr lang="en-US" altLang="ko-KR" dirty="0"/>
              <a:t>B1 = </a:t>
            </a:r>
            <a:r>
              <a:rPr lang="en-US" altLang="ko-KR" dirty="0" err="1"/>
              <a:t>np.array</a:t>
            </a:r>
            <a:r>
              <a:rPr lang="en-US" altLang="ko-KR" dirty="0"/>
              <a:t>([[0.1, 0.2, 0.3])</a:t>
            </a:r>
          </a:p>
          <a:p>
            <a:endParaRPr lang="en-US" altLang="ko-KR" dirty="0"/>
          </a:p>
          <a:p>
            <a:r>
              <a:rPr lang="en-US" altLang="ko-KR" dirty="0"/>
              <a:t>print(W1.shape)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X.shape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print(B1.shape)</a:t>
            </a:r>
          </a:p>
          <a:p>
            <a:endParaRPr lang="en-US" altLang="ko-KR" dirty="0"/>
          </a:p>
          <a:p>
            <a:r>
              <a:rPr lang="en-US" altLang="ko-KR" dirty="0"/>
              <a:t>A1 = np.dot(X, W1) + B1</a:t>
            </a:r>
            <a:endParaRPr lang="ko-KR" altLang="en-US" dirty="0"/>
          </a:p>
        </p:txBody>
      </p:sp>
      <p:pic>
        <p:nvPicPr>
          <p:cNvPr id="8194" name="Picture 2" descr="C:\Users\BI\Desktop\제목 없음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844824"/>
            <a:ext cx="4499645" cy="1262440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5292080" y="3501008"/>
            <a:ext cx="33843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def sigmoid(x):</a:t>
            </a:r>
          </a:p>
          <a:p>
            <a:r>
              <a:rPr lang="en-US" altLang="ko-KR" dirty="0"/>
              <a:t>    return 1 / (1 + np.exp(-x))    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Z1 = sigmoid(A1)</a:t>
            </a:r>
          </a:p>
          <a:p>
            <a:endParaRPr lang="en-US" altLang="ko-KR" dirty="0"/>
          </a:p>
          <a:p>
            <a:r>
              <a:rPr lang="en-US" altLang="ko-KR" dirty="0"/>
              <a:t>print(A1)</a:t>
            </a:r>
          </a:p>
          <a:p>
            <a:r>
              <a:rPr lang="en-US" altLang="ko-KR" dirty="0"/>
              <a:t>print(Z1)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층에서 </a:t>
            </a:r>
            <a:r>
              <a:rPr lang="en-US" altLang="ko-KR" dirty="0"/>
              <a:t>2</a:t>
            </a:r>
            <a:r>
              <a:rPr lang="ko-KR" altLang="en-US" dirty="0"/>
              <a:t>층으로의 신호 전달</a:t>
            </a:r>
          </a:p>
        </p:txBody>
      </p:sp>
      <p:pic>
        <p:nvPicPr>
          <p:cNvPr id="3074" name="Picture 2" descr="E:\Study\deeplearning study\deep-learning-from-scratch-master\equations_and_figures\deep_learning_images\fig 3-19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9531" y="1600200"/>
            <a:ext cx="6644937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층에서 </a:t>
            </a:r>
            <a:r>
              <a:rPr lang="en-US" altLang="ko-KR" dirty="0"/>
              <a:t>2</a:t>
            </a:r>
            <a:r>
              <a:rPr lang="ko-KR" altLang="en-US" dirty="0"/>
              <a:t>층으로의 신호 전달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79712" y="2060848"/>
            <a:ext cx="54543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W2 = </a:t>
            </a:r>
            <a:r>
              <a:rPr lang="en-US" altLang="ko-KR" dirty="0" err="1"/>
              <a:t>np.array</a:t>
            </a:r>
            <a:r>
              <a:rPr lang="en-US" altLang="ko-KR" dirty="0"/>
              <a:t>([[0.1, 0.4],[0.2, 0.5], [0.3, 0.6]])</a:t>
            </a:r>
          </a:p>
          <a:p>
            <a:r>
              <a:rPr lang="en-US" altLang="ko-KR" dirty="0"/>
              <a:t>B2 = </a:t>
            </a:r>
            <a:r>
              <a:rPr lang="en-US" altLang="ko-KR" dirty="0" err="1"/>
              <a:t>np.</a:t>
            </a:r>
            <a:r>
              <a:rPr lang="en-US" altLang="ko-KR" err="1"/>
              <a:t>array</a:t>
            </a:r>
            <a:r>
              <a:rPr lang="en-US" altLang="ko-KR"/>
              <a:t>([</a:t>
            </a:r>
            <a:r>
              <a:rPr lang="en-US" altLang="ko-KR" dirty="0"/>
              <a:t>0.1, 0.2])</a:t>
            </a:r>
          </a:p>
          <a:p>
            <a:endParaRPr lang="en-US" altLang="ko-KR" dirty="0"/>
          </a:p>
          <a:p>
            <a:r>
              <a:rPr lang="en-US" altLang="ko-KR" dirty="0"/>
              <a:t>print(Z1.shape)</a:t>
            </a:r>
          </a:p>
          <a:p>
            <a:r>
              <a:rPr lang="en-US" altLang="ko-KR" dirty="0"/>
              <a:t>print(W2.shape)</a:t>
            </a:r>
          </a:p>
          <a:p>
            <a:r>
              <a:rPr lang="en-US" altLang="ko-KR" dirty="0"/>
              <a:t>print(B2.shape)</a:t>
            </a:r>
          </a:p>
          <a:p>
            <a:endParaRPr lang="en-US" altLang="ko-KR" dirty="0"/>
          </a:p>
          <a:p>
            <a:r>
              <a:rPr lang="en-US" altLang="ko-KR" dirty="0"/>
              <a:t>A2 = np.dot(Z1, W2) + B2</a:t>
            </a:r>
          </a:p>
          <a:p>
            <a:r>
              <a:rPr lang="en-US" altLang="ko-KR" dirty="0"/>
              <a:t>Z2 = sigmoid(A2)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층에서 </a:t>
            </a:r>
            <a:r>
              <a:rPr lang="ko-KR" altLang="en-US" dirty="0" err="1"/>
              <a:t>출력층으로</a:t>
            </a:r>
            <a:r>
              <a:rPr lang="ko-KR" altLang="en-US" dirty="0"/>
              <a:t> 신호 전달</a:t>
            </a:r>
          </a:p>
        </p:txBody>
      </p:sp>
      <p:pic>
        <p:nvPicPr>
          <p:cNvPr id="4098" name="Picture 2" descr="E:\Study\deeplearning study\deep-learning-from-scratch-master\equations_and_figures\deep_learning_images\fig 3-20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7463" y="1600200"/>
            <a:ext cx="7109073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층에서 </a:t>
            </a:r>
            <a:r>
              <a:rPr lang="ko-KR" altLang="en-US" dirty="0" err="1"/>
              <a:t>출력층으로</a:t>
            </a:r>
            <a:r>
              <a:rPr lang="ko-KR" altLang="en-US" dirty="0"/>
              <a:t> 신호 전달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03648" y="206084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def </a:t>
            </a:r>
            <a:r>
              <a:rPr lang="en-US" altLang="ko-KR" dirty="0" err="1"/>
              <a:t>identity_function</a:t>
            </a:r>
            <a:r>
              <a:rPr lang="en-US" altLang="ko-KR" dirty="0"/>
              <a:t>(x):</a:t>
            </a:r>
          </a:p>
          <a:p>
            <a:r>
              <a:rPr lang="en-US" altLang="ko-KR" dirty="0"/>
              <a:t>    return x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W3 = </a:t>
            </a:r>
            <a:r>
              <a:rPr lang="en-US" altLang="ko-KR" dirty="0" err="1"/>
              <a:t>np.array</a:t>
            </a:r>
            <a:r>
              <a:rPr lang="en-US" altLang="ko-KR" dirty="0"/>
              <a:t>([[0.1, 0.3],[0.2, 0.4]])</a:t>
            </a:r>
          </a:p>
          <a:p>
            <a:r>
              <a:rPr lang="en-US" altLang="ko-KR" dirty="0"/>
              <a:t>B3 = </a:t>
            </a:r>
            <a:r>
              <a:rPr lang="en-US" altLang="ko-KR" dirty="0" err="1"/>
              <a:t>np.array</a:t>
            </a:r>
            <a:r>
              <a:rPr lang="en-US" altLang="ko-KR" dirty="0"/>
              <a:t>([0.1, 0.2])</a:t>
            </a:r>
          </a:p>
          <a:p>
            <a:endParaRPr lang="en-US" altLang="ko-KR" dirty="0"/>
          </a:p>
          <a:p>
            <a:r>
              <a:rPr lang="en-US" altLang="ko-KR" dirty="0"/>
              <a:t>A3 = np.dot(Z2, W3) + B3</a:t>
            </a:r>
          </a:p>
          <a:p>
            <a:r>
              <a:rPr lang="en-US" altLang="ko-KR" dirty="0"/>
              <a:t>Y = </a:t>
            </a:r>
            <a:r>
              <a:rPr lang="en-US" altLang="ko-KR" dirty="0" err="1"/>
              <a:t>identity_function</a:t>
            </a:r>
            <a:r>
              <a:rPr lang="en-US" altLang="ko-KR" dirty="0"/>
              <a:t>(A3)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4725144"/>
            <a:ext cx="387638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출력층의</a:t>
            </a:r>
            <a:r>
              <a:rPr lang="ko-KR" altLang="en-US" dirty="0"/>
              <a:t> 활성화 함수</a:t>
            </a:r>
            <a:endParaRPr lang="en-US" altLang="ko-KR" dirty="0"/>
          </a:p>
          <a:p>
            <a:r>
              <a:rPr lang="ko-KR" altLang="en-US" dirty="0"/>
              <a:t>회귀 함수 </a:t>
            </a:r>
            <a:r>
              <a:rPr lang="en-US" altLang="ko-KR" dirty="0"/>
              <a:t>: </a:t>
            </a:r>
            <a:r>
              <a:rPr lang="ko-KR" altLang="en-US" dirty="0" err="1"/>
              <a:t>항등함수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클래스 분류 </a:t>
            </a:r>
            <a:r>
              <a:rPr lang="en-US" altLang="ko-KR" dirty="0"/>
              <a:t>: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</a:t>
            </a:r>
            <a:endParaRPr lang="en-US" altLang="ko-KR" dirty="0"/>
          </a:p>
          <a:p>
            <a:r>
              <a:rPr lang="ko-KR" altLang="en-US" dirty="0"/>
              <a:t>다중 클래스 분류 </a:t>
            </a:r>
            <a:r>
              <a:rPr lang="en-US" altLang="ko-KR" dirty="0"/>
              <a:t>: </a:t>
            </a:r>
            <a:r>
              <a:rPr lang="ko-KR" altLang="en-US" dirty="0" err="1"/>
              <a:t>소프트맥스</a:t>
            </a:r>
            <a:r>
              <a:rPr lang="ko-KR" altLang="en-US" dirty="0"/>
              <a:t> 함수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43608" y="548680"/>
            <a:ext cx="763284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def </a:t>
            </a:r>
            <a:r>
              <a:rPr lang="en-US" altLang="ko-KR" sz="1400" dirty="0" err="1"/>
              <a:t>init_network</a:t>
            </a:r>
            <a:r>
              <a:rPr lang="en-US" altLang="ko-KR" sz="1400" dirty="0"/>
              <a:t>():</a:t>
            </a:r>
          </a:p>
          <a:p>
            <a:r>
              <a:rPr lang="en-US" altLang="ko-KR" sz="1400" dirty="0"/>
              <a:t>    network = {}</a:t>
            </a:r>
          </a:p>
          <a:p>
            <a:r>
              <a:rPr lang="en-US" altLang="ko-KR" sz="1400" dirty="0"/>
              <a:t>    network['W1']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([[0.1, 0.3, 0.5],[0.2, 0.4, 0.6]])</a:t>
            </a:r>
          </a:p>
          <a:p>
            <a:r>
              <a:rPr lang="en-US" altLang="ko-KR" sz="1400" dirty="0"/>
              <a:t>    network['b1']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([0.1, 0.2, 0.3])</a:t>
            </a:r>
          </a:p>
          <a:p>
            <a:r>
              <a:rPr lang="en-US" altLang="ko-KR" sz="1400" dirty="0"/>
              <a:t>    network['W2']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([[0.1, 0.4],[0.2, 0.5], [0.3, 0.6]])</a:t>
            </a:r>
          </a:p>
          <a:p>
            <a:r>
              <a:rPr lang="en-US" altLang="ko-KR" sz="1400" dirty="0"/>
              <a:t>    network['b2']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([0.1, 0.2])</a:t>
            </a:r>
          </a:p>
          <a:p>
            <a:r>
              <a:rPr lang="en-US" altLang="ko-KR" sz="1400" dirty="0"/>
              <a:t>    network['W3']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([[0.1, 0.3],[0.2, 0.4]])</a:t>
            </a:r>
          </a:p>
          <a:p>
            <a:r>
              <a:rPr lang="en-US" altLang="ko-KR" sz="1400" dirty="0"/>
              <a:t>    network['b3']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([0.1, 0.2])</a:t>
            </a:r>
          </a:p>
          <a:p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def forward(network, x):</a:t>
            </a:r>
          </a:p>
          <a:p>
            <a:r>
              <a:rPr lang="en-US" altLang="ko-KR" sz="1400" dirty="0"/>
              <a:t>    W1, W2, W3 = network['W1'], network['W2'], network['W3']</a:t>
            </a:r>
          </a:p>
          <a:p>
            <a:r>
              <a:rPr lang="en-US" altLang="ko-KR" sz="1400" dirty="0"/>
              <a:t>    b1, b2, b3 = network['b1'], network['b2'], network['b3']</a:t>
            </a:r>
          </a:p>
          <a:p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    a1 = np.dot(x, W1) + b1</a:t>
            </a:r>
          </a:p>
          <a:p>
            <a:r>
              <a:rPr lang="en-US" altLang="ko-KR" sz="1400" dirty="0"/>
              <a:t>    z1 = sigmoid(a1)</a:t>
            </a:r>
          </a:p>
          <a:p>
            <a:r>
              <a:rPr lang="en-US" altLang="ko-KR" sz="1400" dirty="0"/>
              <a:t>    a2 = np.dot(z1, W2) + b2</a:t>
            </a:r>
          </a:p>
          <a:p>
            <a:r>
              <a:rPr lang="en-US" altLang="ko-KR" sz="1400" dirty="0"/>
              <a:t>    z2 = sigmoid(a2)</a:t>
            </a:r>
          </a:p>
          <a:p>
            <a:r>
              <a:rPr lang="en-US" altLang="ko-KR" sz="1400" dirty="0"/>
              <a:t>    a3 = np.dot(z2, W3) + b3</a:t>
            </a:r>
          </a:p>
          <a:p>
            <a:r>
              <a:rPr lang="en-US" altLang="ko-KR" sz="1400" dirty="0"/>
              <a:t>    y = </a:t>
            </a:r>
            <a:r>
              <a:rPr lang="en-US" altLang="ko-KR" sz="1400" dirty="0" err="1"/>
              <a:t>identity_function</a:t>
            </a:r>
            <a:r>
              <a:rPr lang="en-US" altLang="ko-KR" sz="1400" dirty="0"/>
              <a:t>(a3)</a:t>
            </a:r>
          </a:p>
          <a:p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    return y</a:t>
            </a:r>
          </a:p>
          <a:p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network = </a:t>
            </a:r>
            <a:r>
              <a:rPr lang="en-US" altLang="ko-KR" sz="1400" dirty="0" err="1"/>
              <a:t>init_network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x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([1.0, 0.5])</a:t>
            </a:r>
          </a:p>
          <a:p>
            <a:r>
              <a:rPr lang="en-US" altLang="ko-KR" sz="1400" dirty="0"/>
              <a:t>y = forward(network, x)</a:t>
            </a:r>
          </a:p>
          <a:p>
            <a:r>
              <a:rPr lang="en-US" altLang="ko-KR" sz="1400" dirty="0"/>
              <a:t>print(y)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5148064" y="2348880"/>
            <a:ext cx="326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순전파</a:t>
            </a:r>
            <a:r>
              <a:rPr lang="ko-KR" altLang="en-US" dirty="0"/>
              <a:t> </a:t>
            </a:r>
            <a:r>
              <a:rPr lang="en-US" altLang="ko-KR" dirty="0"/>
              <a:t>(forward propagation)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1662</Words>
  <Application>Microsoft Office PowerPoint</Application>
  <PresentationFormat>화면 슬라이드 쇼(4:3)</PresentationFormat>
  <Paragraphs>270</Paragraphs>
  <Slides>26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3장 신경망 (3.4.2~3.7; 84p~106p)</vt:lpstr>
      <vt:lpstr>입력층에서 1층으로 신호 전달</vt:lpstr>
      <vt:lpstr>입력층에서 1층으로 신호 전달</vt:lpstr>
      <vt:lpstr>입력층에서 1층으로 신호 전달</vt:lpstr>
      <vt:lpstr>1층에서 2층으로의 신호 전달</vt:lpstr>
      <vt:lpstr>1층에서 2층으로의 신호 전달</vt:lpstr>
      <vt:lpstr>2층에서 출력층으로 신호 전달</vt:lpstr>
      <vt:lpstr>2층에서 출력층으로 신호 전달</vt:lpstr>
      <vt:lpstr>PowerPoint 프레젠테이션</vt:lpstr>
      <vt:lpstr>기계학습 문제</vt:lpstr>
      <vt:lpstr>항등 함수와 소프트맥스 함수</vt:lpstr>
      <vt:lpstr>소프트맥스 함수</vt:lpstr>
      <vt:lpstr>소프트맥스 함수 개선</vt:lpstr>
      <vt:lpstr>소프트맥스 함수 특징</vt:lpstr>
      <vt:lpstr>MNIST 데이터셋</vt:lpstr>
      <vt:lpstr>PowerPoint 프레젠테이션</vt:lpstr>
      <vt:lpstr>load_mnist()</vt:lpstr>
      <vt:lpstr>mnist_show.py</vt:lpstr>
      <vt:lpstr>neuralnet_mnist.py</vt:lpstr>
      <vt:lpstr>neuralnet_mnist.py</vt:lpstr>
      <vt:lpstr>neuralnet_mnist.py</vt:lpstr>
      <vt:lpstr>전처리</vt:lpstr>
      <vt:lpstr>배열 형상 추이</vt:lpstr>
      <vt:lpstr>neuralnet_mnist_batch.py</vt:lpstr>
      <vt:lpstr>argmax, print(a==b)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3장 신경망</dc:title>
  <dc:creator>Sang-Heon Lee</dc:creator>
  <cp:lastModifiedBy>kdlsh2430@gmail.com</cp:lastModifiedBy>
  <cp:revision>122</cp:revision>
  <dcterms:created xsi:type="dcterms:W3CDTF">2018-02-07T00:38:29Z</dcterms:created>
  <dcterms:modified xsi:type="dcterms:W3CDTF">2019-07-07T08:20:04Z</dcterms:modified>
</cp:coreProperties>
</file>