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3" r:id="rId9"/>
    <p:sldId id="266" r:id="rId10"/>
    <p:sldId id="267" r:id="rId11"/>
    <p:sldId id="257" r:id="rId12"/>
    <p:sldId id="258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AAF9B-1BC5-4FFA-979B-95A69F7B4EBD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253AA-F5CE-476C-A84C-562D6B7A1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14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Weight </a:t>
            </a:r>
            <a:r>
              <a:rPr lang="ko-KR" altLang="en-US" dirty="0" smtClean="0"/>
              <a:t>에 대한 손실함수의 기울기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253AA-F5CE-476C-A84C-562D6B7A1C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534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지그재그가 덜 </a:t>
            </a:r>
            <a:r>
              <a:rPr lang="ko-KR" altLang="en-US" dirty="0" err="1" smtClean="0"/>
              <a:t>한것을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볼수있는데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이것은 속도의 개념이 추가가 되었기 때문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253AA-F5CE-476C-A84C-562D6B7A1C6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325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지그재그가 덜 </a:t>
            </a:r>
            <a:r>
              <a:rPr lang="ko-KR" altLang="en-US" dirty="0" err="1" smtClean="0"/>
              <a:t>한것을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볼수있는데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이것은 속도의 개념이 추가가 되었기 때문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253AA-F5CE-476C-A84C-562D6B7A1C6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325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지그재그가 덜 </a:t>
            </a:r>
            <a:r>
              <a:rPr lang="ko-KR" altLang="en-US" dirty="0" err="1" smtClean="0"/>
              <a:t>한것을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볼수있는데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이것은 속도의 개념이 추가가 되었기 때문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253AA-F5CE-476C-A84C-562D6B7A1C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325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동그라미 모양에 </a:t>
            </a:r>
            <a:r>
              <a:rPr lang="en-US" altLang="ko-KR" dirty="0" err="1" smtClean="0"/>
              <a:t>waj</a:t>
            </a:r>
            <a:r>
              <a:rPr lang="ko-KR" altLang="en-US" dirty="0" smtClean="0"/>
              <a:t>이 찍힌 저 기호는 행렬의 </a:t>
            </a:r>
            <a:r>
              <a:rPr lang="ko-KR" altLang="en-US" dirty="0" err="1" smtClean="0"/>
              <a:t>원소별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곱샘을</a:t>
            </a:r>
            <a:r>
              <a:rPr lang="ko-KR" altLang="en-US" dirty="0" smtClean="0"/>
              <a:t> 의미합니다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253AA-F5CE-476C-A84C-562D6B7A1C6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402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253AA-F5CE-476C-A84C-562D6B7A1C6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402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253AA-F5CE-476C-A84C-562D6B7A1C6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402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253AA-F5CE-476C-A84C-562D6B7A1C6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402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지그재그가 덜 </a:t>
            </a:r>
            <a:r>
              <a:rPr lang="ko-KR" altLang="en-US" dirty="0" err="1" smtClean="0"/>
              <a:t>한것을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볼수있는데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이것은 속도의 개념이 추가가 되었기 때문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253AA-F5CE-476C-A84C-562D6B7A1C6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325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지그재그가 덜 </a:t>
            </a:r>
            <a:r>
              <a:rPr lang="ko-KR" altLang="en-US" dirty="0" err="1" smtClean="0"/>
              <a:t>한것을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볼수있는데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이것은 속도의 개념이 추가가 되었기 때문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253AA-F5CE-476C-A84C-562D6B7A1C6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325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지그재그가 덜 </a:t>
            </a:r>
            <a:r>
              <a:rPr lang="ko-KR" altLang="en-US" dirty="0" err="1" smtClean="0"/>
              <a:t>한것을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볼수있는데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이것은 속도의 개념이 추가가 되었기 때문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253AA-F5CE-476C-A84C-562D6B7A1C6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32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12.6980v8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학습 관련 기술들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295528" y="5921963"/>
            <a:ext cx="3848472" cy="913656"/>
          </a:xfrm>
        </p:spPr>
        <p:txBody>
          <a:bodyPr>
            <a:normAutofit/>
          </a:bodyPr>
          <a:lstStyle/>
          <a:p>
            <a:r>
              <a:rPr lang="en-US" altLang="ko-KR" smtClean="0"/>
              <a:t>20180329 </a:t>
            </a:r>
            <a:r>
              <a:rPr lang="ko-KR" altLang="en-US" dirty="0" smtClean="0"/>
              <a:t>김원섭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280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모멘텀</a:t>
            </a:r>
            <a:r>
              <a:rPr lang="ko-KR" altLang="en-US" dirty="0" smtClean="0"/>
              <a:t> </a:t>
            </a:r>
            <a:r>
              <a:rPr lang="en-US" altLang="ko-KR" dirty="0" smtClean="0"/>
              <a:t>(Momentum)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코</a:t>
            </a:r>
            <a:r>
              <a:rPr lang="ko-KR" altLang="en-US" sz="2800" dirty="0"/>
              <a:t>드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7637669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067944" y="2960948"/>
            <a:ext cx="1512168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664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모멘텀</a:t>
            </a:r>
            <a:r>
              <a:rPr lang="ko-KR" altLang="en-US" dirty="0"/>
              <a:t> </a:t>
            </a:r>
            <a:r>
              <a:rPr lang="en-US" altLang="ko-KR" dirty="0"/>
              <a:t>(Momentum)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그림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7575401" cy="426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611779"/>
            <a:ext cx="3813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출처 </a:t>
            </a:r>
            <a:r>
              <a:rPr lang="en-US" altLang="ko-KR" sz="1000" dirty="0"/>
              <a:t>: https://www.slideshare.net/hyeseunglee6/ch6-75888743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43724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AdaGrad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정의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학습을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진행하면서 </a:t>
            </a:r>
            <a:r>
              <a:rPr lang="ko-KR" altLang="en-US" sz="2800" dirty="0" err="1"/>
              <a:t>학습률</a:t>
            </a:r>
            <a:r>
              <a:rPr lang="ko-KR" altLang="en-US" sz="2800" dirty="0"/>
              <a:t> 감소 </a:t>
            </a:r>
            <a:r>
              <a:rPr lang="en-US" altLang="ko-KR" sz="2800" dirty="0"/>
              <a:t>(Learning rate decay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방식으로 실제 신경망 학습에 자주 사용됨</a:t>
            </a:r>
            <a:endParaRPr lang="ko-KR" alt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219" y="2780928"/>
            <a:ext cx="46005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611779"/>
            <a:ext cx="36054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출처 </a:t>
            </a:r>
            <a:r>
              <a:rPr lang="en-US" altLang="ko-KR" sz="1000" dirty="0"/>
              <a:t>: https://www.slideshare.net/juhuipark37/ss-75079799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4349958" y="6158516"/>
            <a:ext cx="476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/>
              <a:t>과거의 기울기를 제곱하여 더해나간다</a:t>
            </a:r>
            <a:r>
              <a:rPr lang="en-US" altLang="ko-KR" u="sng" dirty="0" smtClean="0"/>
              <a:t>.. </a:t>
            </a:r>
            <a:r>
              <a:rPr lang="ko-KR" altLang="en-US" u="sng" dirty="0" smtClean="0"/>
              <a:t>메모</a:t>
            </a:r>
            <a:endParaRPr lang="ko-KR" altLang="en-US" u="sng" dirty="0"/>
          </a:p>
        </p:txBody>
      </p:sp>
      <p:sp>
        <p:nvSpPr>
          <p:cNvPr id="6" name="직사각형 5"/>
          <p:cNvSpPr/>
          <p:nvPr/>
        </p:nvSpPr>
        <p:spPr>
          <a:xfrm>
            <a:off x="4283968" y="2924944"/>
            <a:ext cx="2232248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855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AdaGrad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코드</a:t>
            </a:r>
            <a:endParaRPr lang="ko-KR" altLang="en-US" sz="28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7857525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3848" y="5164414"/>
            <a:ext cx="2304256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7596336" y="5316814"/>
            <a:ext cx="800741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7020272" y="5661248"/>
            <a:ext cx="86409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06299" y="6295327"/>
            <a:ext cx="289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Zero division error </a:t>
            </a:r>
            <a:r>
              <a:rPr lang="ko-KR" altLang="en-US" dirty="0" smtClean="0"/>
              <a:t>방지용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65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AdaGrad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문제점 및 </a:t>
            </a:r>
            <a:r>
              <a:rPr lang="ko-KR" altLang="en-US" sz="2800" dirty="0" err="1" smtClean="0"/>
              <a:t>개선법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문제점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어느순간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갱신량이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0</a:t>
            </a:r>
            <a:r>
              <a:rPr lang="ko-KR" altLang="en-US" sz="2400" dirty="0" err="1" smtClean="0"/>
              <a:t>이되어</a:t>
            </a:r>
            <a:r>
              <a:rPr lang="ko-KR" altLang="en-US" sz="2400" dirty="0" smtClean="0"/>
              <a:t> 전혀 </a:t>
            </a:r>
            <a:r>
              <a:rPr lang="ko-KR" altLang="en-US" sz="2400" dirty="0" err="1" smtClean="0"/>
              <a:t>학습이안됨</a:t>
            </a:r>
            <a:endParaRPr lang="en-US" altLang="ko-KR" sz="2400" dirty="0" smtClean="0"/>
          </a:p>
          <a:p>
            <a:pPr lvl="1"/>
            <a:r>
              <a:rPr lang="ko-KR" altLang="en-US" sz="2400" dirty="0" err="1" smtClean="0"/>
              <a:t>갱신법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RMSProp</a:t>
            </a:r>
            <a:r>
              <a:rPr lang="en-US" altLang="ko-KR" sz="2400" dirty="0" smtClean="0"/>
              <a:t> (</a:t>
            </a:r>
            <a:r>
              <a:rPr lang="ko-KR" altLang="en-US" sz="2400" dirty="0" smtClean="0"/>
              <a:t>책</a:t>
            </a:r>
            <a:r>
              <a:rPr lang="en-US" altLang="ko-KR" sz="2400" dirty="0" smtClean="0"/>
              <a:t>)</a:t>
            </a:r>
          </a:p>
          <a:p>
            <a:pPr lvl="1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28000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AdaGrad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문제점 및 </a:t>
            </a:r>
            <a:r>
              <a:rPr lang="ko-KR" altLang="en-US" sz="2800" dirty="0" err="1" smtClean="0"/>
              <a:t>개선법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문제점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어느순간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갱신량이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0</a:t>
            </a:r>
            <a:r>
              <a:rPr lang="ko-KR" altLang="en-US" sz="2400" dirty="0" err="1" smtClean="0"/>
              <a:t>이되어</a:t>
            </a:r>
            <a:r>
              <a:rPr lang="ko-KR" altLang="en-US" sz="2400" dirty="0" smtClean="0"/>
              <a:t> 전혀 </a:t>
            </a:r>
            <a:r>
              <a:rPr lang="ko-KR" altLang="en-US" sz="2400" dirty="0" err="1" smtClean="0"/>
              <a:t>학습이안됨</a:t>
            </a:r>
            <a:endParaRPr lang="en-US" altLang="ko-KR" sz="2400" dirty="0" smtClean="0"/>
          </a:p>
          <a:p>
            <a:pPr lvl="1"/>
            <a:r>
              <a:rPr lang="ko-KR" altLang="en-US" sz="2400" dirty="0" err="1" smtClean="0"/>
              <a:t>갱신법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RMSProp</a:t>
            </a:r>
            <a:r>
              <a:rPr lang="en-US" altLang="ko-KR" sz="2400" dirty="0" smtClean="0"/>
              <a:t> (</a:t>
            </a:r>
            <a:r>
              <a:rPr lang="ko-KR" altLang="en-US" sz="2400" dirty="0" smtClean="0"/>
              <a:t>책에서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제안</a:t>
            </a:r>
            <a:r>
              <a:rPr lang="en-US" altLang="ko-KR" sz="2400" dirty="0" smtClean="0"/>
              <a:t>)</a:t>
            </a:r>
          </a:p>
          <a:p>
            <a:pPr lvl="2"/>
            <a:r>
              <a:rPr lang="ko-KR" altLang="en-US" sz="2000" dirty="0" smtClean="0"/>
              <a:t>간략한 설명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제곱값을</a:t>
            </a:r>
            <a:r>
              <a:rPr lang="ko-KR" altLang="en-US" sz="2000" dirty="0" smtClean="0"/>
              <a:t> 더해나가는 방식이 아닌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지수평균으로 대체</a:t>
            </a:r>
            <a:endParaRPr lang="en-US" altLang="ko-KR" sz="2000" dirty="0" smtClean="0"/>
          </a:p>
          <a:p>
            <a:pPr lvl="1"/>
            <a:endParaRPr lang="ko-KR" altLang="en-US" sz="24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933056"/>
            <a:ext cx="41052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6611779"/>
            <a:ext cx="6277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출처 </a:t>
            </a:r>
            <a:r>
              <a:rPr lang="en-US" altLang="ko-KR" sz="1000" dirty="0"/>
              <a:t>: http://shuuki4.github.io/deep%20learning/2016/05/20/Gradient-Descent-Algorithm-Overview.html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13124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AdaGrad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그림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611779"/>
            <a:ext cx="3813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출처 </a:t>
            </a:r>
            <a:r>
              <a:rPr lang="en-US" altLang="ko-KR" sz="1000" dirty="0"/>
              <a:t>: https://www.slideshare.net/hyeseunglee6/ch6-75888743</a:t>
            </a:r>
            <a:endParaRPr lang="ko-KR" altLang="en-US" sz="1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11178"/>
            <a:ext cx="5588099" cy="476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665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간략한 설명 </a:t>
            </a:r>
            <a:r>
              <a:rPr lang="en-US" altLang="ko-KR" dirty="0" smtClean="0"/>
              <a:t>: Momentum + </a:t>
            </a:r>
            <a:r>
              <a:rPr lang="en-US" altLang="ko-KR" dirty="0" err="1" smtClean="0"/>
              <a:t>AdaGrad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추가효과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편향 보정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 논문 참고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링크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arxiv.org/pdf/1412.6980v8.pdf</a:t>
            </a: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348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7250025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680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00" y="1700808"/>
            <a:ext cx="9395520" cy="50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그림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22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이번 장의 </a:t>
            </a:r>
            <a:r>
              <a:rPr lang="ko-KR" altLang="en-US" sz="2800" dirty="0" smtClean="0">
                <a:solidFill>
                  <a:srgbClr val="C00000"/>
                </a:solidFill>
              </a:rPr>
              <a:t>핵심 주제는</a:t>
            </a:r>
            <a:r>
              <a:rPr lang="ko-KR" altLang="en-US" sz="2800" dirty="0" smtClean="0">
                <a:solidFill>
                  <a:srgbClr val="FF0000"/>
                </a:solidFill>
              </a:rPr>
              <a:t> </a:t>
            </a:r>
            <a:r>
              <a:rPr lang="ko-KR" altLang="en-US" sz="2800" dirty="0" smtClean="0"/>
              <a:t>신경망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딥러닝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의 </a:t>
            </a:r>
            <a:r>
              <a:rPr lang="ko-KR" altLang="en-US" sz="2800" dirty="0" smtClean="0">
                <a:solidFill>
                  <a:srgbClr val="0070C0"/>
                </a:solidFill>
              </a:rPr>
              <a:t>효율과 정확도</a:t>
            </a:r>
            <a:r>
              <a:rPr lang="ko-KR" altLang="en-US" sz="2800" dirty="0" smtClean="0"/>
              <a:t>를 높이는 방법에 대해서 다룹니다</a:t>
            </a:r>
            <a:r>
              <a:rPr lang="en-US" altLang="ko-KR" sz="2800" dirty="0" smtClean="0"/>
              <a:t>.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400" b="1" dirty="0"/>
              <a:t>최적화</a:t>
            </a:r>
            <a:r>
              <a:rPr lang="en-US" altLang="ko-KR" sz="2400" b="1" dirty="0"/>
              <a:t> (Optimization)</a:t>
            </a:r>
            <a:endParaRPr lang="en-US" altLang="ko-KR" sz="2400" dirty="0"/>
          </a:p>
          <a:p>
            <a:pPr lvl="2"/>
            <a:r>
              <a:rPr lang="ko-KR" altLang="en-US" sz="2000" dirty="0" smtClean="0"/>
              <a:t>매개변수의 </a:t>
            </a:r>
            <a:r>
              <a:rPr lang="ko-KR" altLang="en-US" sz="2000" dirty="0" err="1" smtClean="0"/>
              <a:t>최적값을</a:t>
            </a:r>
            <a:r>
              <a:rPr lang="ko-KR" altLang="en-US" sz="2000" dirty="0" smtClean="0"/>
              <a:t> 탐색하는 최적화 방법 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ex) </a:t>
            </a:r>
            <a:r>
              <a:rPr lang="ko-KR" altLang="en-US" sz="2000" dirty="0" smtClean="0"/>
              <a:t>확률적 경사 </a:t>
            </a:r>
            <a:r>
              <a:rPr lang="ko-KR" altLang="en-US" sz="2000" dirty="0" err="1" smtClean="0"/>
              <a:t>하강법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(SGD)</a:t>
            </a:r>
            <a:endParaRPr lang="en-US" altLang="ko-KR" sz="2400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400" dirty="0" smtClean="0"/>
              <a:t>가중치 매개변수 </a:t>
            </a:r>
            <a:r>
              <a:rPr lang="ko-KR" altLang="en-US" sz="2400" dirty="0" err="1" smtClean="0"/>
              <a:t>초깃값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설정하는 방법</a:t>
            </a:r>
            <a:endParaRPr lang="en-US" altLang="ko-KR" sz="2400" dirty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400" dirty="0" err="1" smtClean="0"/>
              <a:t>하이퍼파라미터</a:t>
            </a:r>
            <a:r>
              <a:rPr lang="ko-KR" altLang="en-US" sz="2400" dirty="0" smtClean="0"/>
              <a:t> 설정 방법</a:t>
            </a:r>
            <a:endParaRPr lang="en-US" altLang="ko-KR" sz="2400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400" dirty="0" err="1" smtClean="0"/>
              <a:t>오버피팅의</a:t>
            </a:r>
            <a:r>
              <a:rPr lang="ko-KR" altLang="en-US" sz="2400" dirty="0" smtClean="0"/>
              <a:t> 대응책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가중치감소</a:t>
            </a:r>
            <a:r>
              <a:rPr lang="en-US" altLang="ko-KR" sz="2400" dirty="0" smtClean="0"/>
              <a:t>)</a:t>
            </a:r>
          </a:p>
          <a:p>
            <a:pPr marL="457200" lvl="1" indent="0">
              <a:buNone/>
            </a:pPr>
            <a:r>
              <a:rPr lang="en-US" altLang="ko-KR" sz="2400" dirty="0" smtClean="0"/>
              <a:t>   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8657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Q1. </a:t>
            </a:r>
            <a:r>
              <a:rPr lang="ko-KR" altLang="en-US" dirty="0" smtClean="0"/>
              <a:t>항상 뛰어난 기법은 무엇인가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&gt; </a:t>
            </a:r>
            <a:r>
              <a:rPr lang="ko-KR" altLang="en-US" dirty="0" err="1" smtClean="0"/>
              <a:t>그런건</a:t>
            </a:r>
            <a:r>
              <a:rPr lang="ko-KR" altLang="en-US" dirty="0" smtClean="0"/>
              <a:t>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상황에 따라서 </a:t>
            </a:r>
            <a:r>
              <a:rPr lang="ko-KR" altLang="en-US" dirty="0" err="1" smtClean="0"/>
              <a:t>적용시켜야됨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225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이번 장의 </a:t>
            </a:r>
            <a:r>
              <a:rPr lang="ko-KR" altLang="en-US" sz="2800" dirty="0" smtClean="0">
                <a:solidFill>
                  <a:srgbClr val="C00000"/>
                </a:solidFill>
              </a:rPr>
              <a:t>핵심 주제는</a:t>
            </a:r>
            <a:r>
              <a:rPr lang="ko-KR" altLang="en-US" sz="2800" dirty="0" smtClean="0">
                <a:solidFill>
                  <a:srgbClr val="FF0000"/>
                </a:solidFill>
              </a:rPr>
              <a:t> </a:t>
            </a:r>
            <a:r>
              <a:rPr lang="ko-KR" altLang="en-US" sz="2800" dirty="0" smtClean="0"/>
              <a:t>신경망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딥러닝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의 </a:t>
            </a:r>
            <a:r>
              <a:rPr lang="ko-KR" altLang="en-US" sz="2800" dirty="0" smtClean="0">
                <a:solidFill>
                  <a:srgbClr val="0070C0"/>
                </a:solidFill>
              </a:rPr>
              <a:t>효율과 정확도</a:t>
            </a:r>
            <a:r>
              <a:rPr lang="ko-KR" altLang="en-US" sz="2800" dirty="0" smtClean="0"/>
              <a:t>를 높이는 방법에 대해서 다룹니다</a:t>
            </a:r>
            <a:r>
              <a:rPr lang="en-US" altLang="ko-KR" sz="2800" dirty="0" smtClean="0"/>
              <a:t>.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400" dirty="0"/>
              <a:t>최적화</a:t>
            </a:r>
            <a:r>
              <a:rPr lang="en-US" altLang="ko-KR" sz="2400" dirty="0"/>
              <a:t> (Optimization)</a:t>
            </a:r>
          </a:p>
          <a:p>
            <a:pPr lvl="2"/>
            <a:r>
              <a:rPr lang="ko-KR" altLang="en-US" sz="2000" dirty="0" smtClean="0"/>
              <a:t>매개변수의 </a:t>
            </a:r>
            <a:r>
              <a:rPr lang="ko-KR" altLang="en-US" sz="2000" dirty="0" err="1" smtClean="0"/>
              <a:t>최적값을</a:t>
            </a:r>
            <a:r>
              <a:rPr lang="ko-KR" altLang="en-US" sz="2000" dirty="0" smtClean="0"/>
              <a:t> 탐색하는 최적화 방법 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ex) </a:t>
            </a:r>
            <a:r>
              <a:rPr lang="ko-KR" altLang="en-US" sz="2000" dirty="0" smtClean="0"/>
              <a:t>확률적 경사 </a:t>
            </a:r>
            <a:r>
              <a:rPr lang="ko-KR" altLang="en-US" sz="2000" dirty="0" err="1" smtClean="0"/>
              <a:t>하강법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(SGD)</a:t>
            </a:r>
            <a:endParaRPr lang="en-US" altLang="ko-KR" sz="2400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400" b="1" dirty="0" smtClean="0"/>
              <a:t>가중치 매개변수 </a:t>
            </a:r>
            <a:r>
              <a:rPr lang="ko-KR" altLang="en-US" sz="2400" b="1" dirty="0" err="1" smtClean="0"/>
              <a:t>초깃값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설정하는 방법</a:t>
            </a:r>
            <a:endParaRPr lang="en-US" altLang="ko-KR" sz="2400" b="1" dirty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400" dirty="0" err="1" smtClean="0"/>
              <a:t>하이퍼파라미터</a:t>
            </a:r>
            <a:r>
              <a:rPr lang="ko-KR" altLang="en-US" sz="2400" dirty="0" smtClean="0"/>
              <a:t> 설정 방법</a:t>
            </a:r>
            <a:endParaRPr lang="en-US" altLang="ko-KR" sz="2400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400" dirty="0" err="1" smtClean="0"/>
              <a:t>오버피팅의</a:t>
            </a:r>
            <a:r>
              <a:rPr lang="ko-KR" altLang="en-US" sz="2400" dirty="0" smtClean="0"/>
              <a:t> 대응책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가중치감소</a:t>
            </a:r>
            <a:r>
              <a:rPr lang="en-US" altLang="ko-KR" sz="2400" dirty="0" smtClean="0"/>
              <a:t>)</a:t>
            </a:r>
          </a:p>
          <a:p>
            <a:pPr marL="457200" lvl="1" indent="0">
              <a:buNone/>
            </a:pPr>
            <a:r>
              <a:rPr lang="en-US" altLang="ko-KR" sz="2400" dirty="0" smtClean="0"/>
              <a:t>   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58459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가중치의 </a:t>
            </a:r>
            <a:r>
              <a:rPr lang="ko-KR" altLang="en-US" dirty="0" err="1" smtClean="0"/>
              <a:t>초깃값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배경지식</a:t>
            </a:r>
            <a:endParaRPr lang="en-US" altLang="ko-KR" sz="2400" dirty="0" smtClean="0"/>
          </a:p>
          <a:p>
            <a:pPr lvl="1"/>
            <a:r>
              <a:rPr lang="ko-KR" altLang="en-US" sz="2200" dirty="0" smtClean="0"/>
              <a:t>신경망에서 가중치의 </a:t>
            </a:r>
            <a:r>
              <a:rPr lang="ko-KR" altLang="en-US" sz="2200" dirty="0" err="1" smtClean="0"/>
              <a:t>초깃값을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어떤것으로</a:t>
            </a:r>
            <a:r>
              <a:rPr lang="ko-KR" altLang="en-US" sz="2200" dirty="0" smtClean="0"/>
              <a:t> 설정하냐에 따라서 성패가 갈려지는 일이 자주 발생 </a:t>
            </a:r>
            <a:r>
              <a:rPr lang="en-US" altLang="ko-KR" sz="2200" dirty="0" smtClean="0">
                <a:solidFill>
                  <a:srgbClr val="FF0000"/>
                </a:solidFill>
              </a:rPr>
              <a:t>(</a:t>
            </a:r>
            <a:r>
              <a:rPr lang="ko-KR" altLang="en-US" sz="2200" dirty="0" err="1" smtClean="0">
                <a:solidFill>
                  <a:srgbClr val="FF0000"/>
                </a:solidFill>
              </a:rPr>
              <a:t>오버피팅</a:t>
            </a:r>
            <a:r>
              <a:rPr lang="en-US" altLang="ko-KR" sz="2200" dirty="0" smtClean="0">
                <a:solidFill>
                  <a:srgbClr val="FF0000"/>
                </a:solidFill>
              </a:rPr>
              <a:t>)</a:t>
            </a:r>
            <a:endParaRPr lang="en-US" altLang="ko-KR" sz="22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sz="2200" dirty="0" smtClean="0"/>
          </a:p>
          <a:p>
            <a:pPr lvl="1"/>
            <a:r>
              <a:rPr lang="ko-KR" altLang="en-US" sz="2200" dirty="0" smtClean="0"/>
              <a:t>따라서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매개변수의 값이 작아지도록 학습하는 </a:t>
            </a:r>
            <a:r>
              <a:rPr lang="ko-KR" altLang="en-US" sz="2200" dirty="0" err="1" smtClean="0"/>
              <a:t>식으로진행</a:t>
            </a:r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r>
              <a:rPr lang="ko-KR" altLang="en-US" sz="2000" dirty="0"/>
              <a:t>가</a:t>
            </a:r>
            <a:r>
              <a:rPr lang="ko-KR" altLang="en-US" sz="2400" dirty="0"/>
              <a:t>중치 감소 </a:t>
            </a:r>
            <a:r>
              <a:rPr lang="en-US" altLang="ko-KR" sz="2400" dirty="0"/>
              <a:t>(Weight Decay) </a:t>
            </a:r>
            <a:r>
              <a:rPr lang="ko-KR" altLang="en-US" sz="2400" dirty="0"/>
              <a:t>법이라는 것이 </a:t>
            </a:r>
            <a:r>
              <a:rPr lang="ko-KR" altLang="en-US" sz="2400" dirty="0" smtClean="0"/>
              <a:t>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lvl="1"/>
            <a:endParaRPr lang="en-US" altLang="ko-KR" sz="2200" dirty="0" smtClean="0"/>
          </a:p>
          <a:p>
            <a:pPr lvl="1"/>
            <a:endParaRPr lang="en-US" altLang="ko-KR" sz="2200" dirty="0" smtClean="0"/>
          </a:p>
        </p:txBody>
      </p:sp>
    </p:spTree>
    <p:extLst>
      <p:ext uri="{BB962C8B-B14F-4D97-AF65-F5344CB8AC3E}">
        <p14:creationId xmlns:p14="http://schemas.microsoft.com/office/powerpoint/2010/main" val="2234995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가중치의 </a:t>
            </a:r>
            <a:r>
              <a:rPr lang="ko-KR" altLang="en-US" dirty="0" err="1" smtClean="0"/>
              <a:t>초깃값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배경지식</a:t>
            </a:r>
            <a:endParaRPr lang="en-US" altLang="ko-KR" sz="2200" dirty="0" smtClean="0"/>
          </a:p>
          <a:p>
            <a:pPr lvl="1"/>
            <a:r>
              <a:rPr lang="ko-KR" altLang="en-US" sz="2000" dirty="0" smtClean="0"/>
              <a:t>가중치는 균일한 값으로 설정되어서는 </a:t>
            </a:r>
            <a:r>
              <a:rPr lang="ko-KR" altLang="en-US" sz="2000" dirty="0" err="1" smtClean="0"/>
              <a:t>안된다</a:t>
            </a:r>
            <a:r>
              <a:rPr lang="en-US" altLang="ko-KR" sz="2000" dirty="0" smtClean="0"/>
              <a:t>. </a:t>
            </a:r>
          </a:p>
          <a:p>
            <a:pPr lvl="2"/>
            <a:r>
              <a:rPr lang="ko-KR" altLang="en-US" sz="1600" i="1" u="sng" dirty="0" smtClean="0"/>
              <a:t>이유</a:t>
            </a:r>
            <a:r>
              <a:rPr lang="en-US" altLang="ko-KR" sz="1600" i="1" u="sng" dirty="0"/>
              <a:t> </a:t>
            </a:r>
            <a:r>
              <a:rPr lang="en-US" altLang="ko-KR" sz="1600" i="1" u="sng" dirty="0" smtClean="0"/>
              <a:t>: </a:t>
            </a:r>
            <a:r>
              <a:rPr lang="ko-KR" altLang="en-US" sz="1600" i="1" u="sng" dirty="0" err="1" smtClean="0"/>
              <a:t>오차역전파법에서</a:t>
            </a:r>
            <a:r>
              <a:rPr lang="ko-KR" altLang="en-US" sz="1600" i="1" u="sng" dirty="0" smtClean="0"/>
              <a:t> </a:t>
            </a:r>
            <a:r>
              <a:rPr lang="ko-KR" altLang="en-US" sz="1600" i="1" u="sng" dirty="0" err="1" smtClean="0"/>
              <a:t>곱셉노드를</a:t>
            </a:r>
            <a:r>
              <a:rPr lang="ko-KR" altLang="en-US" sz="1600" i="1" u="sng" dirty="0" smtClean="0"/>
              <a:t> </a:t>
            </a:r>
            <a:r>
              <a:rPr lang="ko-KR" altLang="en-US" sz="1600" i="1" u="sng" dirty="0" err="1" smtClean="0"/>
              <a:t>지나갈때</a:t>
            </a:r>
            <a:r>
              <a:rPr lang="ko-KR" altLang="en-US" sz="1600" i="1" u="sng" dirty="0" smtClean="0"/>
              <a:t> 갱신을 거쳐도 같은 값을 </a:t>
            </a:r>
            <a:r>
              <a:rPr lang="ko-KR" altLang="en-US" sz="1600" i="1" u="sng" dirty="0" err="1" smtClean="0"/>
              <a:t>유지하게되기때문</a:t>
            </a:r>
            <a:endParaRPr lang="en-US" altLang="ko-KR" sz="1600" i="1" u="sng" dirty="0" smtClean="0"/>
          </a:p>
          <a:p>
            <a:pPr lvl="1"/>
            <a:r>
              <a:rPr lang="en-US" altLang="ko-KR" sz="2400" dirty="0" smtClean="0"/>
              <a:t>&gt;</a:t>
            </a:r>
            <a:r>
              <a:rPr lang="ko-KR" altLang="en-US" sz="2400" dirty="0" smtClean="0"/>
              <a:t>따라서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초깃값은</a:t>
            </a:r>
            <a:r>
              <a:rPr lang="ko-KR" altLang="en-US" sz="2400" dirty="0" smtClean="0"/>
              <a:t> 무작위로 </a:t>
            </a:r>
            <a:r>
              <a:rPr lang="ko-KR" altLang="en-US" sz="2400" dirty="0" err="1" smtClean="0"/>
              <a:t>설정해야함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727863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은닉층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활성화값</a:t>
            </a:r>
            <a:r>
              <a:rPr lang="ko-KR" altLang="en-US" dirty="0" smtClean="0"/>
              <a:t> 분포</a:t>
            </a:r>
            <a:endParaRPr lang="ko-KR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20888"/>
            <a:ext cx="6064326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227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은닉층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활성화값</a:t>
            </a:r>
            <a:r>
              <a:rPr lang="ko-KR" altLang="en-US" dirty="0" smtClean="0"/>
              <a:t> 분포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3" y="1484784"/>
            <a:ext cx="4186065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002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" y="1807764"/>
            <a:ext cx="9323512" cy="505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은닉층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활성화값</a:t>
            </a:r>
            <a:r>
              <a:rPr lang="ko-KR" altLang="en-US" dirty="0" smtClean="0"/>
              <a:t> 분포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88024" y="1807764"/>
            <a:ext cx="3555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 smtClean="0">
                <a:solidFill>
                  <a:srgbClr val="FF0000"/>
                </a:solidFill>
              </a:rPr>
              <a:t>기울기 소실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gradient vanishing</a:t>
            </a:r>
          </a:p>
        </p:txBody>
      </p:sp>
    </p:spTree>
    <p:extLst>
      <p:ext uri="{BB962C8B-B14F-4D97-AF65-F5344CB8AC3E}">
        <p14:creationId xmlns:p14="http://schemas.microsoft.com/office/powerpoint/2010/main" val="528905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은닉층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활성화값</a:t>
            </a:r>
            <a:r>
              <a:rPr lang="ko-KR" altLang="en-US" dirty="0" smtClean="0"/>
              <a:t> 분포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6-11 </a:t>
            </a:r>
            <a:r>
              <a:rPr lang="ko-KR" altLang="en-US" dirty="0" smtClean="0"/>
              <a:t>책 </a:t>
            </a:r>
            <a:r>
              <a:rPr lang="en-US" altLang="ko-KR" dirty="0" smtClean="0"/>
              <a:t>205 </a:t>
            </a:r>
            <a:r>
              <a:rPr lang="ko-KR" altLang="en-US" dirty="0" smtClean="0"/>
              <a:t>페이지 참고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296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은닉층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활성화값</a:t>
            </a:r>
            <a:r>
              <a:rPr lang="ko-KR" altLang="en-US" dirty="0" smtClean="0"/>
              <a:t> 분포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Xavier </a:t>
            </a:r>
            <a:r>
              <a:rPr lang="ko-KR" altLang="en-US" dirty="0" err="1" smtClean="0"/>
              <a:t>초깃값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2705751"/>
            <a:ext cx="8820472" cy="313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648" y="6488668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https</a:t>
            </a:r>
            <a:r>
              <a:rPr lang="en-US" altLang="ko-KR" dirty="0"/>
              <a:t>://www.slideshare.net/ssuser5ac863/chap06-82311238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28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확률적 경사 </a:t>
            </a:r>
            <a:r>
              <a:rPr lang="ko-KR" altLang="en-US" dirty="0" err="1" smtClean="0"/>
              <a:t>하강법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설명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매개변수의 기울기를 계산하여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기울어진 방향으로 매개변수 값을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하여 최적의 값에 다가가는 방식</a:t>
            </a:r>
            <a:endParaRPr lang="ko-KR" altLang="en-US" sz="2000" dirty="0"/>
          </a:p>
          <a:p>
            <a:pPr lvl="1"/>
            <a:endParaRPr lang="ko-KR" alt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429000"/>
            <a:ext cx="4739770" cy="2111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611779"/>
            <a:ext cx="3813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출처 </a:t>
            </a:r>
            <a:r>
              <a:rPr lang="en-US" altLang="ko-KR" sz="1000" dirty="0"/>
              <a:t>: https://www.slideshare.net/hyeseunglee6/ch6-75888743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080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확률적 경사 </a:t>
            </a:r>
            <a:r>
              <a:rPr lang="ko-KR" altLang="en-US" dirty="0" err="1" smtClean="0"/>
              <a:t>하강법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코드 </a:t>
            </a:r>
            <a:r>
              <a:rPr lang="en-US" altLang="ko-KR" sz="2800" dirty="0" smtClean="0"/>
              <a:t>(pseudocode)</a:t>
            </a:r>
          </a:p>
          <a:p>
            <a:pPr lvl="1"/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611779"/>
            <a:ext cx="3813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출처 </a:t>
            </a:r>
            <a:r>
              <a:rPr lang="en-US" altLang="ko-KR" sz="1000" dirty="0"/>
              <a:t>: https://www.slideshare.net/hyeseunglee6/ch6-75888743</a:t>
            </a:r>
            <a:endParaRPr lang="ko-KR" altLang="en-US" sz="1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41069"/>
            <a:ext cx="7120385" cy="170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519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smtClean="0"/>
              <a:t>확률적 경사 </a:t>
            </a:r>
            <a:r>
              <a:rPr lang="ko-KR" altLang="en-US" sz="3000" dirty="0" err="1" smtClean="0"/>
              <a:t>하강법</a:t>
            </a:r>
            <a:r>
              <a:rPr lang="ko-KR" altLang="en-US" sz="3000" dirty="0" smtClean="0"/>
              <a:t> 그리고 </a:t>
            </a:r>
            <a:r>
              <a:rPr lang="en-US" altLang="ko-KR" sz="3000" dirty="0" smtClean="0">
                <a:solidFill>
                  <a:srgbClr val="FF0000"/>
                </a:solidFill>
              </a:rPr>
              <a:t>optimization</a:t>
            </a:r>
            <a:r>
              <a:rPr lang="en-US" altLang="ko-KR" sz="3000" dirty="0" smtClean="0"/>
              <a:t>?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코드 </a:t>
            </a:r>
            <a:r>
              <a:rPr lang="en-US" altLang="ko-KR" sz="2800" dirty="0" smtClean="0"/>
              <a:t>(pseudocode)</a:t>
            </a:r>
          </a:p>
          <a:p>
            <a:pPr lvl="1"/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611779"/>
            <a:ext cx="3813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출처 </a:t>
            </a:r>
            <a:r>
              <a:rPr lang="en-US" altLang="ko-KR" sz="1000" dirty="0"/>
              <a:t>: https://www.slideshare.net/hyeseunglee6/ch6-75888743</a:t>
            </a:r>
            <a:endParaRPr lang="ko-KR" altLang="en-US" sz="1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48880"/>
            <a:ext cx="6406491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57289" y="1564050"/>
            <a:ext cx="4686711" cy="553998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NOTE : SGD </a:t>
            </a:r>
            <a:r>
              <a:rPr lang="ko-KR" altLang="en-US" sz="1500" dirty="0" smtClean="0"/>
              <a:t>클래스를 다른 이름으로 </a:t>
            </a:r>
            <a:r>
              <a:rPr lang="ko-KR" altLang="en-US" sz="1500" dirty="0" smtClean="0">
                <a:solidFill>
                  <a:srgbClr val="FF0000"/>
                </a:solidFill>
              </a:rPr>
              <a:t>상속</a:t>
            </a:r>
            <a:r>
              <a:rPr lang="ko-KR" altLang="en-US" sz="1500" dirty="0" smtClean="0"/>
              <a:t> 후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다른 알고리즘의 </a:t>
            </a:r>
            <a:r>
              <a:rPr lang="en-US" altLang="ko-KR" sz="1500" dirty="0" smtClean="0"/>
              <a:t>optimization </a:t>
            </a:r>
            <a:r>
              <a:rPr lang="ko-KR" altLang="en-US" sz="1500" dirty="0" smtClean="0"/>
              <a:t>만드는 식의 코딩이 가능</a:t>
            </a:r>
            <a:r>
              <a:rPr lang="en-US" altLang="ko-KR" sz="1500" dirty="0" smtClean="0"/>
              <a:t>!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69528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확률적 경사 </a:t>
            </a:r>
            <a:r>
              <a:rPr lang="ko-KR" altLang="en-US" dirty="0" err="1" smtClean="0"/>
              <a:t>하강법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(new)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단</a:t>
            </a:r>
            <a:r>
              <a:rPr lang="ko-KR" altLang="en-US" sz="2800" dirty="0"/>
              <a:t>점</a:t>
            </a:r>
            <a:endParaRPr lang="en-US" altLang="ko-KR" sz="2800" dirty="0" smtClean="0"/>
          </a:p>
          <a:p>
            <a:pPr lvl="1"/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611779"/>
            <a:ext cx="3813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출처 </a:t>
            </a:r>
            <a:r>
              <a:rPr lang="en-US" altLang="ko-KR" sz="1000" dirty="0"/>
              <a:t>: https://www.slideshare.net/hyeseunglee6/ch6-75888743</a:t>
            </a:r>
            <a:endParaRPr lang="ko-KR" altLang="en-US" sz="1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285" y="1484784"/>
            <a:ext cx="647700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08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확률적 경사 </a:t>
            </a:r>
            <a:r>
              <a:rPr lang="ko-KR" altLang="en-US" dirty="0" err="1" smtClean="0"/>
              <a:t>하강법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(new)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단점을 개선해주는 방법 </a:t>
            </a:r>
            <a:endParaRPr lang="en-US" altLang="ko-KR" sz="2800" dirty="0" smtClean="0"/>
          </a:p>
          <a:p>
            <a:pPr lvl="1"/>
            <a:r>
              <a:rPr lang="ko-KR" altLang="en-US" sz="2400" dirty="0" err="1" smtClean="0"/>
              <a:t>모멘텀</a:t>
            </a:r>
            <a:endParaRPr lang="en-US" altLang="ko-KR" sz="2400" dirty="0" smtClean="0"/>
          </a:p>
          <a:p>
            <a:pPr lvl="1"/>
            <a:r>
              <a:rPr lang="en-US" altLang="ko-KR" sz="2400" dirty="0" err="1" smtClean="0"/>
              <a:t>AdaGrad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Adam</a:t>
            </a:r>
          </a:p>
          <a:p>
            <a:pPr lvl="1"/>
            <a:endParaRPr lang="en-US" altLang="ko-KR" sz="2400" dirty="0" smtClean="0"/>
          </a:p>
          <a:p>
            <a:pPr lvl="1"/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611779"/>
            <a:ext cx="3813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출처 </a:t>
            </a:r>
            <a:r>
              <a:rPr lang="en-US" altLang="ko-KR" sz="1000" dirty="0"/>
              <a:t>: https://www.slideshare.net/hyeseunglee6/ch6-75888743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042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모멘텀</a:t>
            </a:r>
            <a:r>
              <a:rPr lang="ko-KR" altLang="en-US" dirty="0" smtClean="0"/>
              <a:t> </a:t>
            </a:r>
            <a:r>
              <a:rPr lang="en-US" altLang="ko-KR" dirty="0" smtClean="0"/>
              <a:t>(Momentum)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정의</a:t>
            </a:r>
            <a:r>
              <a:rPr lang="en-US" altLang="ko-KR" sz="2800" dirty="0" smtClean="0"/>
              <a:t> : ‘</a:t>
            </a:r>
            <a:r>
              <a:rPr lang="ko-KR" altLang="en-US" sz="2800" dirty="0" smtClean="0"/>
              <a:t>운동량</a:t>
            </a:r>
            <a:r>
              <a:rPr lang="en-US" altLang="ko-KR" sz="2800" dirty="0" smtClean="0"/>
              <a:t>’ </a:t>
            </a:r>
            <a:r>
              <a:rPr lang="ko-KR" altLang="en-US" sz="2800" dirty="0" smtClean="0"/>
              <a:t>을 뜻하는 단어로 물리와 관계</a:t>
            </a:r>
            <a:endParaRPr lang="ko-KR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420888"/>
            <a:ext cx="393382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611779"/>
            <a:ext cx="3813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출처 </a:t>
            </a:r>
            <a:r>
              <a:rPr lang="en-US" altLang="ko-KR" sz="1000" dirty="0"/>
              <a:t>: https://www.slideshare.net/hyeseunglee6/ch6-75888743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16264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모멘텀</a:t>
            </a:r>
            <a:r>
              <a:rPr lang="ko-KR" altLang="en-US" dirty="0" smtClean="0"/>
              <a:t> </a:t>
            </a:r>
            <a:r>
              <a:rPr lang="en-US" altLang="ko-KR" dirty="0" smtClean="0"/>
              <a:t>(Momentum)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코</a:t>
            </a:r>
            <a:r>
              <a:rPr lang="ko-KR" altLang="en-US" sz="2800" dirty="0"/>
              <a:t>드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7637669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067944" y="2960948"/>
            <a:ext cx="1512168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470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566</Words>
  <Application>Microsoft Office PowerPoint</Application>
  <PresentationFormat>화면 슬라이드 쇼(4:3)</PresentationFormat>
  <Paragraphs>124</Paragraphs>
  <Slides>28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6. 학습 관련 기술들</vt:lpstr>
      <vt:lpstr>개요</vt:lpstr>
      <vt:lpstr>확률적 경사 하강법 (복습)</vt:lpstr>
      <vt:lpstr>확률적 경사 하강법 (복습)</vt:lpstr>
      <vt:lpstr>확률적 경사 하강법 그리고 optimization?</vt:lpstr>
      <vt:lpstr>확률적 경사 하강법 (new)</vt:lpstr>
      <vt:lpstr>확률적 경사 하강법 (new)</vt:lpstr>
      <vt:lpstr>모멘텀 (Momentum)</vt:lpstr>
      <vt:lpstr>모멘텀 (Momentum)</vt:lpstr>
      <vt:lpstr>모멘텀 (Momentum)</vt:lpstr>
      <vt:lpstr>모멘텀 (Momentum)</vt:lpstr>
      <vt:lpstr>AdaGrad</vt:lpstr>
      <vt:lpstr>AdaGrad</vt:lpstr>
      <vt:lpstr>AdaGrad</vt:lpstr>
      <vt:lpstr>AdaGrad</vt:lpstr>
      <vt:lpstr>AdaGrad</vt:lpstr>
      <vt:lpstr>Adam</vt:lpstr>
      <vt:lpstr>Adam</vt:lpstr>
      <vt:lpstr>Adam</vt:lpstr>
      <vt:lpstr>정리</vt:lpstr>
      <vt:lpstr>개요</vt:lpstr>
      <vt:lpstr>가중치의 초깃값</vt:lpstr>
      <vt:lpstr>가중치의 초깃값</vt:lpstr>
      <vt:lpstr>은닉층 활성화값 분포</vt:lpstr>
      <vt:lpstr>은닉층 활성화값 분포</vt:lpstr>
      <vt:lpstr>은닉층 활성화값 분포</vt:lpstr>
      <vt:lpstr>은닉층 활성화값 분포</vt:lpstr>
      <vt:lpstr>은닉층 활성화값 분포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학습 관련 기술들</dc:title>
  <dc:creator>Microsoft Corporation</dc:creator>
  <cp:lastModifiedBy>BI-GWS1013</cp:lastModifiedBy>
  <cp:revision>22</cp:revision>
  <dcterms:created xsi:type="dcterms:W3CDTF">2006-10-05T04:04:58Z</dcterms:created>
  <dcterms:modified xsi:type="dcterms:W3CDTF">2018-03-29T08:59:40Z</dcterms:modified>
</cp:coreProperties>
</file>