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06" r:id="rId3"/>
    <p:sldId id="318" r:id="rId4"/>
    <p:sldId id="307" r:id="rId5"/>
    <p:sldId id="319" r:id="rId6"/>
    <p:sldId id="309" r:id="rId7"/>
    <p:sldId id="323" r:id="rId8"/>
    <p:sldId id="322" r:id="rId9"/>
    <p:sldId id="321" r:id="rId10"/>
    <p:sldId id="320" r:id="rId11"/>
    <p:sldId id="311" r:id="rId12"/>
    <p:sldId id="324" r:id="rId13"/>
    <p:sldId id="326" r:id="rId14"/>
    <p:sldId id="325" r:id="rId15"/>
    <p:sldId id="312" r:id="rId16"/>
    <p:sldId id="314" r:id="rId17"/>
    <p:sldId id="328" r:id="rId18"/>
    <p:sldId id="327" r:id="rId19"/>
    <p:sldId id="315" r:id="rId20"/>
    <p:sldId id="329" r:id="rId21"/>
    <p:sldId id="330" r:id="rId22"/>
    <p:sldId id="331" r:id="rId23"/>
    <p:sldId id="316" r:id="rId24"/>
    <p:sldId id="283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109" d="100"/>
          <a:sy n="109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D78A6-3927-42C9-AB1E-6EE5DC2426B9}" type="datetimeFigureOut">
              <a:rPr lang="ko-KR" altLang="en-US" smtClean="0"/>
              <a:pPr/>
              <a:t>2018-04-02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6CD85-D7EF-4F9B-94C7-4DE7AAAF6F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Sqrt</a:t>
            </a:r>
            <a:r>
              <a:rPr lang="en-US" altLang="ko-KR" dirty="0" smtClean="0"/>
              <a:t>(1/n)</a:t>
            </a:r>
          </a:p>
          <a:p>
            <a:r>
              <a:rPr lang="en-US" altLang="ko-KR" dirty="0" err="1" smtClean="0"/>
              <a:t>Sqrt</a:t>
            </a:r>
            <a:r>
              <a:rPr lang="en-US" altLang="ko-KR" dirty="0" smtClean="0"/>
              <a:t>(2/n)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6CD85-D7EF-4F9B-94C7-4DE7AAAF6F1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layers.py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6CD85-D7EF-4F9B-94C7-4DE7AAAF6F1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hyperparameter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6CD85-D7EF-4F9B-94C7-4DE7AAAF6F1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weight_decay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6CD85-D7EF-4F9B-94C7-4DE7AAAF6F1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Layers.py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6CD85-D7EF-4F9B-94C7-4DE7AAAF6F1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dropout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6CD85-D7EF-4F9B-94C7-4DE7AAAF6F1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0.001~0.01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6CD85-D7EF-4F9B-94C7-4DE7AAAF6F1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560D-AE29-4F02-ABA6-599C477DC7C9}" type="datetimeFigureOut">
              <a:rPr lang="ko-KR" altLang="en-US" smtClean="0"/>
              <a:pPr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48DA-8087-49F5-8665-E04493171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560D-AE29-4F02-ABA6-599C477DC7C9}" type="datetimeFigureOut">
              <a:rPr lang="ko-KR" altLang="en-US" smtClean="0"/>
              <a:pPr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48DA-8087-49F5-8665-E04493171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560D-AE29-4F02-ABA6-599C477DC7C9}" type="datetimeFigureOut">
              <a:rPr lang="ko-KR" altLang="en-US" smtClean="0"/>
              <a:pPr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48DA-8087-49F5-8665-E04493171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560D-AE29-4F02-ABA6-599C477DC7C9}" type="datetimeFigureOut">
              <a:rPr lang="ko-KR" altLang="en-US" smtClean="0"/>
              <a:pPr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48DA-8087-49F5-8665-E04493171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560D-AE29-4F02-ABA6-599C477DC7C9}" type="datetimeFigureOut">
              <a:rPr lang="ko-KR" altLang="en-US" smtClean="0"/>
              <a:pPr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48DA-8087-49F5-8665-E04493171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560D-AE29-4F02-ABA6-599C477DC7C9}" type="datetimeFigureOut">
              <a:rPr lang="ko-KR" altLang="en-US" smtClean="0"/>
              <a:pPr/>
              <a:t>2018-04-02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48DA-8087-49F5-8665-E04493171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560D-AE29-4F02-ABA6-599C477DC7C9}" type="datetimeFigureOut">
              <a:rPr lang="ko-KR" altLang="en-US" smtClean="0"/>
              <a:pPr/>
              <a:t>2018-04-02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48DA-8087-49F5-8665-E04493171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560D-AE29-4F02-ABA6-599C477DC7C9}" type="datetimeFigureOut">
              <a:rPr lang="ko-KR" altLang="en-US" smtClean="0"/>
              <a:pPr/>
              <a:t>2018-04-02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48DA-8087-49F5-8665-E04493171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560D-AE29-4F02-ABA6-599C477DC7C9}" type="datetimeFigureOut">
              <a:rPr lang="ko-KR" altLang="en-US" smtClean="0"/>
              <a:pPr/>
              <a:t>2018-04-02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48DA-8087-49F5-8665-E04493171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560D-AE29-4F02-ABA6-599C477DC7C9}" type="datetimeFigureOut">
              <a:rPr lang="ko-KR" altLang="en-US" smtClean="0"/>
              <a:pPr/>
              <a:t>2018-04-02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48DA-8087-49F5-8665-E04493171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560D-AE29-4F02-ABA6-599C477DC7C9}" type="datetimeFigureOut">
              <a:rPr lang="ko-KR" altLang="en-US" smtClean="0"/>
              <a:pPr/>
              <a:t>2018-04-02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48DA-8087-49F5-8665-E04493171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560D-AE29-4F02-ABA6-599C477DC7C9}" type="datetimeFigureOut">
              <a:rPr lang="ko-KR" altLang="en-US" smtClean="0"/>
              <a:pPr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E48DA-8087-49F5-8665-E04493171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장 </a:t>
            </a:r>
            <a:r>
              <a:rPr lang="ko-KR" altLang="en-US" dirty="0" smtClean="0"/>
              <a:t>학습관련 기술들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800" dirty="0" smtClean="0"/>
              <a:t>(6.2.3.~6.6; 207p~226p</a:t>
            </a:r>
            <a:r>
              <a:rPr lang="en-US" altLang="ko-KR" sz="3800" dirty="0" smtClean="0"/>
              <a:t>)</a:t>
            </a:r>
            <a:endParaRPr lang="ko-KR" altLang="en-US" sz="3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180405 </a:t>
            </a:r>
            <a:r>
              <a:rPr lang="ko-KR" altLang="en-US" dirty="0" smtClean="0"/>
              <a:t>이상헌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batch_norm_test.py</a:t>
            </a:r>
            <a:endParaRPr lang="ko-KR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6"/>
            <a:ext cx="806918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배치 정규화 효과</a:t>
            </a:r>
            <a:endParaRPr lang="ko-KR" altLang="en-US" dirty="0"/>
          </a:p>
        </p:txBody>
      </p:sp>
      <p:pic>
        <p:nvPicPr>
          <p:cNvPr id="6146" name="Picture 2" descr="E:\Study\deeplearning study\deep-learning-from-scratch-master\equations_and_figures\deep_learning_images\fig 6-19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8350" y="1600200"/>
            <a:ext cx="4387300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오버피팅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 smtClean="0"/>
              <a:t>매개변수가 많고 표현력이 높은 모델</a:t>
            </a:r>
            <a:endParaRPr lang="en-US" altLang="ko-KR" sz="2200" dirty="0" smtClean="0"/>
          </a:p>
          <a:p>
            <a:r>
              <a:rPr lang="ko-KR" altLang="en-US" sz="2200" dirty="0" smtClean="0"/>
              <a:t>훈련 데이터가 적음</a:t>
            </a:r>
            <a:endParaRPr lang="ko-KR" altLang="en-US" sz="22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065" y="2708920"/>
            <a:ext cx="4360571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432" y="4140371"/>
            <a:ext cx="7929589" cy="2039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화살표 연결선 7"/>
          <p:cNvCxnSpPr>
            <a:endCxn id="9" idx="1"/>
          </p:cNvCxnSpPr>
          <p:nvPr/>
        </p:nvCxnSpPr>
        <p:spPr>
          <a:xfrm>
            <a:off x="2699792" y="3717032"/>
            <a:ext cx="2160240" cy="9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860032" y="3573016"/>
            <a:ext cx="1475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hyperparameter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가중치 감소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96952"/>
          </a:xfrm>
        </p:spPr>
        <p:txBody>
          <a:bodyPr>
            <a:normAutofit/>
          </a:bodyPr>
          <a:lstStyle/>
          <a:p>
            <a:r>
              <a:rPr lang="ko-KR" altLang="en-US" sz="2200" dirty="0" smtClean="0"/>
              <a:t>큰 가중치에 상응하는 큰 페널티 부과</a:t>
            </a:r>
            <a:endParaRPr lang="en-US" altLang="ko-KR" sz="2200" dirty="0" smtClean="0"/>
          </a:p>
          <a:p>
            <a:r>
              <a:rPr lang="ko-KR" altLang="en-US" sz="2200" dirty="0" err="1" smtClean="0"/>
              <a:t>오버피팅</a:t>
            </a:r>
            <a:r>
              <a:rPr lang="ko-KR" altLang="en-US" sz="2200" dirty="0" smtClean="0"/>
              <a:t> 억제</a:t>
            </a:r>
            <a:endParaRPr lang="en-US" altLang="ko-KR" sz="2200" dirty="0" smtClean="0"/>
          </a:p>
          <a:p>
            <a:r>
              <a:rPr lang="ko-KR" altLang="en-US" sz="2200" dirty="0" smtClean="0"/>
              <a:t>손실함수에 가중치 더함 </a:t>
            </a:r>
            <a:endParaRPr lang="en-US" altLang="ko-KR" sz="2200" dirty="0" smtClean="0"/>
          </a:p>
          <a:p>
            <a:pPr lvl="1"/>
            <a:r>
              <a:rPr lang="ko-KR" altLang="en-US" sz="1800" dirty="0" smtClean="0"/>
              <a:t>손실함수 감소 억제 </a:t>
            </a:r>
            <a:r>
              <a:rPr lang="en-US" altLang="ko-KR" sz="1800" dirty="0" smtClean="0"/>
              <a:t>-&gt; </a:t>
            </a:r>
            <a:r>
              <a:rPr lang="ko-KR" altLang="en-US" sz="1800" dirty="0" smtClean="0"/>
              <a:t>가중치 상승 억제</a:t>
            </a:r>
            <a:endParaRPr lang="en-US" altLang="ko-KR" sz="1800" dirty="0" smtClean="0"/>
          </a:p>
          <a:p>
            <a:r>
              <a:rPr lang="en-US" altLang="ko-KR" sz="2200" dirty="0" smtClean="0"/>
              <a:t>Norm : </a:t>
            </a:r>
            <a:r>
              <a:rPr lang="en-US" altLang="ko-KR" sz="2200" dirty="0" err="1" smtClean="0"/>
              <a:t>verctor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나 </a:t>
            </a:r>
            <a:r>
              <a:rPr lang="en-US" altLang="ko-KR" sz="2200" dirty="0" smtClean="0"/>
              <a:t>matrix </a:t>
            </a:r>
            <a:r>
              <a:rPr lang="ko-KR" altLang="en-US" sz="2200" dirty="0" smtClean="0"/>
              <a:t>의 크기</a:t>
            </a:r>
            <a:r>
              <a:rPr lang="en-US" altLang="ko-KR" sz="2200" dirty="0" smtClean="0"/>
              <a:t> </a:t>
            </a:r>
          </a:p>
          <a:p>
            <a:r>
              <a:rPr lang="en-US" altLang="ko-KR" sz="2200" dirty="0" smtClean="0"/>
              <a:t>L2 norm</a:t>
            </a:r>
          </a:p>
          <a:p>
            <a:r>
              <a:rPr lang="en-US" altLang="ko-KR" sz="2200" dirty="0" smtClean="0"/>
              <a:t>L1 norm   </a:t>
            </a:r>
          </a:p>
          <a:p>
            <a:r>
              <a:rPr lang="en-US" altLang="ko-KR" sz="2200" dirty="0" err="1" smtClean="0"/>
              <a:t>L_inf</a:t>
            </a:r>
            <a:r>
              <a:rPr lang="en-US" altLang="ko-KR" sz="2200" dirty="0" smtClean="0"/>
              <a:t> norm</a:t>
            </a:r>
            <a:endParaRPr lang="ko-KR" altLang="en-US" sz="2200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013176"/>
            <a:ext cx="780097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0730" y="4011461"/>
            <a:ext cx="1008112" cy="318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93294" y="3640261"/>
            <a:ext cx="1008112" cy="299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54627" y="4398445"/>
            <a:ext cx="2232248" cy="361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32040" y="4437112"/>
            <a:ext cx="1152128" cy="300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92080" y="3140968"/>
            <a:ext cx="12477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직선 화살표 연결선 13"/>
          <p:cNvCxnSpPr/>
          <p:nvPr/>
        </p:nvCxnSpPr>
        <p:spPr>
          <a:xfrm flipV="1">
            <a:off x="5940152" y="5229200"/>
            <a:ext cx="79208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210766" y="4877869"/>
            <a:ext cx="1475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hyperparameter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overfit_weight_decay.py</a:t>
            </a:r>
            <a:endParaRPr lang="ko-KR" alt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653" y="1600200"/>
            <a:ext cx="800069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정확도 추이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2132856"/>
            <a:ext cx="4176464" cy="2934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691680" y="5373216"/>
            <a:ext cx="1376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Over-fitting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516674" y="5373216"/>
            <a:ext cx="2727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Weight-decay (L2-norm)</a:t>
            </a:r>
            <a:endParaRPr lang="ko-KR" altLang="en-US" dirty="0"/>
          </a:p>
        </p:txBody>
      </p:sp>
      <p:pic>
        <p:nvPicPr>
          <p:cNvPr id="1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2204863"/>
            <a:ext cx="4176464" cy="2857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아래쪽 화살표 10"/>
          <p:cNvSpPr/>
          <p:nvPr/>
        </p:nvSpPr>
        <p:spPr>
          <a:xfrm>
            <a:off x="8388424" y="2276872"/>
            <a:ext cx="45719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위쪽/아래쪽 화살표 13"/>
          <p:cNvSpPr/>
          <p:nvPr/>
        </p:nvSpPr>
        <p:spPr>
          <a:xfrm>
            <a:off x="8388424" y="2636912"/>
            <a:ext cx="72008" cy="360040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드롭아</a:t>
            </a:r>
            <a:r>
              <a:rPr lang="ko-KR" altLang="en-US" dirty="0" err="1" smtClean="0"/>
              <a:t>웃</a:t>
            </a:r>
            <a:endParaRPr lang="ko-KR" altLang="en-US" dirty="0"/>
          </a:p>
        </p:txBody>
      </p:sp>
      <p:pic>
        <p:nvPicPr>
          <p:cNvPr id="9218" name="Picture 2" descr="E:\Study\deeplearning study\deep-learning-from-scratch-master\equations_and_figures\deep_learning_images\fig 6-2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996952"/>
            <a:ext cx="5883573" cy="3168821"/>
          </a:xfrm>
          <a:prstGeom prst="rect">
            <a:avLst/>
          </a:prstGeom>
          <a:noFill/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100" dirty="0" smtClean="0"/>
              <a:t>뉴런을 임의로 삭제하면서 학습하는 방법</a:t>
            </a:r>
            <a:endParaRPr lang="en-US" altLang="ko-KR" sz="210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훈련 때는 무작위 뉴런 삭제</a:t>
            </a:r>
            <a:endParaRPr kumimoji="0" lang="en-US" altLang="ko-KR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100" dirty="0" smtClean="0"/>
              <a:t>시험 때는 각 뉴런의 출력에 훈련 때 삭제한 비율을 곱하여 출력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Dropout</a:t>
            </a:r>
            <a:endParaRPr lang="ko-KR" alt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348880"/>
            <a:ext cx="799147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544885" y="1700808"/>
            <a:ext cx="1082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layers.py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overfit_dropout.py</a:t>
            </a:r>
            <a:endParaRPr lang="ko-KR" alt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53318"/>
            <a:ext cx="8229600" cy="4419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정확도 추이</a:t>
            </a:r>
            <a:endParaRPr lang="ko-KR" altLang="en-US" dirty="0"/>
          </a:p>
        </p:txBody>
      </p:sp>
      <p:pic>
        <p:nvPicPr>
          <p:cNvPr id="10242" name="Picture 2" descr="E:\Study\deeplearning study\deep-learning-from-scratch-master\equations_and_figures\deep_learning_images\fig 6-23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344254"/>
            <a:ext cx="8229600" cy="3037855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6372200" y="5517232"/>
            <a:ext cx="1029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dropout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ReLU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가중치 초기값</a:t>
            </a:r>
            <a:endParaRPr lang="ko-KR" altLang="en-US" dirty="0"/>
          </a:p>
        </p:txBody>
      </p:sp>
      <p:pic>
        <p:nvPicPr>
          <p:cNvPr id="5" name="Picture 2" descr="E:\Study\deeplearning study\deep-learning-from-scratch-master\equations_and_figures\deep_learning_images\fig 6-14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8915" y="1628800"/>
            <a:ext cx="3953365" cy="4525963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1122691" y="3429000"/>
            <a:ext cx="19620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활성화 함수가 </a:t>
            </a:r>
            <a:r>
              <a:rPr lang="ko-KR" altLang="en-US" sz="1600" dirty="0" smtClean="0"/>
              <a:t>선형</a:t>
            </a:r>
            <a:endParaRPr lang="en-US" altLang="ko-KR" sz="1600" dirty="0" smtClean="0"/>
          </a:p>
          <a:p>
            <a:r>
              <a:rPr lang="en-US" altLang="ko-KR" sz="1600" dirty="0" smtClean="0"/>
              <a:t>(</a:t>
            </a:r>
            <a:r>
              <a:rPr lang="en-US" altLang="ko-KR" sz="1600" dirty="0" smtClean="0"/>
              <a:t>sigmoid, </a:t>
            </a:r>
            <a:r>
              <a:rPr lang="en-US" altLang="ko-KR" sz="1600" dirty="0" err="1" smtClean="0"/>
              <a:t>tanh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err="1" smtClean="0"/>
              <a:t>sd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sqrt</a:t>
            </a:r>
            <a:r>
              <a:rPr lang="en-US" altLang="ko-KR" sz="1600" dirty="0" smtClean="0"/>
              <a:t>(1/n)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1150157" y="5229200"/>
            <a:ext cx="14847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 smtClean="0"/>
              <a:t>sd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sqrt</a:t>
            </a:r>
            <a:r>
              <a:rPr lang="en-US" altLang="ko-KR" sz="1600" dirty="0" smtClean="0"/>
              <a:t>(2/n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94699" y="2060848"/>
            <a:ext cx="12827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 smtClean="0"/>
              <a:t>sd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= 0.01</a:t>
            </a:r>
          </a:p>
          <a:p>
            <a:r>
              <a:rPr lang="ko-KR" altLang="en-US" sz="1600" dirty="0" smtClean="0"/>
              <a:t>기울기 소실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하이퍼파라미터</a:t>
            </a:r>
            <a:r>
              <a:rPr lang="ko-KR" altLang="en-US" dirty="0" smtClean="0"/>
              <a:t> 값 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 smtClean="0"/>
              <a:t>훈련 데이터 </a:t>
            </a:r>
            <a:r>
              <a:rPr lang="en-US" altLang="ko-KR" sz="2200" dirty="0" smtClean="0"/>
              <a:t>(train) : </a:t>
            </a:r>
            <a:r>
              <a:rPr lang="ko-KR" altLang="en-US" sz="2200" dirty="0" smtClean="0"/>
              <a:t>매개변수 </a:t>
            </a:r>
            <a:r>
              <a:rPr lang="en-US" altLang="ko-KR" sz="2200" dirty="0" smtClean="0"/>
              <a:t>(parameter)</a:t>
            </a:r>
            <a:r>
              <a:rPr lang="ko-KR" altLang="en-US" sz="2200" dirty="0" smtClean="0"/>
              <a:t> 학습</a:t>
            </a:r>
            <a:endParaRPr lang="en-US" altLang="ko-KR" sz="2200" dirty="0" smtClean="0"/>
          </a:p>
          <a:p>
            <a:r>
              <a:rPr lang="ko-KR" altLang="en-US" sz="2200" dirty="0" smtClean="0"/>
              <a:t>검</a:t>
            </a:r>
            <a:r>
              <a:rPr lang="ko-KR" altLang="en-US" sz="2200" dirty="0" smtClean="0"/>
              <a:t>증 데이터 </a:t>
            </a:r>
            <a:r>
              <a:rPr lang="en-US" altLang="ko-KR" sz="2200" dirty="0" smtClean="0"/>
              <a:t>(validation) : </a:t>
            </a:r>
            <a:r>
              <a:rPr lang="ko-KR" altLang="en-US" sz="2200" dirty="0" err="1" smtClean="0"/>
              <a:t>하이퍼파라미터</a:t>
            </a:r>
            <a:r>
              <a:rPr lang="ko-KR" altLang="en-US" sz="2200" dirty="0" smtClean="0"/>
              <a:t> 성능 평가</a:t>
            </a:r>
            <a:endParaRPr lang="en-US" altLang="ko-KR" sz="2200" dirty="0" smtClean="0"/>
          </a:p>
          <a:p>
            <a:r>
              <a:rPr lang="ko-KR" altLang="en-US" sz="2200" dirty="0" smtClean="0"/>
              <a:t>시험 데이터 </a:t>
            </a:r>
            <a:r>
              <a:rPr lang="en-US" altLang="ko-KR" sz="2200" dirty="0" smtClean="0"/>
              <a:t>(test) : </a:t>
            </a:r>
            <a:r>
              <a:rPr lang="ko-KR" altLang="en-US" sz="2200" dirty="0" smtClean="0"/>
              <a:t>신경망의 범용 성능 평가</a:t>
            </a:r>
            <a:endParaRPr lang="ko-KR" altLang="en-US" sz="22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068960"/>
            <a:ext cx="7128792" cy="2980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하이퍼파라미터</a:t>
            </a:r>
            <a:r>
              <a:rPr lang="ko-KR" altLang="en-US" dirty="0" smtClean="0"/>
              <a:t> 값 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smtClean="0"/>
              <a:t>0</a:t>
            </a:r>
            <a:r>
              <a:rPr lang="ko-KR" altLang="en-US" sz="2200" dirty="0" smtClean="0"/>
              <a:t>단계</a:t>
            </a:r>
            <a:endParaRPr lang="en-US" altLang="ko-KR" sz="2200" dirty="0" smtClean="0"/>
          </a:p>
          <a:p>
            <a:pPr lvl="1"/>
            <a:r>
              <a:rPr lang="ko-KR" altLang="en-US" sz="1800" dirty="0" err="1" smtClean="0"/>
              <a:t>하이퍼파라미터</a:t>
            </a:r>
            <a:r>
              <a:rPr lang="ko-KR" altLang="en-US" sz="1800" dirty="0" smtClean="0"/>
              <a:t> 값의 범위를 설정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r>
              <a:rPr lang="en-US" altLang="ko-KR" sz="2200" dirty="0" smtClean="0"/>
              <a:t>1</a:t>
            </a:r>
            <a:r>
              <a:rPr lang="ko-KR" altLang="en-US" sz="2200" dirty="0" smtClean="0"/>
              <a:t>단계</a:t>
            </a:r>
            <a:endParaRPr lang="en-US" altLang="ko-KR" sz="2200" dirty="0" smtClean="0"/>
          </a:p>
          <a:p>
            <a:pPr lvl="1"/>
            <a:r>
              <a:rPr lang="ko-KR" altLang="en-US" sz="1800" dirty="0" smtClean="0"/>
              <a:t>설정된 범위에서 값을 무작위 추출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r>
              <a:rPr lang="en-US" altLang="ko-KR" sz="2200" dirty="0" smtClean="0"/>
              <a:t>2</a:t>
            </a:r>
            <a:r>
              <a:rPr lang="ko-KR" altLang="en-US" sz="2200" dirty="0" smtClean="0"/>
              <a:t>단계</a:t>
            </a:r>
            <a:endParaRPr lang="en-US" altLang="ko-KR" sz="2200" dirty="0" smtClean="0"/>
          </a:p>
          <a:p>
            <a:pPr lvl="1"/>
            <a:r>
              <a:rPr lang="en-US" altLang="ko-KR" sz="1800" dirty="0" smtClean="0"/>
              <a:t>1</a:t>
            </a:r>
            <a:r>
              <a:rPr lang="ko-KR" altLang="en-US" sz="1800" dirty="0" smtClean="0"/>
              <a:t>단계에서 </a:t>
            </a:r>
            <a:r>
              <a:rPr lang="ko-KR" altLang="en-US" sz="1800" dirty="0" err="1" smtClean="0"/>
              <a:t>샘플링한</a:t>
            </a:r>
            <a:r>
              <a:rPr lang="ko-KR" altLang="en-US" sz="1800" dirty="0" smtClean="0"/>
              <a:t> 값을 사용하여 학습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검증 데이터로 정확도 평가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r>
              <a:rPr lang="en-US" altLang="ko-KR" sz="2200" dirty="0" smtClean="0"/>
              <a:t>3</a:t>
            </a:r>
            <a:r>
              <a:rPr lang="ko-KR" altLang="en-US" sz="2200" dirty="0" smtClean="0"/>
              <a:t>단계</a:t>
            </a:r>
            <a:endParaRPr lang="en-US" altLang="ko-KR" sz="2200" dirty="0" smtClean="0"/>
          </a:p>
          <a:p>
            <a:pPr lvl="1"/>
            <a:r>
              <a:rPr lang="en-US" altLang="ko-KR" sz="1800" dirty="0" smtClean="0"/>
              <a:t>1</a:t>
            </a:r>
            <a:r>
              <a:rPr lang="ko-KR" altLang="en-US" sz="1800" dirty="0" smtClean="0"/>
              <a:t>단계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단계를 측정 횟수</a:t>
            </a:r>
            <a:r>
              <a:rPr lang="en-US" altLang="ko-KR" sz="1800" dirty="0" smtClean="0"/>
              <a:t>(100</a:t>
            </a:r>
            <a:r>
              <a:rPr lang="ko-KR" altLang="en-US" sz="1800" dirty="0" smtClean="0"/>
              <a:t>회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반복하며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범위를 좁혀감</a:t>
            </a:r>
            <a:endParaRPr lang="ko-KR" alt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8640"/>
            <a:ext cx="6956078" cy="328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573016"/>
            <a:ext cx="6120680" cy="319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5"/>
          <p:cNvSpPr/>
          <p:nvPr/>
        </p:nvSpPr>
        <p:spPr>
          <a:xfrm>
            <a:off x="769865" y="2325065"/>
            <a:ext cx="864096" cy="144016"/>
          </a:xfrm>
          <a:prstGeom prst="round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69865" y="2464318"/>
            <a:ext cx="201735" cy="144016"/>
          </a:xfrm>
          <a:prstGeom prst="round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정확도 추이</a:t>
            </a:r>
            <a:endParaRPr lang="ko-KR" altLang="en-US" dirty="0"/>
          </a:p>
        </p:txBody>
      </p:sp>
      <p:pic>
        <p:nvPicPr>
          <p:cNvPr id="11266" name="Picture 2" descr="E:\Study\deeplearning study\deep-learning-from-scratch-master\equations_and_figures\deep_learning_images\fig 6-24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556792"/>
            <a:ext cx="4617675" cy="3806170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5517232"/>
            <a:ext cx="56007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3217229" y="6237312"/>
            <a:ext cx="1683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l</a:t>
            </a:r>
            <a:r>
              <a:rPr lang="en-US" altLang="ko-KR" dirty="0" err="1" smtClean="0"/>
              <a:t>r</a:t>
            </a:r>
            <a:r>
              <a:rPr lang="en-US" altLang="ko-KR" dirty="0" smtClean="0"/>
              <a:t> : 0.001~0.01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76056" y="6237312"/>
            <a:ext cx="1968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decay : 10</a:t>
            </a:r>
            <a:r>
              <a:rPr lang="en-US" altLang="ko-KR" baseline="30000" dirty="0" smtClean="0"/>
              <a:t>-8</a:t>
            </a:r>
            <a:r>
              <a:rPr lang="en-US" altLang="ko-KR" dirty="0" smtClean="0"/>
              <a:t>~10</a:t>
            </a:r>
            <a:r>
              <a:rPr lang="en-US" altLang="ko-KR" baseline="30000" dirty="0" smtClean="0"/>
              <a:t>-6</a:t>
            </a:r>
            <a:endParaRPr lang="ko-KR" altLang="en-US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THE END</a:t>
            </a:r>
            <a:endParaRPr lang="ko-KR" altLang="en-US" sz="3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6632"/>
            <a:ext cx="6272356" cy="2497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626810"/>
            <a:ext cx="6624736" cy="4114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가중치 초기값 비교</a:t>
            </a:r>
            <a:endParaRPr lang="ko-KR" alt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844824"/>
            <a:ext cx="6294717" cy="440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배치 정규화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학습 속도 개선</a:t>
            </a:r>
            <a:endParaRPr lang="en-US" altLang="ko-KR" sz="2000" dirty="0" smtClean="0"/>
          </a:p>
          <a:p>
            <a:r>
              <a:rPr lang="ko-KR" altLang="en-US" sz="2000" dirty="0" err="1" smtClean="0"/>
              <a:t>초깃값에</a:t>
            </a:r>
            <a:r>
              <a:rPr lang="ko-KR" altLang="en-US" sz="2000" dirty="0" smtClean="0"/>
              <a:t> 크게 의존하지 않음</a:t>
            </a:r>
            <a:endParaRPr lang="en-US" altLang="ko-KR" sz="2000" dirty="0" smtClean="0"/>
          </a:p>
          <a:p>
            <a:r>
              <a:rPr lang="ko-KR" altLang="en-US" sz="2000" dirty="0" err="1" smtClean="0"/>
              <a:t>오버피팅</a:t>
            </a:r>
            <a:r>
              <a:rPr lang="ko-KR" altLang="en-US" sz="2000" dirty="0" smtClean="0"/>
              <a:t> 억제</a:t>
            </a:r>
            <a:endParaRPr lang="en-US" altLang="ko-KR" sz="2000" dirty="0" smtClean="0"/>
          </a:p>
          <a:p>
            <a:r>
              <a:rPr lang="ko-KR" altLang="en-US" sz="2000" dirty="0" smtClean="0"/>
              <a:t>각 층의 </a:t>
            </a:r>
            <a:r>
              <a:rPr lang="ko-KR" altLang="en-US" sz="2000" dirty="0" err="1" smtClean="0"/>
              <a:t>활성화값이</a:t>
            </a:r>
            <a:r>
              <a:rPr lang="ko-KR" altLang="en-US" sz="2000" dirty="0" smtClean="0"/>
              <a:t> 적당히 분포되게 조정</a:t>
            </a:r>
            <a:endParaRPr lang="ko-KR" altLang="en-US" sz="2000" dirty="0"/>
          </a:p>
        </p:txBody>
      </p:sp>
      <p:pic>
        <p:nvPicPr>
          <p:cNvPr id="4" name="Picture 2" descr="E:\Study\deeplearning study\deep-learning-from-scratch-master\equations_and_figures\deep_learning_images\fig 6-1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221088"/>
            <a:ext cx="6768752" cy="1862191"/>
          </a:xfrm>
          <a:prstGeom prst="rect">
            <a:avLst/>
          </a:prstGeom>
          <a:noFill/>
        </p:spPr>
      </p:pic>
      <p:pic>
        <p:nvPicPr>
          <p:cNvPr id="5" name="Picture 2" descr="E:\Study\deeplearning study\deep-learning-from-scratch-master\equations_and_figures\deep_learning_images\e 6.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2361" y="1411635"/>
            <a:ext cx="2196623" cy="2016224"/>
          </a:xfrm>
          <a:prstGeom prst="rect">
            <a:avLst/>
          </a:prstGeom>
          <a:noFill/>
        </p:spPr>
      </p:pic>
      <p:pic>
        <p:nvPicPr>
          <p:cNvPr id="6" name="Picture 3" descr="E:\Study\deeplearning study\deep-learning-from-scratch-master\equations_and_figures\deep_learning_images\e 6.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3573016"/>
            <a:ext cx="1296144" cy="4004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배치 정규화의 계산 그래프</a:t>
            </a:r>
            <a:endParaRPr lang="ko-KR" altLang="en-US" dirty="0"/>
          </a:p>
        </p:txBody>
      </p:sp>
      <p:pic>
        <p:nvPicPr>
          <p:cNvPr id="4098" name="Picture 2" descr="E:\Study\deeplearning study\deep-learning-from-scratch-master\equations_and_figures\deep_learning_images\fig 6-17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58096"/>
            <a:ext cx="8229600" cy="24101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090" y="1760438"/>
            <a:ext cx="3096344" cy="2142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978" y="4136702"/>
            <a:ext cx="3816424" cy="2100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1763688" y="6453336"/>
            <a:ext cx="18598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https://arxiv.org/pdf/1502.03167.pdf</a:t>
            </a:r>
            <a:endParaRPr lang="ko-KR" altLang="en-US" sz="800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Batch normalization</a:t>
            </a:r>
            <a:endParaRPr lang="ko-KR" altLang="en-US" dirty="0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39538" y="1628800"/>
            <a:ext cx="3676878" cy="494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45679"/>
            <a:ext cx="4688781" cy="3113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758047"/>
            <a:ext cx="5112568" cy="2695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2060848"/>
            <a:ext cx="4032448" cy="271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5292080" y="764704"/>
            <a:ext cx="1082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layers.py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</a:t>
            </a:r>
            <a:r>
              <a:rPr lang="en-US" altLang="ko-KR" dirty="0" smtClean="0"/>
              <a:t>atch_norm_test.py</a:t>
            </a:r>
            <a:endParaRPr lang="ko-KR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39374"/>
            <a:ext cx="8442625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250</Words>
  <Application>Microsoft Office PowerPoint</Application>
  <PresentationFormat>화면 슬라이드 쇼(4:3)</PresentationFormat>
  <Paragraphs>85</Paragraphs>
  <Slides>24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6장 학습관련 기술들 (6.2.3.~6.6; 207p~226p)</vt:lpstr>
      <vt:lpstr>ReLU 가중치 초기값</vt:lpstr>
      <vt:lpstr>슬라이드 3</vt:lpstr>
      <vt:lpstr>가중치 초기값 비교</vt:lpstr>
      <vt:lpstr>배치 정규화</vt:lpstr>
      <vt:lpstr>배치 정규화의 계산 그래프</vt:lpstr>
      <vt:lpstr>Batch normalization</vt:lpstr>
      <vt:lpstr>슬라이드 8</vt:lpstr>
      <vt:lpstr>batch_norm_test.py</vt:lpstr>
      <vt:lpstr>batch_norm_test.py</vt:lpstr>
      <vt:lpstr>배치 정규화 효과</vt:lpstr>
      <vt:lpstr>오버피팅</vt:lpstr>
      <vt:lpstr>가중치 감소</vt:lpstr>
      <vt:lpstr>overfit_weight_decay.py</vt:lpstr>
      <vt:lpstr>정확도 추이</vt:lpstr>
      <vt:lpstr>드롭아웃</vt:lpstr>
      <vt:lpstr>Dropout</vt:lpstr>
      <vt:lpstr>overfit_dropout.py</vt:lpstr>
      <vt:lpstr>정확도 추이</vt:lpstr>
      <vt:lpstr>하이퍼파라미터 값 찾기</vt:lpstr>
      <vt:lpstr>하이퍼파라미터 값 찾기</vt:lpstr>
      <vt:lpstr>슬라이드 22</vt:lpstr>
      <vt:lpstr>정확도 추이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3장 신경망</dc:title>
  <dc:creator>Sang-Heon Lee</dc:creator>
  <cp:lastModifiedBy>Sang-Heon Lee</cp:lastModifiedBy>
  <cp:revision>225</cp:revision>
  <dcterms:created xsi:type="dcterms:W3CDTF">2018-02-07T00:38:29Z</dcterms:created>
  <dcterms:modified xsi:type="dcterms:W3CDTF">2018-04-02T07:46:54Z</dcterms:modified>
</cp:coreProperties>
</file>