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1"/>
  </p:notesMasterIdLst>
  <p:handoutMasterIdLst>
    <p:handoutMasterId r:id="rId52"/>
  </p:handoutMasterIdLst>
  <p:sldIdLst>
    <p:sldId id="501" r:id="rId2"/>
    <p:sldId id="635" r:id="rId3"/>
    <p:sldId id="636" r:id="rId4"/>
    <p:sldId id="637" r:id="rId5"/>
    <p:sldId id="638" r:id="rId6"/>
    <p:sldId id="640" r:id="rId7"/>
    <p:sldId id="639" r:id="rId8"/>
    <p:sldId id="641" r:id="rId9"/>
    <p:sldId id="642" r:id="rId10"/>
    <p:sldId id="643" r:id="rId11"/>
    <p:sldId id="644" r:id="rId12"/>
    <p:sldId id="645" r:id="rId13"/>
    <p:sldId id="670" r:id="rId14"/>
    <p:sldId id="671" r:id="rId15"/>
    <p:sldId id="672" r:id="rId16"/>
    <p:sldId id="673" r:id="rId17"/>
    <p:sldId id="674" r:id="rId18"/>
    <p:sldId id="646" r:id="rId19"/>
    <p:sldId id="687" r:id="rId20"/>
    <p:sldId id="647" r:id="rId21"/>
    <p:sldId id="649" r:id="rId22"/>
    <p:sldId id="648" r:id="rId23"/>
    <p:sldId id="650" r:id="rId24"/>
    <p:sldId id="651" r:id="rId25"/>
    <p:sldId id="652" r:id="rId26"/>
    <p:sldId id="675" r:id="rId27"/>
    <p:sldId id="688" r:id="rId28"/>
    <p:sldId id="681" r:id="rId29"/>
    <p:sldId id="677" r:id="rId30"/>
    <p:sldId id="689" r:id="rId31"/>
    <p:sldId id="678" r:id="rId32"/>
    <p:sldId id="680" r:id="rId33"/>
    <p:sldId id="679" r:id="rId34"/>
    <p:sldId id="653" r:id="rId35"/>
    <p:sldId id="655" r:id="rId36"/>
    <p:sldId id="656" r:id="rId37"/>
    <p:sldId id="690" r:id="rId38"/>
    <p:sldId id="657" r:id="rId39"/>
    <p:sldId id="662" r:id="rId40"/>
    <p:sldId id="663" r:id="rId41"/>
    <p:sldId id="664" r:id="rId42"/>
    <p:sldId id="665" r:id="rId43"/>
    <p:sldId id="691" r:id="rId44"/>
    <p:sldId id="667" r:id="rId45"/>
    <p:sldId id="666" r:id="rId46"/>
    <p:sldId id="668" r:id="rId47"/>
    <p:sldId id="682" r:id="rId48"/>
    <p:sldId id="669" r:id="rId49"/>
    <p:sldId id="565" r:id="rId5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F9999"/>
    <a:srgbClr val="FFFF99"/>
    <a:srgbClr val="9C9BA3"/>
    <a:srgbClr val="996633"/>
    <a:srgbClr val="66CCFF"/>
    <a:srgbClr val="0066FF"/>
    <a:srgbClr val="66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fld id="{C4C40548-7E7D-47A9-B20F-AB88D8CD00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06615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fld id="{06CFF068-3340-4EFF-8BFE-9F5A474832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177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E995FE-400F-4D93-A156-D79A1CC4D8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97812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F41F2-12BD-4CFD-B9FB-3AD5CCBD642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697192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9E9DC-FE30-40C5-8394-4D55CE5B3BB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9843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301F2F-8BBB-47BF-8435-930D1969C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873284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37613-F84B-43EA-B919-57E0813893E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772996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0F9099-89F0-4E90-B946-3E38CCEEE0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367050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B89CE-CCC7-4D7B-B62E-CA09661D117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90775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85EB7-982A-47C2-8FCE-60B72284E1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28160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5CFBA7-4875-4C08-A305-66F50AF78D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247050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B47F84-611E-4E6D-A191-F47F01FF0A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527127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63D50D-7A6E-4CB9-9166-6D428AFA03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89579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F50E954B-004B-4B16-9C37-081045E6D45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pic>
        <p:nvPicPr>
          <p:cNvPr id="669703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3600" i="1">
                <a:ea typeface="HY엽서L" pitchFamily="18" charset="-127"/>
              </a:rPr>
              <a:t>제</a:t>
            </a:r>
            <a:r>
              <a:rPr lang="en-US" altLang="ko-KR" sz="3600" i="1">
                <a:ea typeface="HY엽서L" pitchFamily="18" charset="-127"/>
              </a:rPr>
              <a:t>12</a:t>
            </a:r>
            <a:r>
              <a:rPr lang="ko-KR" altLang="en-US" sz="3600" i="1">
                <a:ea typeface="HY엽서L" pitchFamily="18" charset="-127"/>
              </a:rPr>
              <a:t>장 인터페이스와 다형성</a:t>
            </a:r>
            <a:endParaRPr lang="en-US" altLang="ko-KR" sz="3600" i="1">
              <a:ea typeface="HY엽서L" pitchFamily="18" charset="-127"/>
            </a:endParaRPr>
          </a:p>
        </p:txBody>
      </p:sp>
      <p:sp>
        <p:nvSpPr>
          <p:cNvPr id="669083" name="Text Box 411"/>
          <p:cNvSpPr txBox="1">
            <a:spLocks noChangeArrowheads="1"/>
          </p:cNvSpPr>
          <p:nvPr/>
        </p:nvSpPr>
        <p:spPr bwMode="auto">
          <a:xfrm>
            <a:off x="1541463" y="182563"/>
            <a:ext cx="2220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5400">
                <a:solidFill>
                  <a:schemeClr val="tx2"/>
                </a:solidFill>
                <a:latin typeface="Palace Script MT" pitchFamily="66" charset="0"/>
                <a:ea typeface="굴림" pitchFamily="50" charset="-127"/>
              </a:rPr>
              <a:t>Power Java</a:t>
            </a:r>
          </a:p>
        </p:txBody>
      </p:sp>
      <p:pic>
        <p:nvPicPr>
          <p:cNvPr id="669236" name="Picture 564" descr="MCj041597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111375"/>
            <a:ext cx="4291012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홈네트워킹 예제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057021" y="1000405"/>
            <a:ext cx="7173031" cy="5443773"/>
            <a:chOff x="1057021" y="1000405"/>
            <a:chExt cx="7173031" cy="544377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766" y="1000405"/>
              <a:ext cx="7154286" cy="117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6579" y="2175605"/>
              <a:ext cx="7131429" cy="2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5382" y="4928408"/>
              <a:ext cx="7114286" cy="73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57021" y="5729892"/>
              <a:ext cx="7131429" cy="71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인터페이스와 타입</a:t>
            </a:r>
            <a:endParaRPr lang="ko-KR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694" y="1575267"/>
            <a:ext cx="7194286" cy="13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990" y="3280131"/>
            <a:ext cx="6097143" cy="16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574" y="416859"/>
            <a:ext cx="7789862" cy="571500"/>
          </a:xfrm>
        </p:spPr>
        <p:txBody>
          <a:bodyPr/>
          <a:lstStyle/>
          <a:p>
            <a:r>
              <a:rPr lang="ko-KR" altLang="en-US" sz="3600" dirty="0" smtClean="0"/>
              <a:t>예제</a:t>
            </a:r>
            <a:r>
              <a:rPr lang="en-US" altLang="ko-KR" sz="3600" dirty="0" smtClean="0"/>
              <a:t>#1</a:t>
            </a:r>
            <a:endParaRPr lang="ko-KR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190" y="1042148"/>
            <a:ext cx="7131429" cy="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928" y="2038231"/>
            <a:ext cx="7685715" cy="44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#2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483" y="1156447"/>
            <a:ext cx="7142858" cy="50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78746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#2 </a:t>
            </a:r>
            <a:endParaRPr lang="ko-KR" altLang="en-US" dirty="0"/>
          </a:p>
        </p:txBody>
      </p:sp>
      <p:sp>
        <p:nvSpPr>
          <p:cNvPr id="167" name="TextBox 9"/>
          <p:cNvSpPr txBox="1">
            <a:spLocks noChangeArrowheads="1"/>
          </p:cNvSpPr>
          <p:nvPr/>
        </p:nvSpPr>
        <p:spPr bwMode="auto">
          <a:xfrm>
            <a:off x="2261721" y="4792337"/>
            <a:ext cx="18213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 dirty="0" smtClean="0">
                <a:solidFill>
                  <a:schemeClr val="bg1"/>
                </a:solidFill>
                <a:latin typeface="Comic Sans MS"/>
              </a:rPr>
              <a:t>b1</a:t>
            </a:r>
            <a:r>
              <a:rPr lang="ko-KR" altLang="en-US" sz="1400" dirty="0" smtClean="0">
                <a:solidFill>
                  <a:schemeClr val="bg1"/>
                </a:solidFill>
                <a:latin typeface="Comic Sans MS"/>
              </a:rPr>
              <a:t>이 </a:t>
            </a:r>
            <a:r>
              <a:rPr lang="en-US" altLang="ko-KR" sz="1400" dirty="0" smtClean="0">
                <a:solidFill>
                  <a:schemeClr val="bg1"/>
                </a:solidFill>
                <a:latin typeface="Comic Sans MS"/>
              </a:rPr>
              <a:t>b2</a:t>
            </a:r>
            <a:r>
              <a:rPr lang="ko-KR" altLang="en-US" sz="1400" dirty="0" smtClean="0">
                <a:solidFill>
                  <a:schemeClr val="bg1"/>
                </a:solidFill>
                <a:latin typeface="Comic Sans MS"/>
              </a:rPr>
              <a:t>보다 더 크다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5" y="1488701"/>
            <a:ext cx="7125715" cy="26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49205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인터페이스를 동시에 구</a:t>
            </a:r>
            <a:r>
              <a:rPr lang="ko-KR" altLang="en-US" dirty="0"/>
              <a:t>현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517" y="1284194"/>
            <a:ext cx="7137143" cy="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367" y="2662476"/>
            <a:ext cx="7125715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2097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059" y="1464049"/>
            <a:ext cx="7125715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5932" y="2887959"/>
            <a:ext cx="7148572" cy="13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5050" y="4735081"/>
            <a:ext cx="7114286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8943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중간 </a:t>
            </a:r>
            <a:r>
              <a:rPr lang="ko-KR" altLang="en-US" sz="3600" dirty="0" smtClean="0"/>
              <a:t>점검</a:t>
            </a:r>
            <a:endParaRPr lang="ko-KR" altLang="en-US" sz="36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3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518" y="1690128"/>
            <a:ext cx="7148572" cy="17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2577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인터페이스와 다중 </a:t>
            </a:r>
            <a:r>
              <a:rPr lang="ko-KR" altLang="en-US" sz="3600" dirty="0"/>
              <a:t>상속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05120" y="1680885"/>
            <a:ext cx="7143647" cy="3464711"/>
            <a:chOff x="1096156" y="954743"/>
            <a:chExt cx="7143647" cy="3464711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2660" y="954743"/>
              <a:ext cx="7137143" cy="1828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6156" y="3693740"/>
              <a:ext cx="7120000" cy="72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인터페이스와 다중 </a:t>
            </a:r>
            <a:r>
              <a:rPr lang="ko-KR" altLang="en-US" sz="3600" dirty="0"/>
              <a:t>상속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472" y="1493573"/>
            <a:ext cx="7114286" cy="3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</a:p>
        </p:txBody>
      </p:sp>
      <p:sp>
        <p:nvSpPr>
          <p:cNvPr id="966660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1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2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3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4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5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6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7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8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69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667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추상 클래스</a:t>
            </a:r>
            <a:endParaRPr lang="en-US" altLang="ko-KR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인터페이스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다형성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내부클래스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무명클래스</a:t>
            </a:r>
          </a:p>
        </p:txBody>
      </p:sp>
      <p:grpSp>
        <p:nvGrpSpPr>
          <p:cNvPr id="96667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966672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3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4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5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6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7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8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79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0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1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2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3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4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5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6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7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8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89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0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1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2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3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4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5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6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7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8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699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0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1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2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3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6704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6670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>
                <a:ea typeface="굴림" pitchFamily="50" charset="-127"/>
              </a:rPr>
              <a:t>인터페이스는 클래스와 클래스를 연결하는 기법입니다</a:t>
            </a:r>
            <a:r>
              <a:rPr lang="en-US" altLang="ko-KR">
                <a:ea typeface="굴림" pitchFamily="50" charset="-127"/>
              </a:rPr>
              <a:t>. </a:t>
            </a:r>
          </a:p>
        </p:txBody>
      </p:sp>
      <p:sp>
        <p:nvSpPr>
          <p:cNvPr id="966706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인터페이스와 추상 클래스</a:t>
            </a:r>
            <a:endParaRPr lang="ko-KR" alt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302685"/>
            <a:ext cx="7120000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110" y="2509117"/>
            <a:ext cx="7131429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0109" y="3798260"/>
            <a:ext cx="7125715" cy="9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상수 </a:t>
            </a:r>
            <a:r>
              <a:rPr lang="ko-KR" altLang="en-US" sz="3600" dirty="0" smtClean="0"/>
              <a:t>정의</a:t>
            </a:r>
            <a:endParaRPr lang="ko-KR" alt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142" y="1294840"/>
            <a:ext cx="7977143" cy="9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07" y="2839172"/>
            <a:ext cx="7120000" cy="15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</a:t>
            </a:r>
            <a:r>
              <a:rPr lang="ko-KR" altLang="en-US" sz="3600" dirty="0" smtClean="0"/>
              <a:t>점검</a:t>
            </a:r>
            <a:endParaRPr lang="ko-KR" altLang="en-US" sz="3600" dirty="0"/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78981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588" y="1840287"/>
            <a:ext cx="7268572" cy="17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다형성</a:t>
            </a:r>
            <a:endParaRPr lang="en-US" altLang="ko-KR" sz="36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전달되더라도 서로 다른 동작을 하는 것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30338" y="2305891"/>
            <a:ext cx="2948572" cy="3147628"/>
            <a:chOff x="2930338" y="2305891"/>
            <a:chExt cx="2948572" cy="3147628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0338" y="2305891"/>
              <a:ext cx="2948572" cy="270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532095" y="5145742"/>
              <a:ext cx="215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12-5.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다형성의 개념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상향 </a:t>
            </a:r>
            <a:r>
              <a:rPr lang="ko-KR" altLang="en-US" sz="3600" dirty="0" err="1" smtClean="0"/>
              <a:t>형변환</a:t>
            </a:r>
            <a:endParaRPr lang="ko-KR" altLang="en-US" sz="3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586318" y="1405498"/>
            <a:ext cx="3565715" cy="2658491"/>
            <a:chOff x="2586318" y="1405498"/>
            <a:chExt cx="3565715" cy="2658491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318" y="1405498"/>
              <a:ext cx="3565715" cy="205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3182471" y="3756212"/>
              <a:ext cx="2429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12-6.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도형의 상속 구조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265" y="4637751"/>
            <a:ext cx="7148572" cy="7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왜 그럴까</a:t>
            </a:r>
            <a:r>
              <a:rPr lang="en-US" altLang="ko-KR" sz="3600"/>
              <a:t>?</a:t>
            </a:r>
          </a:p>
        </p:txBody>
      </p:sp>
      <p:sp>
        <p:nvSpPr>
          <p:cNvPr id="128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서브 클래스 객체는 </a:t>
            </a:r>
            <a:r>
              <a:rPr lang="ko-KR" altLang="en-US" dirty="0" err="1"/>
              <a:t>수퍼</a:t>
            </a:r>
            <a:r>
              <a:rPr lang="ko-KR" altLang="en-US" dirty="0"/>
              <a:t> 클래스 객체를 포함하고 있기 때문이다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82906" y="2042273"/>
            <a:ext cx="5028572" cy="2729928"/>
            <a:chOff x="2182906" y="2042273"/>
            <a:chExt cx="5028572" cy="2729928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2906" y="2042273"/>
              <a:ext cx="5028572" cy="213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456330" y="4464424"/>
              <a:ext cx="4231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12-7.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서브 클래스와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수퍼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클래스의 포함 관계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171" name="TextBox 9"/>
          <p:cNvSpPr txBox="1">
            <a:spLocks noChangeArrowheads="1"/>
          </p:cNvSpPr>
          <p:nvPr/>
        </p:nvSpPr>
        <p:spPr bwMode="auto">
          <a:xfrm>
            <a:off x="5435249" y="1729541"/>
            <a:ext cx="392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width cannot be resolved or is not a field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height cannot be resolved or is not a field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1043709" y="1294534"/>
            <a:ext cx="7125715" cy="4541684"/>
            <a:chOff x="1043709" y="1294534"/>
            <a:chExt cx="7125715" cy="4541684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709" y="1294534"/>
              <a:ext cx="7125715" cy="259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3378" y="3916218"/>
              <a:ext cx="7114286" cy="19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282084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실행결과</a:t>
            </a:r>
            <a:endParaRPr lang="ko-KR" altLang="en-US" sz="36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538019" y="2497282"/>
            <a:ext cx="8212138" cy="1742209"/>
          </a:xfrm>
        </p:spPr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를 통해서는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만을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통해서는 모든 필드를 전부 사용할 수 있다</a:t>
            </a:r>
            <a:endParaRPr lang="ko-KR" altLang="en-US" dirty="0"/>
          </a:p>
        </p:txBody>
      </p:sp>
      <p:sp>
        <p:nvSpPr>
          <p:cNvPr id="171" name="TextBox 9"/>
          <p:cNvSpPr txBox="1">
            <a:spLocks noChangeArrowheads="1"/>
          </p:cNvSpPr>
          <p:nvPr/>
        </p:nvSpPr>
        <p:spPr bwMode="auto">
          <a:xfrm>
            <a:off x="5435249" y="1729541"/>
            <a:ext cx="392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width cannot be resolved or is not a field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height cannot be resolved or is not a field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11589"/>
            <a:ext cx="7120000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338" y="3974369"/>
            <a:ext cx="3702857" cy="19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82084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Shape s = </a:t>
            </a:r>
            <a:r>
              <a:rPr lang="en-US" altLang="ko-KR" b="1"/>
              <a:t>new</a:t>
            </a:r>
            <a:r>
              <a:rPr lang="en-US" altLang="ko-KR"/>
              <a:t> Rectangle();</a:t>
            </a:r>
          </a:p>
          <a:p>
            <a:endParaRPr lang="en-US" altLang="ko-KR"/>
          </a:p>
          <a:p>
            <a:r>
              <a:rPr lang="en-US" altLang="ko-KR"/>
              <a:t>s</a:t>
            </a:r>
            <a:r>
              <a:rPr lang="ko-KR" altLang="en-US"/>
              <a:t>를 통하여 </a:t>
            </a:r>
            <a:r>
              <a:rPr lang="en-US" altLang="ko-KR"/>
              <a:t>Rectangle </a:t>
            </a:r>
            <a:r>
              <a:rPr lang="ko-KR" altLang="en-US"/>
              <a:t>클래스의 필드와 메소드를 사용하고자 할 때는 어떻게 하여야 하는가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r>
              <a:rPr lang="en-US" altLang="ko-KR"/>
              <a:t>		</a:t>
            </a:r>
            <a:r>
              <a:rPr lang="en-US" altLang="ko-KR">
                <a:solidFill>
                  <a:schemeClr val="tx2"/>
                </a:solidFill>
              </a:rPr>
              <a:t>((Rectangle) s).</a:t>
            </a:r>
            <a:r>
              <a:rPr lang="en-US" altLang="ko-KR"/>
              <a:t>setWidth(100);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5969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클래스 참조 변수로 </a:t>
            </a:r>
            <a:r>
              <a:rPr lang="ko-KR" altLang="en-US" dirty="0" err="1"/>
              <a:t>수퍼</a:t>
            </a:r>
            <a:r>
              <a:rPr lang="ko-KR" altLang="en-US" dirty="0"/>
              <a:t> 클래스 객체를 참조하는 것으로 일반적인 상황에서는 컴파일 오류이다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297" y="2145120"/>
            <a:ext cx="7125715" cy="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377" y="3411631"/>
            <a:ext cx="7102858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9631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4904" y="1245254"/>
            <a:ext cx="3988572" cy="2657368"/>
            <a:chOff x="2466975" y="2715467"/>
            <a:chExt cx="3988572" cy="2657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66975" y="2715467"/>
              <a:ext cx="3988572" cy="221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245224" y="5065058"/>
              <a:ext cx="258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12-1.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추상 클래스의 개념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20" y="4489917"/>
            <a:ext cx="8794286" cy="112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906" y="956982"/>
            <a:ext cx="8212138" cy="4152900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ko-KR" altLang="en-US" dirty="0"/>
              <a:t>서브 클래스 객체인데 </a:t>
            </a:r>
            <a:r>
              <a:rPr lang="ko-KR" altLang="en-US" dirty="0" err="1"/>
              <a:t>형변환에</a:t>
            </a:r>
            <a:r>
              <a:rPr lang="ko-KR" altLang="en-US" dirty="0"/>
              <a:t> 의하여 일시적으로 </a:t>
            </a:r>
            <a:r>
              <a:rPr lang="ko-KR" altLang="en-US" dirty="0" err="1"/>
              <a:t>수퍼</a:t>
            </a:r>
            <a:r>
              <a:rPr lang="ko-KR" altLang="en-US" dirty="0"/>
              <a:t> 클래스 참조 변수에 의하여 참조되고 있는 </a:t>
            </a:r>
            <a:r>
              <a:rPr lang="ko-KR" altLang="en-US" dirty="0" smtClean="0"/>
              <a:t>경우는 가능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047" y="2407584"/>
            <a:ext cx="7148572" cy="18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9631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 smtClean="0"/>
              <a:t>타입을 알아내는 방법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38434" y="1279152"/>
            <a:ext cx="7280975" cy="5088374"/>
            <a:chOff x="938434" y="1279152"/>
            <a:chExt cx="7280975" cy="508837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3694" y="1279152"/>
              <a:ext cx="7125715" cy="69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4662" y="2365843"/>
              <a:ext cx="4302857" cy="202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8434" y="4767526"/>
              <a:ext cx="7137143" cy="16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547491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다형성의 이용</a:t>
            </a:r>
            <a:endParaRPr lang="ko-KR" altLang="en-US" sz="3600" dirty="0"/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메소드의 매개 변수로 수퍼 클래스 참조 변수를 이용한다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-&gt; </a:t>
            </a:r>
            <a:r>
              <a:rPr lang="ko-KR" altLang="en-US"/>
              <a:t>다형성을 이용하는 전형적인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34491" y="2523845"/>
            <a:ext cx="4189038" cy="2857956"/>
            <a:chOff x="2534491" y="2523845"/>
            <a:chExt cx="4189038" cy="2857956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4491" y="2523845"/>
              <a:ext cx="3982858" cy="22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671482" y="5074024"/>
              <a:ext cx="405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12-8.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다형성을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이용하는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메소드의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매개변수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74359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다형성의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매개 변수를 </a:t>
            </a:r>
            <a:r>
              <a:rPr lang="ko-KR" altLang="en-US" dirty="0" err="1" smtClean="0"/>
              <a:t>선언시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223" y="1816754"/>
            <a:ext cx="7148572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153" y="4491598"/>
            <a:ext cx="7125715" cy="7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2546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동적 바인딩</a:t>
            </a:r>
          </a:p>
        </p:txBody>
      </p:sp>
      <p:sp>
        <p:nvSpPr>
          <p:cNvPr id="1289222" name="Rectangle 6"/>
          <p:cNvSpPr>
            <a:spLocks noChangeArrowheads="1"/>
          </p:cNvSpPr>
          <p:nvPr/>
        </p:nvSpPr>
        <p:spPr bwMode="auto">
          <a:xfrm>
            <a:off x="2827338" y="5559425"/>
            <a:ext cx="54022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Shape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draw()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가 호출되는 것이 아니라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Rectangle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draw()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가 호출된다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. s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의 타입은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Shape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이지만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s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가 실제로 가리키고 있는 객체의 타입이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Rectangle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이기 때문이다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.</a:t>
            </a:r>
          </a:p>
        </p:txBody>
      </p:sp>
      <p:sp>
        <p:nvSpPr>
          <p:cNvPr id="1289223" name="Line 7"/>
          <p:cNvSpPr>
            <a:spLocks noChangeShapeType="1"/>
          </p:cNvSpPr>
          <p:nvPr/>
        </p:nvSpPr>
        <p:spPr bwMode="auto">
          <a:xfrm flipH="1" flipV="1">
            <a:off x="1633538" y="5145088"/>
            <a:ext cx="1239837" cy="530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759449" y="1188664"/>
            <a:ext cx="4240000" cy="2669137"/>
            <a:chOff x="2759449" y="1188664"/>
            <a:chExt cx="4240000" cy="2669137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59449" y="1188664"/>
              <a:ext cx="4240000" cy="226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38283" y="3550024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12-9.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도형의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UML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504" y="4614074"/>
            <a:ext cx="7125715" cy="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106" y="1138518"/>
            <a:ext cx="7782857" cy="4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172" name="TextBox 9"/>
          <p:cNvSpPr txBox="1">
            <a:spLocks noChangeArrowheads="1"/>
          </p:cNvSpPr>
          <p:nvPr/>
        </p:nvSpPr>
        <p:spPr bwMode="auto">
          <a:xfrm>
            <a:off x="6637801" y="2001159"/>
            <a:ext cx="16948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 dirty="0" err="1" smtClean="0">
                <a:solidFill>
                  <a:schemeClr val="bg1"/>
                </a:solidFill>
              </a:rPr>
              <a:t>Recale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Draw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Triangle Draw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Circle Draw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929" y="1255059"/>
            <a:ext cx="7725715" cy="46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172" name="TextBox 9"/>
          <p:cNvSpPr txBox="1">
            <a:spLocks noChangeArrowheads="1"/>
          </p:cNvSpPr>
          <p:nvPr/>
        </p:nvSpPr>
        <p:spPr bwMode="auto">
          <a:xfrm>
            <a:off x="6637801" y="2001159"/>
            <a:ext cx="16948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 dirty="0" err="1" smtClean="0">
                <a:solidFill>
                  <a:schemeClr val="bg1"/>
                </a:solidFill>
              </a:rPr>
              <a:t>Recale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Draw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Triangle Draw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Circle Draw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859" y="1611686"/>
            <a:ext cx="7714286" cy="15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46" y="3637727"/>
            <a:ext cx="7125715" cy="112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다형성의 장점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새로운 도형 클래스를 작성하여 추가한다고 해보자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drawAll() </a:t>
            </a:r>
            <a:r>
              <a:rPr lang="ko-KR" altLang="en-US"/>
              <a:t>메소드는 수정할 필요가 없다</a:t>
            </a:r>
            <a:r>
              <a:rPr lang="en-US" altLang="ko-KR"/>
              <a:t>.  </a:t>
            </a:r>
          </a:p>
        </p:txBody>
      </p:sp>
      <p:pic>
        <p:nvPicPr>
          <p:cNvPr id="129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4173538"/>
            <a:ext cx="5611812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89897"/>
            <a:ext cx="7142858" cy="11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</a:t>
            </a:r>
            <a:r>
              <a:rPr lang="ko-KR" altLang="en-US" sz="3600" dirty="0" smtClean="0"/>
              <a:t>점검</a:t>
            </a:r>
            <a:endParaRPr lang="ko-KR" altLang="en-US" sz="3600" dirty="0"/>
          </a:p>
        </p:txBody>
      </p:sp>
      <p:sp>
        <p:nvSpPr>
          <p:cNvPr id="130253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02533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836" y="1703854"/>
            <a:ext cx="7325715" cy="22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클래스의 예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31702" y="1536326"/>
            <a:ext cx="3616698" cy="2635239"/>
            <a:chOff x="2631702" y="1536326"/>
            <a:chExt cx="3616698" cy="26352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1702" y="1536326"/>
              <a:ext cx="3554286" cy="203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832848" y="3863788"/>
              <a:ext cx="3415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12-2.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도형을 나타내는 상속 계층도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내부 클래스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내부 클래스</a:t>
            </a:r>
            <a:r>
              <a:rPr lang="en-US" altLang="ko-KR"/>
              <a:t>(inner class): </a:t>
            </a:r>
            <a:r>
              <a:rPr lang="ko-KR" altLang="en-US"/>
              <a:t>클래스 안에 다른 클래스를 정의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78542" y="1866060"/>
            <a:ext cx="7133056" cy="4241881"/>
            <a:chOff x="878542" y="1866060"/>
            <a:chExt cx="7133056" cy="4241881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8542" y="1866060"/>
              <a:ext cx="7125715" cy="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1598" y="2525857"/>
              <a:ext cx="7120000" cy="138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6440" y="3979209"/>
              <a:ext cx="3577143" cy="157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61882" y="5800164"/>
              <a:ext cx="441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12-10.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내부 클래스 객체는 객체 안에 위치한다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왜 내부 클래스를 사용하는가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멤버 </a:t>
            </a:r>
            <a:r>
              <a:rPr lang="ko-KR" altLang="en-US" dirty="0"/>
              <a:t>변수를 </a:t>
            </a:r>
            <a:r>
              <a:rPr lang="en-US" altLang="ko-KR" dirty="0"/>
              <a:t>private</a:t>
            </a:r>
            <a:r>
              <a:rPr lang="ko-KR" altLang="en-US" dirty="0"/>
              <a:t>로 유지하면서 자유롭게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하나의 장소에서만 사용되는 클래스들을 한곳에 모을 수 있다 </a:t>
            </a:r>
          </a:p>
          <a:p>
            <a:r>
              <a:rPr lang="ko-KR" altLang="en-US" dirty="0" smtClean="0"/>
              <a:t>보다 </a:t>
            </a:r>
            <a:r>
              <a:rPr lang="ko-KR" altLang="en-US" dirty="0"/>
              <a:t>읽기 쉽고 유지 보수가 쉬운 코드가 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661" y="1201272"/>
            <a:ext cx="7125715" cy="48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941" y="1397655"/>
            <a:ext cx="7154286" cy="25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점검 </a:t>
            </a:r>
          </a:p>
        </p:txBody>
      </p:sp>
      <p:sp>
        <p:nvSpPr>
          <p:cNvPr id="130867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084" y="1677801"/>
            <a:ext cx="7131429" cy="14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무명 클래스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  <a:r>
              <a:rPr lang="en-US" altLang="ko-KR" dirty="0"/>
              <a:t>(anonymous class): </a:t>
            </a:r>
            <a:r>
              <a:rPr lang="ko-KR" altLang="en-US" dirty="0"/>
              <a:t>클래스 몸체는 정의되지만 이름이 없는 클래스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694" y="2263869"/>
            <a:ext cx="7142858" cy="6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무명 클래스의 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이름이 </a:t>
            </a:r>
            <a:r>
              <a:rPr lang="ko-KR" altLang="en-US" dirty="0"/>
              <a:t>있는 클래스의 경우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무명 </a:t>
            </a:r>
            <a:r>
              <a:rPr lang="ko-KR" altLang="en-US" dirty="0"/>
              <a:t>클래스의 경우</a:t>
            </a:r>
          </a:p>
          <a:p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836" y="1876426"/>
            <a:ext cx="7131429" cy="9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767" y="4095462"/>
            <a:ext cx="7137143" cy="3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95082" y="1082768"/>
            <a:ext cx="7120000" cy="4722733"/>
            <a:chOff x="995082" y="1082768"/>
            <a:chExt cx="7120000" cy="4722733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5082" y="1082768"/>
              <a:ext cx="7120000" cy="369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299" y="4794073"/>
              <a:ext cx="7102858" cy="101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169081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점검 </a:t>
            </a:r>
          </a:p>
        </p:txBody>
      </p:sp>
      <p:sp>
        <p:nvSpPr>
          <p:cNvPr id="131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412" y="1710019"/>
            <a:ext cx="7148572" cy="17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클래스의 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52" y="1129553"/>
            <a:ext cx="8171429" cy="52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중간 </a:t>
            </a:r>
            <a:r>
              <a:rPr lang="ko-KR" altLang="en-US" sz="3600" dirty="0" smtClean="0"/>
              <a:t>점검</a:t>
            </a:r>
            <a:endParaRPr lang="ko-KR" altLang="en-US" sz="3600" dirty="0"/>
          </a:p>
        </p:txBody>
      </p:sp>
      <p:sp>
        <p:nvSpPr>
          <p:cNvPr id="126874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836" y="1698532"/>
            <a:ext cx="7165715" cy="1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인터페이스</a:t>
            </a:r>
            <a:endParaRPr lang="ko-KR" altLang="en-US" sz="3600" dirty="0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인터페이스는 객체와 객체 사이의 상호 </a:t>
            </a:r>
            <a:r>
              <a:rPr lang="ko-KR" altLang="en-US" dirty="0" smtClean="0"/>
              <a:t>작용을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45341" y="2280398"/>
            <a:ext cx="4957483" cy="2760745"/>
            <a:chOff x="1909482" y="1966633"/>
            <a:chExt cx="4957483" cy="276074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3651" y="1966633"/>
              <a:ext cx="3542857" cy="221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09482" y="4419601"/>
              <a:ext cx="4957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12-3.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인터페이스는 클래스 간의 상호 작용을 나타낸다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인터페이스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인터페이스</a:t>
            </a:r>
            <a:r>
              <a:rPr lang="en-US" altLang="ko-KR"/>
              <a:t>(interface): </a:t>
            </a:r>
            <a:r>
              <a:rPr lang="ko-KR" altLang="en-US"/>
              <a:t>추상 메소드들로만 이루어진다</a:t>
            </a:r>
            <a:r>
              <a:rPr lang="en-US" altLang="ko-KR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237" y="2076731"/>
            <a:ext cx="7131429" cy="1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923" y="3581544"/>
            <a:ext cx="7108572" cy="18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인터페이스의 </a:t>
            </a:r>
            <a:r>
              <a:rPr lang="ko-KR" altLang="en-US" sz="3600" dirty="0" smtClean="0"/>
              <a:t>필요성과 </a:t>
            </a:r>
            <a:r>
              <a:rPr lang="ko-KR" altLang="en-US" sz="3600" dirty="0" smtClean="0"/>
              <a:t>예</a:t>
            </a:r>
            <a:endParaRPr lang="ko-KR" altLang="en-US" sz="3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06209" y="1754001"/>
            <a:ext cx="3800000" cy="3170600"/>
            <a:chOff x="2301409" y="2058801"/>
            <a:chExt cx="3800000" cy="3170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01409" y="2058801"/>
              <a:ext cx="3800000" cy="262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841812" y="4921624"/>
              <a:ext cx="2339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12-4.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홈네트워크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예제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482</Words>
  <Application>Microsoft Office PowerPoint</Application>
  <PresentationFormat>화면 슬라이드 쇼(4:3)</PresentationFormat>
  <Paragraphs>117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1_Crayons</vt:lpstr>
      <vt:lpstr>슬라이드 1</vt:lpstr>
      <vt:lpstr>이번 장에서 학습할 내용</vt:lpstr>
      <vt:lpstr>추상 클래스</vt:lpstr>
      <vt:lpstr>추상 클래스의 예</vt:lpstr>
      <vt:lpstr>추상 클래스의 예</vt:lpstr>
      <vt:lpstr>중간 점검</vt:lpstr>
      <vt:lpstr>인터페이스</vt:lpstr>
      <vt:lpstr>인터페이스</vt:lpstr>
      <vt:lpstr>인터페이스의 필요성과 예</vt:lpstr>
      <vt:lpstr>홈네트워킹 예제</vt:lpstr>
      <vt:lpstr>인터페이스와 타입</vt:lpstr>
      <vt:lpstr>예제#1</vt:lpstr>
      <vt:lpstr>예제#2 </vt:lpstr>
      <vt:lpstr>예제#2 </vt:lpstr>
      <vt:lpstr>여러 인터페이스를 동시에 구현</vt:lpstr>
      <vt:lpstr>인터페이스 상속하기</vt:lpstr>
      <vt:lpstr>중간 점검</vt:lpstr>
      <vt:lpstr>인터페이스와 다중 상속</vt:lpstr>
      <vt:lpstr>인터페이스와 다중 상속</vt:lpstr>
      <vt:lpstr>인터페이스와 추상 클래스</vt:lpstr>
      <vt:lpstr>상수 정의</vt:lpstr>
      <vt:lpstr>중간 점검</vt:lpstr>
      <vt:lpstr>다형성</vt:lpstr>
      <vt:lpstr>상향 형변환</vt:lpstr>
      <vt:lpstr>왜 그럴까?</vt:lpstr>
      <vt:lpstr>예제</vt:lpstr>
      <vt:lpstr>실행결과</vt:lpstr>
      <vt:lpstr>형변환</vt:lpstr>
      <vt:lpstr>하향 형변환</vt:lpstr>
      <vt:lpstr>하향 형변환</vt:lpstr>
      <vt:lpstr>객체의 타입을 알아내는 방법</vt:lpstr>
      <vt:lpstr>다형성의 이용</vt:lpstr>
      <vt:lpstr>다형성의 이용</vt:lpstr>
      <vt:lpstr>동적 바인딩</vt:lpstr>
      <vt:lpstr>예제</vt:lpstr>
      <vt:lpstr>예제</vt:lpstr>
      <vt:lpstr>예제</vt:lpstr>
      <vt:lpstr>다형성의 장점</vt:lpstr>
      <vt:lpstr>중간 점검</vt:lpstr>
      <vt:lpstr>내부 클래스</vt:lpstr>
      <vt:lpstr>왜 내부 클래스를 사용하는가?</vt:lpstr>
      <vt:lpstr>예제</vt:lpstr>
      <vt:lpstr>예제</vt:lpstr>
      <vt:lpstr>중간 점검 </vt:lpstr>
      <vt:lpstr>무명 클래스</vt:lpstr>
      <vt:lpstr>무명 클래스의 예</vt:lpstr>
      <vt:lpstr>예제</vt:lpstr>
      <vt:lpstr>중간 점검 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candy</cp:lastModifiedBy>
  <cp:revision>712</cp:revision>
  <dcterms:created xsi:type="dcterms:W3CDTF">2007-06-29T06:43:39Z</dcterms:created>
  <dcterms:modified xsi:type="dcterms:W3CDTF">2013-02-05T02:27:11Z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