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10" r:id="rId23"/>
    <p:sldMasterId id="2147483911" r:id="rId25"/>
  </p:sldMasterIdLst>
  <p:sldIdLst>
    <p:sldId id="317" r:id="rId27"/>
    <p:sldId id="293" r:id="rId28"/>
    <p:sldId id="318" r:id="rId29"/>
    <p:sldId id="319" r:id="rId30"/>
    <p:sldId id="32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C0A47F"/>
    <a:srgbClr val="F49FC8"/>
    <a:srgbClr val="732BE4"/>
    <a:srgbClr val="FF9966"/>
    <a:srgbClr val="FF9999"/>
    <a:srgbClr val="25CB68"/>
    <a:srgbClr val="D9EBED"/>
    <a:srgbClr val="FFCD2F"/>
    <a:srgbClr val="C9DCE2"/>
    <a:srgbClr val="FFD9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8977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894" y="108"/>
      </p:cViewPr>
      <p:guideLst>
        <p:guide orient="horz" pos="2152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3" Type="http://schemas.openxmlformats.org/officeDocument/2006/relationships/slideMaster" Target="slideMasters/slideMaster1.xml"></Relationship><Relationship Id="rId24" Type="http://schemas.openxmlformats.org/officeDocument/2006/relationships/theme" Target="theme/theme1.xml"></Relationship><Relationship Id="rId25" Type="http://schemas.openxmlformats.org/officeDocument/2006/relationships/slideMaster" Target="slideMasters/slideMaster2.xml"></Relationship><Relationship Id="rId27" Type="http://schemas.openxmlformats.org/officeDocument/2006/relationships/slide" Target="slides/slide1.xml"></Relationship><Relationship Id="rId28" Type="http://schemas.openxmlformats.org/officeDocument/2006/relationships/slide" Target="slides/slide2.xml"></Relationship><Relationship Id="rId29" Type="http://schemas.openxmlformats.org/officeDocument/2006/relationships/slide" Target="slides/slide3.xml"></Relationship><Relationship Id="rId30" Type="http://schemas.openxmlformats.org/officeDocument/2006/relationships/slide" Target="slides/slide4.xml"></Relationship><Relationship Id="rId31" Type="http://schemas.openxmlformats.org/officeDocument/2006/relationships/slide" Target="slides/slide5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1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5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/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/>
              <a:t>footer</a:t>
            </a: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/>
              <a:t>footer</a:t>
            </a: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/>
              <a:t>footer</a:t>
            </a: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/>
              <a:t>footer</a:t>
            </a: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/>
              <a:t>footer</a:t>
            </a: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/>
              <a:t>footer</a:t>
            </a: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/>
              <a:t>footer</a:t>
            </a: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32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4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0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/>
              <a:t>footer</a:t>
            </a: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/>
              <a:t>footer</a:t>
            </a: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6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/>
              <a:t>footer</a:t>
            </a: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/>
              <a:t>footer</a:t>
            </a: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4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6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9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7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slideLayout" Target="../slideLayouts/slideLayout12.xml"></Relationship><Relationship Id="rId3" Type="http://schemas.openxmlformats.org/officeDocument/2006/relationships/slideLayout" Target="../slideLayouts/slideLayout13.xml"></Relationship><Relationship Id="rId4" Type="http://schemas.openxmlformats.org/officeDocument/2006/relationships/slideLayout" Target="../slideLayouts/slideLayout14.xml"></Relationship><Relationship Id="rId5" Type="http://schemas.openxmlformats.org/officeDocument/2006/relationships/slideLayout" Target="../slideLayouts/slideLayout15.xml"></Relationship><Relationship Id="rId6" Type="http://schemas.openxmlformats.org/officeDocument/2006/relationships/slideLayout" Target="../slideLayouts/slideLayout16.xml"></Relationship><Relationship Id="rId7" Type="http://schemas.openxmlformats.org/officeDocument/2006/relationships/slideLayout" Target="../slideLayouts/slideLayout17.xml"></Relationship><Relationship Id="rId8" Type="http://schemas.openxmlformats.org/officeDocument/2006/relationships/slideLayout" Target="../slideLayouts/slideLayout18.xml"></Relationship><Relationship Id="rId9" Type="http://schemas.openxmlformats.org/officeDocument/2006/relationships/slideLayout" Target="../slideLayouts/slideLayout19.xml"></Relationship><Relationship Id="rId10" Type="http://schemas.openxmlformats.org/officeDocument/2006/relationships/slideLayout" Target="../slideLayouts/slideLayout20.xml"></Relationship><Relationship Id="rId11" Type="http://schemas.openxmlformats.org/officeDocument/2006/relationships/slideLayout" Target="../slideLayouts/slideLayout21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1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/>
              <a:t>1/21/2019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/>
              <a:t>footer</a:t>
            </a: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" Type="http://schemas.openxmlformats.org/officeDocument/2006/relationships/image" Target="../media/fImage3923665951123.png"></Relationship><Relationship Id="rId4" Type="http://schemas.openxmlformats.org/officeDocument/2006/relationships/image" Target="../media/fImage3670106026546.png"></Relationship><Relationship Id="rId5" Type="http://schemas.openxmlformats.org/officeDocument/2006/relationships/slideLayout" Target="../slideLayouts/slideLayout1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42975891029.png"></Relationship><Relationship Id="rId3" Type="http://schemas.openxmlformats.org/officeDocument/2006/relationships/image" Target="../media/fImage173385913548.png"></Relationship><Relationship Id="rId4" Type="http://schemas.openxmlformats.org/officeDocument/2006/relationships/slideLayout" Target="../slideLayouts/slideLayout1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C0A4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순서도: 수동 입력 33"/>
          <p:cNvSpPr>
            <a:spLocks/>
          </p:cNvSpPr>
          <p:nvPr/>
        </p:nvSpPr>
        <p:spPr>
          <a:xfrm rot="5400000" flipV="1">
            <a:off x="6179820" y="807720"/>
            <a:ext cx="6859270" cy="5243830"/>
          </a:xfrm>
          <a:prstGeom prst="flowChartManualInput"/>
          <a:solidFill>
            <a:srgbClr val="2B2D3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타원 35"/>
          <p:cNvSpPr>
            <a:spLocks/>
          </p:cNvSpPr>
          <p:nvPr/>
        </p:nvSpPr>
        <p:spPr>
          <a:xfrm rot="0">
            <a:off x="4338955" y="4570730"/>
            <a:ext cx="5276215" cy="2109470"/>
          </a:xfrm>
          <a:prstGeom prst="ellipse"/>
          <a:solidFill>
            <a:schemeClr val="tx1">
              <a:alpha val="71042"/>
            </a:schemeClr>
          </a:solidFill>
          <a:ln w="0">
            <a:noFill/>
            <a:prstDash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타원 34"/>
          <p:cNvSpPr>
            <a:spLocks/>
          </p:cNvSpPr>
          <p:nvPr/>
        </p:nvSpPr>
        <p:spPr>
          <a:xfrm rot="0">
            <a:off x="5664200" y="406400"/>
            <a:ext cx="4420870" cy="2109470"/>
          </a:xfrm>
          <a:prstGeom prst="ellipse"/>
          <a:solidFill>
            <a:schemeClr val="tx1">
              <a:alpha val="71042"/>
            </a:schemeClr>
          </a:solidFill>
          <a:ln w="0">
            <a:noFill/>
            <a:prstDash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00" name="직사각형 199"/>
          <p:cNvSpPr>
            <a:spLocks/>
          </p:cNvSpPr>
          <p:nvPr/>
        </p:nvSpPr>
        <p:spPr>
          <a:xfrm rot="0">
            <a:off x="1163955" y="795020"/>
            <a:ext cx="10340340" cy="5259705"/>
          </a:xfrm>
          <a:prstGeom prst="rect"/>
          <a:solidFill>
            <a:schemeClr val="bg1"/>
          </a:solidFill>
          <a:ln w="0">
            <a:noFill/>
            <a:prstDash/>
          </a:ln>
          <a:effectLst>
            <a:outerShdw sx="100000" sy="100000" blurRad="50800" dist="38100" dir="8100000" rotWithShape="0" algn="tr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03" name="TextBox 202"/>
          <p:cNvSpPr txBox="1">
            <a:spLocks/>
          </p:cNvSpPr>
          <p:nvPr/>
        </p:nvSpPr>
        <p:spPr>
          <a:xfrm rot="0">
            <a:off x="7750810" y="1810385"/>
            <a:ext cx="320357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cap="none" i="1" b="1" strike="noStrike">
                <a:solidFill>
                  <a:srgbClr val="595959"/>
                </a:solidFill>
                <a:latin typeface="Arial" charset="0"/>
                <a:ea typeface="Arial" charset="0"/>
              </a:rPr>
              <a:t>POS System </a:t>
            </a:r>
            <a:r>
              <a:rPr sz="1600" cap="none" i="1" b="0" strike="noStrike">
                <a:solidFill>
                  <a:srgbClr val="595959"/>
                </a:solidFill>
                <a:latin typeface="서울남산체 B" charset="0"/>
                <a:ea typeface="서울남산체 B" charset="0"/>
              </a:rPr>
              <a:t>이란?</a:t>
            </a:r>
            <a:endParaRPr lang="ko-KR" altLang="en-US" sz="1600" cap="none" i="1" b="1" strike="noStrike">
              <a:solidFill>
                <a:srgbClr val="595959"/>
              </a:solidFill>
              <a:latin typeface="Arial" charset="0"/>
              <a:ea typeface="Arial" charset="0"/>
            </a:endParaRPr>
          </a:p>
        </p:txBody>
      </p:sp>
      <p:sp>
        <p:nvSpPr>
          <p:cNvPr id="204" name="TextBox 203"/>
          <p:cNvSpPr txBox="1">
            <a:spLocks/>
          </p:cNvSpPr>
          <p:nvPr/>
        </p:nvSpPr>
        <p:spPr>
          <a:xfrm rot="0">
            <a:off x="7710805" y="2732405"/>
            <a:ext cx="320357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cap="none" i="1" b="0" strike="noStrike">
                <a:solidFill>
                  <a:srgbClr val="595959"/>
                </a:solidFill>
                <a:latin typeface="서울남산체 B" charset="0"/>
                <a:ea typeface="서울남산체 B" charset="0"/>
              </a:rPr>
              <a:t>개발환경</a:t>
            </a:r>
            <a:endParaRPr lang="ko-KR" altLang="en-US" sz="1600" cap="none" i="1" b="0" strike="noStrike">
              <a:solidFill>
                <a:srgbClr val="595959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05" name="TextBox 204"/>
          <p:cNvSpPr txBox="1">
            <a:spLocks/>
          </p:cNvSpPr>
          <p:nvPr/>
        </p:nvSpPr>
        <p:spPr>
          <a:xfrm rot="0">
            <a:off x="7682230" y="3641725"/>
            <a:ext cx="320357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cap="none" i="1" b="1" strike="noStrike">
                <a:solidFill>
                  <a:srgbClr val="595959"/>
                </a:solidFill>
                <a:latin typeface="Arial" charset="0"/>
                <a:ea typeface="Arial" charset="0"/>
              </a:rPr>
              <a:t>Class, Method </a:t>
            </a:r>
            <a:r>
              <a:rPr sz="1600" cap="none" i="1" b="0" strike="noStrike">
                <a:solidFill>
                  <a:srgbClr val="595959"/>
                </a:solidFill>
                <a:latin typeface="서울남산체 B" charset="0"/>
                <a:ea typeface="서울남산체 B" charset="0"/>
              </a:rPr>
              <a:t>구성요소</a:t>
            </a:r>
            <a:endParaRPr lang="ko-KR" altLang="en-US" sz="1600" cap="none" i="1" b="0" strike="noStrike">
              <a:solidFill>
                <a:srgbClr val="595959"/>
              </a:solidFill>
              <a:latin typeface="Arial" charset="0"/>
              <a:ea typeface="Arial" charset="0"/>
            </a:endParaRPr>
          </a:p>
        </p:txBody>
      </p:sp>
      <p:sp>
        <p:nvSpPr>
          <p:cNvPr id="206" name="TextBox 205"/>
          <p:cNvSpPr txBox="1">
            <a:spLocks/>
          </p:cNvSpPr>
          <p:nvPr/>
        </p:nvSpPr>
        <p:spPr>
          <a:xfrm rot="0">
            <a:off x="7676515" y="4676140"/>
            <a:ext cx="320357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cap="none" i="1" b="0" strike="noStrike">
                <a:solidFill>
                  <a:srgbClr val="000000">
                    <a:lumMod val="65000"/>
                    <a:lumOff val="35000"/>
                  </a:srgbClr>
                </a:solidFill>
                <a:latin typeface="서울남산체 B" charset="0"/>
                <a:ea typeface="서울남산체 B" charset="0"/>
              </a:rPr>
              <a:t>예상 화면</a:t>
            </a:r>
            <a:endParaRPr lang="ko-KR" altLang="en-US" sz="1600" cap="none" i="1" b="0" strike="noStrike">
              <a:solidFill>
                <a:srgbClr val="000000">
                  <a:lumMod val="65000"/>
                  <a:lumOff val="35000"/>
                </a:srgbClr>
              </a:solidFill>
              <a:latin typeface="서울남산체 B" charset="0"/>
              <a:ea typeface="서울남산체 B" charset="0"/>
            </a:endParaRPr>
          </a:p>
        </p:txBody>
      </p:sp>
      <p:cxnSp>
        <p:nvCxnSpPr>
          <p:cNvPr id="221" name="직선 연결선 220"/>
          <p:cNvCxnSpPr/>
          <p:nvPr/>
        </p:nvCxnSpPr>
        <p:spPr>
          <a:xfrm rot="0">
            <a:off x="3081020" y="1963420"/>
            <a:ext cx="4142105" cy="1905"/>
          </a:xfrm>
          <a:prstGeom prst="line"/>
          <a:ln w="6350" cap="flat" cmpd="sng">
            <a:solidFill>
              <a:srgbClr val="B8A085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/>
          <p:nvPr/>
        </p:nvCxnSpPr>
        <p:spPr>
          <a:xfrm rot="0">
            <a:off x="2992120" y="2890520"/>
            <a:ext cx="4142105" cy="1905"/>
          </a:xfrm>
          <a:prstGeom prst="line"/>
          <a:ln w="6350" cap="flat" cmpd="sng">
            <a:solidFill>
              <a:srgbClr val="B8A085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rot="0">
            <a:off x="2868295" y="3813810"/>
            <a:ext cx="4142105" cy="1905"/>
          </a:xfrm>
          <a:prstGeom prst="line"/>
          <a:ln w="6350" cap="flat" cmpd="sng">
            <a:solidFill>
              <a:srgbClr val="B8A085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rot="0">
            <a:off x="2755900" y="4850765"/>
            <a:ext cx="4142105" cy="1905"/>
          </a:xfrm>
          <a:prstGeom prst="line"/>
          <a:ln w="6350" cap="flat" cmpd="sng">
            <a:solidFill>
              <a:srgbClr val="B8A085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순서도: 수동 입력 196"/>
          <p:cNvSpPr>
            <a:spLocks/>
          </p:cNvSpPr>
          <p:nvPr/>
        </p:nvSpPr>
        <p:spPr>
          <a:xfrm rot="5400000" flipH="1">
            <a:off x="-704215" y="729615"/>
            <a:ext cx="6859270" cy="5400675"/>
          </a:xfrm>
          <a:prstGeom prst="flowChartManualInput"/>
          <a:solidFill>
            <a:srgbClr val="C0A47F"/>
          </a:solidFill>
          <a:ln w="0">
            <a:noFill/>
            <a:prstDash/>
          </a:ln>
          <a:effectLst>
            <a:outerShdw sx="87000" sy="87000" blurRad="1270000" dist="1231900" dir="0" rotWithShape="0" algn="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92" name="순서도: 수동 입력 191"/>
          <p:cNvSpPr>
            <a:spLocks/>
          </p:cNvSpPr>
          <p:nvPr/>
        </p:nvSpPr>
        <p:spPr>
          <a:xfrm rot="5400000" flipH="1">
            <a:off x="-743585" y="729615"/>
            <a:ext cx="6859270" cy="5400675"/>
          </a:xfrm>
          <a:prstGeom prst="flowChartManualInput"/>
          <a:gradFill rotWithShape="1">
            <a:gsLst>
              <a:gs pos="27000">
                <a:srgbClr val="1C1D26"/>
              </a:gs>
              <a:gs pos="70000">
                <a:srgbClr val="2B2D39"/>
              </a:gs>
            </a:gsLst>
            <a:lin ang="156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99" name="직사각형 198"/>
          <p:cNvSpPr>
            <a:spLocks/>
          </p:cNvSpPr>
          <p:nvPr/>
        </p:nvSpPr>
        <p:spPr>
          <a:xfrm rot="0">
            <a:off x="571500" y="1006475"/>
            <a:ext cx="4561205" cy="181737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l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i="1" b="0" strike="noStrike">
                <a:solidFill>
                  <a:srgbClr val="AD9173"/>
                </a:solidFill>
                <a:latin typeface="Arial" charset="0"/>
                <a:ea typeface="Arial" charset="0"/>
              </a:rPr>
              <a:t>       </a:t>
            </a:r>
            <a:r>
              <a:rPr lang="en-US" altLang="ko-KR" sz="3600" cap="none" i="1" b="0" strike="noStrike">
                <a:solidFill>
                  <a:srgbClr val="AD9173"/>
                </a:solidFill>
                <a:latin typeface="Arial" charset="0"/>
                <a:ea typeface="Arial" charset="0"/>
              </a:rPr>
              <a:t>Term Project </a:t>
            </a:r>
            <a:endParaRPr lang="ko-KR" altLang="en-US" sz="3600" cap="none" i="1" b="0" strike="noStrike">
              <a:solidFill>
                <a:srgbClr val="AD9173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i="1" b="1" strike="noStrike">
                <a:solidFill>
                  <a:srgbClr val="AD9173"/>
                </a:solidFill>
                <a:latin typeface="Arial" charset="0"/>
                <a:ea typeface="Arial" charset="0"/>
              </a:rPr>
              <a:t>POS System</a:t>
            </a:r>
            <a:endParaRPr lang="ko-KR" altLang="en-US" sz="4400" cap="none" i="1" b="1" strike="noStrike">
              <a:solidFill>
                <a:srgbClr val="AD9173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b="0" strike="noStrike">
                <a:solidFill>
                  <a:srgbClr val="AD9173"/>
                </a:solidFill>
                <a:latin typeface="Arial" charset="0"/>
                <a:ea typeface="Arial" charset="0"/>
              </a:rPr>
              <a:t>    </a:t>
            </a:r>
            <a:r>
              <a:rPr sz="1050" cap="none" b="0" strike="noStrike">
                <a:solidFill>
                  <a:srgbClr val="AD9173"/>
                </a:solidFill>
                <a:latin typeface="서울남산체 B" charset="0"/>
                <a:ea typeface="서울남산체 B" charset="0"/>
              </a:rPr>
              <a:t> </a:t>
            </a:r>
            <a:r>
              <a:rPr sz="1050" cap="none" b="0" strike="noStrike">
                <a:solidFill>
                  <a:srgbClr val="AD9173"/>
                </a:solidFill>
                <a:latin typeface="서울남산체 B" charset="0"/>
                <a:ea typeface="서울남산체 B" charset="0"/>
              </a:rPr>
              <a:t>                                                                         이주형</a:t>
            </a:r>
            <a:endParaRPr lang="ko-KR" altLang="en-US" sz="1050" cap="none" b="0" strike="noStrike">
              <a:solidFill>
                <a:srgbClr val="AD9173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09" name="TextBox 208"/>
          <p:cNvSpPr txBox="1">
            <a:spLocks/>
          </p:cNvSpPr>
          <p:nvPr/>
        </p:nvSpPr>
        <p:spPr>
          <a:xfrm rot="0">
            <a:off x="1503045" y="5093970"/>
            <a:ext cx="2683510" cy="6692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fontAlgn="auto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i="1" b="1" strike="noStrike">
                <a:solidFill>
                  <a:srgbClr val="FFFFFF"/>
                </a:solidFill>
                <a:latin typeface="Arial" charset="0"/>
                <a:ea typeface="Arial" charset="0"/>
              </a:rPr>
              <a:t>CONTENTS</a:t>
            </a:r>
            <a:endParaRPr lang="ko-KR" altLang="en-US" sz="1800" cap="none" i="1" b="1" strike="noStrike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r" fontAlgn="auto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i="1" b="0" strike="noStrike">
                <a:solidFill>
                  <a:srgbClr val="FFFFFF"/>
                </a:solidFill>
                <a:latin typeface="Arial" charset="0"/>
                <a:ea typeface="Arial" charset="0"/>
              </a:rPr>
              <a:t>PRESENTATION</a:t>
            </a:r>
            <a:endParaRPr lang="ko-KR" altLang="en-US" sz="700" cap="none" i="1" b="0" strike="noStrike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762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rgbClr val="AD9173"/>
            </a:gs>
            <a:gs pos="58000">
              <a:srgbClr val="C0A47F"/>
            </a:gs>
          </a:gsLst>
          <a:lin ang="12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>
            <a:spLocks/>
          </p:cNvSpPr>
          <p:nvPr/>
        </p:nvSpPr>
        <p:spPr>
          <a:xfrm rot="0">
            <a:off x="203200" y="673100"/>
            <a:ext cx="11774170" cy="6033770"/>
          </a:xfrm>
          <a:prstGeom prst="rect"/>
          <a:solidFill>
            <a:schemeClr val="bg1"/>
          </a:solidFill>
          <a:ln w="0">
            <a:noFill/>
            <a:prstDash/>
          </a:ln>
          <a:effectLst>
            <a:outerShdw sx="100000" sy="100000" blurRad="279400" dist="1016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92" name="직사각형 191"/>
          <p:cNvSpPr>
            <a:spLocks/>
          </p:cNvSpPr>
          <p:nvPr/>
        </p:nvSpPr>
        <p:spPr>
          <a:xfrm rot="0" flipH="1">
            <a:off x="203200" y="0"/>
            <a:ext cx="11774170" cy="877570"/>
          </a:xfrm>
          <a:prstGeom prst="rect"/>
          <a:solidFill>
            <a:srgbClr val="2B2D39"/>
          </a:solidFill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099185" y="0"/>
            <a:ext cx="5536565" cy="87884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l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1" strike="noStrike">
                <a:solidFill>
                  <a:srgbClr val="B8A085"/>
                </a:solidFill>
                <a:latin typeface="Arial" charset="0"/>
                <a:ea typeface="Arial" charset="0"/>
              </a:rPr>
              <a:t>POS System</a:t>
            </a:r>
            <a:r>
              <a:rPr lang="en-US" altLang="ko-KR" sz="2400" cap="none" i="1" b="1" strike="noStrike">
                <a:solidFill>
                  <a:srgbClr val="B8A085"/>
                </a:solidFill>
                <a:latin typeface="Arial" charset="0"/>
                <a:ea typeface="Arial" charset="0"/>
              </a:rPr>
              <a:t> </a:t>
            </a:r>
            <a:r>
              <a:rPr sz="2400" cap="none" i="1" b="1" strike="noStrike">
                <a:solidFill>
                  <a:srgbClr val="B8A085"/>
                </a:solidFill>
                <a:latin typeface="서울남산체 B" charset="0"/>
                <a:ea typeface="서울남산체 B" charset="0"/>
              </a:rPr>
              <a:t>이란?</a:t>
            </a:r>
            <a:endParaRPr lang="ko-KR" altLang="en-US" sz="2400" cap="none" i="1" b="1" strike="noStrike">
              <a:solidFill>
                <a:srgbClr val="B8A085"/>
              </a:solidFill>
              <a:latin typeface="Arial" charset="0"/>
              <a:ea typeface="Arial" charset="0"/>
            </a:endParaRPr>
          </a:p>
        </p:txBody>
      </p:sp>
      <p:grpSp>
        <p:nvGrpSpPr>
          <p:cNvPr id="210" name="그룹 209"/>
          <p:cNvGrpSpPr/>
          <p:nvPr/>
        </p:nvGrpSpPr>
        <p:grpSpPr>
          <a:xfrm>
            <a:off x="2123440" y="1156335"/>
            <a:ext cx="2863215" cy="5196205"/>
            <a:chOff x="2123440" y="1156335"/>
            <a:chExt cx="2863215" cy="5196205"/>
          </a:xfrm>
        </p:grpSpPr>
        <p:pic>
          <p:nvPicPr>
            <p:cNvPr id="201" name="그림 200" descr="C:/Users/Administrator/AppData/Roaming/PolarisOffice/ETemp/6716_636168/fImage3923665951123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2639695" y="1431290"/>
              <a:ext cx="2347595" cy="4921885"/>
            </a:xfrm>
            <a:prstGeom prst="rect"/>
            <a:noFill/>
          </p:spPr>
        </p:pic>
        <p:grpSp>
          <p:nvGrpSpPr>
            <p:cNvPr id="202" name="그룹 201"/>
            <p:cNvGrpSpPr/>
            <p:nvPr/>
          </p:nvGrpSpPr>
          <p:grpSpPr>
            <a:xfrm>
              <a:off x="2123440" y="1156335"/>
              <a:ext cx="2404745" cy="556895"/>
              <a:chOff x="2123440" y="1156335"/>
              <a:chExt cx="2404745" cy="556895"/>
            </a:xfrm>
          </p:grpSpPr>
          <p:sp>
            <p:nvSpPr>
              <p:cNvPr id="203" name="평행 사변형 202"/>
              <p:cNvSpPr>
                <a:spLocks/>
              </p:cNvSpPr>
              <p:nvPr/>
            </p:nvSpPr>
            <p:spPr>
              <a:xfrm rot="21000000">
                <a:off x="2123440" y="1282700"/>
                <a:ext cx="1604645" cy="431165"/>
              </a:xfrm>
              <a:prstGeom prst="parallelogram">
                <a:avLst>
                  <a:gd name="adj" fmla="val 25901"/>
                </a:avLst>
              </a:prstGeom>
              <a:solidFill>
                <a:schemeClr val="tx1"/>
              </a:solidFill>
              <a:ln w="0"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Arial" charset="0"/>
                  <a:ea typeface="Arial" charset="0"/>
                </a:endParaRPr>
              </a:p>
            </p:txBody>
          </p:sp>
          <p:sp>
            <p:nvSpPr>
              <p:cNvPr id="204" name="평행 사변형 203"/>
              <p:cNvSpPr>
                <a:spLocks/>
              </p:cNvSpPr>
              <p:nvPr/>
            </p:nvSpPr>
            <p:spPr>
              <a:xfrm rot="0">
                <a:off x="2207895" y="1156335"/>
                <a:ext cx="2320925" cy="390525"/>
              </a:xfrm>
              <a:prstGeom prst="parallelogram">
                <a:avLst>
                  <a:gd name="adj" fmla="val 25901"/>
                </a:avLst>
              </a:prstGeom>
              <a:gradFill rotWithShape="1">
                <a:gsLst>
                  <a:gs pos="0">
                    <a:srgbClr val="C0A47F">
                      <a:satMod val="115000"/>
                      <a:shade val="30000"/>
                    </a:srgbClr>
                  </a:gs>
                  <a:gs pos="50000">
                    <a:srgbClr val="C0A47F">
                      <a:satMod val="115000"/>
                      <a:shade val="67500"/>
                    </a:srgbClr>
                  </a:gs>
                  <a:gs pos="100000">
                    <a:srgbClr val="C0A47F">
                      <a:satMod val="115000"/>
                      <a:shade val="10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l" fontAlgn="auto" defTabSz="914400" eaLnBrk="0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000" cap="none" b="0" strike="noStrike">
                    <a:latin typeface="서울남산체 B" charset="0"/>
                    <a:ea typeface="서울남산체 B" charset="0"/>
                  </a:rPr>
                  <a:t>무인발권기</a:t>
                </a:r>
                <a:endParaRPr lang="ko-KR" altLang="en-US" sz="1000" cap="none" b="0" strike="noStrike">
                  <a:latin typeface="서울남산체 B" charset="0"/>
                  <a:ea typeface="서울남산체 B" charset="0"/>
                </a:endParaRPr>
              </a:p>
            </p:txBody>
          </p:sp>
        </p:grpSp>
      </p:grpSp>
      <p:grpSp>
        <p:nvGrpSpPr>
          <p:cNvPr id="209" name="그룹 208"/>
          <p:cNvGrpSpPr/>
          <p:nvPr/>
        </p:nvGrpSpPr>
        <p:grpSpPr>
          <a:xfrm>
            <a:off x="6461760" y="2560955"/>
            <a:ext cx="3233420" cy="1910080"/>
            <a:chOff x="6461760" y="2560955"/>
            <a:chExt cx="3233420" cy="1910080"/>
          </a:xfrm>
        </p:grpSpPr>
        <p:pic>
          <p:nvPicPr>
            <p:cNvPr id="205" name="그림 204" descr="C:/Users/Administrator/AppData/Roaming/PolarisOffice/ETemp/6716_636168/fImage3670106026546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6848475" y="2835275"/>
              <a:ext cx="2847340" cy="1636395"/>
            </a:xfrm>
            <a:prstGeom prst="rect"/>
            <a:noFill/>
          </p:spPr>
        </p:pic>
        <p:grpSp>
          <p:nvGrpSpPr>
            <p:cNvPr id="206" name="그룹 205"/>
            <p:cNvGrpSpPr/>
            <p:nvPr/>
          </p:nvGrpSpPr>
          <p:grpSpPr>
            <a:xfrm>
              <a:off x="6461760" y="2560955"/>
              <a:ext cx="2061210" cy="555625"/>
              <a:chOff x="6461760" y="2560955"/>
              <a:chExt cx="2061210" cy="555625"/>
            </a:xfrm>
          </p:grpSpPr>
          <p:sp>
            <p:nvSpPr>
              <p:cNvPr id="207" name="평행 사변형 206"/>
              <p:cNvSpPr>
                <a:spLocks/>
              </p:cNvSpPr>
              <p:nvPr/>
            </p:nvSpPr>
            <p:spPr>
              <a:xfrm rot="21000000">
                <a:off x="6461760" y="2687320"/>
                <a:ext cx="1604645" cy="431165"/>
              </a:xfrm>
              <a:prstGeom prst="parallelogram">
                <a:avLst>
                  <a:gd name="adj" fmla="val 25901"/>
                </a:avLst>
              </a:prstGeom>
              <a:solidFill>
                <a:schemeClr val="tx1"/>
              </a:solidFill>
              <a:ln w="0">
                <a:noFill/>
                <a:prstDash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Arial" charset="0"/>
                  <a:ea typeface="Arial" charset="0"/>
                </a:endParaRPr>
              </a:p>
            </p:txBody>
          </p:sp>
          <p:sp>
            <p:nvSpPr>
              <p:cNvPr id="208" name="평행 사변형 207"/>
              <p:cNvSpPr>
                <a:spLocks/>
              </p:cNvSpPr>
              <p:nvPr/>
            </p:nvSpPr>
            <p:spPr>
              <a:xfrm rot="0">
                <a:off x="6546215" y="2560955"/>
                <a:ext cx="1977390" cy="390525"/>
              </a:xfrm>
              <a:prstGeom prst="parallelogram">
                <a:avLst>
                  <a:gd name="adj" fmla="val 25901"/>
                </a:avLst>
              </a:prstGeom>
              <a:gradFill rotWithShape="1">
                <a:gsLst>
                  <a:gs pos="0">
                    <a:srgbClr val="C0A47F">
                      <a:satMod val="115000"/>
                      <a:shade val="30000"/>
                    </a:srgbClr>
                  </a:gs>
                  <a:gs pos="50000">
                    <a:srgbClr val="C0A47F">
                      <a:satMod val="115000"/>
                      <a:shade val="67500"/>
                    </a:srgbClr>
                  </a:gs>
                  <a:gs pos="100000">
                    <a:srgbClr val="C0A47F">
                      <a:satMod val="115000"/>
                      <a:shade val="10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l" fontAlgn="auto" defTabSz="914400" eaLnBrk="0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200" cap="none" b="0" strike="noStrike">
                    <a:latin typeface="서울남산체 B" charset="0"/>
                    <a:ea typeface="서울남산체 B" charset="0"/>
                  </a:rPr>
                  <a:t>주문서</a:t>
                </a:r>
                <a:endParaRPr lang="ko-KR" altLang="en-US" sz="1200" cap="none" b="0" strike="noStrike">
                  <a:latin typeface="서울남산체 B" charset="0"/>
                  <a:ea typeface="서울남산체 B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57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C6AE8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>
            <a:spLocks/>
          </p:cNvSpPr>
          <p:nvPr/>
        </p:nvSpPr>
        <p:spPr>
          <a:xfrm rot="0">
            <a:off x="203200" y="673100"/>
            <a:ext cx="11774170" cy="6033770"/>
          </a:xfrm>
          <a:prstGeom prst="rect"/>
          <a:solidFill>
            <a:schemeClr val="bg1"/>
          </a:solidFill>
          <a:ln w="0">
            <a:noFill/>
            <a:prstDash/>
          </a:ln>
          <a:effectLst>
            <a:outerShdw sx="100000" sy="100000" blurRad="279400" dist="1016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92" name="직사각형 191"/>
          <p:cNvSpPr>
            <a:spLocks/>
          </p:cNvSpPr>
          <p:nvPr/>
        </p:nvSpPr>
        <p:spPr>
          <a:xfrm rot="0" flipH="1">
            <a:off x="203200" y="0"/>
            <a:ext cx="11774170" cy="877570"/>
          </a:xfrm>
          <a:prstGeom prst="rect"/>
          <a:solidFill>
            <a:srgbClr val="2B2D39"/>
          </a:solidFill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 rot="0">
            <a:off x="1099185" y="0"/>
            <a:ext cx="5535930" cy="87820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l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cap="none" i="1" b="1" strike="noStrike">
                <a:solidFill>
                  <a:srgbClr val="B8A085"/>
                </a:solidFill>
                <a:latin typeface="서울남산체 B" charset="0"/>
                <a:ea typeface="서울남산체 B" charset="0"/>
              </a:rPr>
              <a:t>개발 도구</a:t>
            </a:r>
            <a:endParaRPr lang="ko-KR" altLang="en-US" sz="2400" cap="none" i="1" b="1" strike="noStrike">
              <a:solidFill>
                <a:srgbClr val="B8A085"/>
              </a:solidFill>
              <a:latin typeface="서울남산체 B" charset="0"/>
              <a:ea typeface="서울남산체 B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20395" y="1453515"/>
            <a:ext cx="2061210" cy="555625"/>
            <a:chOff x="620395" y="1453515"/>
            <a:chExt cx="2061210" cy="555625"/>
          </a:xfrm>
        </p:grpSpPr>
        <p:sp>
          <p:nvSpPr>
            <p:cNvPr id="8" name="평행 사변형 7"/>
            <p:cNvSpPr>
              <a:spLocks/>
            </p:cNvSpPr>
            <p:nvPr/>
          </p:nvSpPr>
          <p:spPr>
            <a:xfrm rot="21000000">
              <a:off x="620395" y="1579880"/>
              <a:ext cx="1604645" cy="431165"/>
            </a:xfrm>
            <a:prstGeom prst="parallelogram">
              <a:avLst>
                <a:gd name="adj" fmla="val 25901"/>
              </a:avLst>
            </a:prstGeom>
            <a:solidFill>
              <a:schemeClr val="tx1"/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Arial" charset="0"/>
                <a:ea typeface="Arial" charset="0"/>
              </a:endParaRPr>
            </a:p>
          </p:txBody>
        </p:sp>
        <p:sp>
          <p:nvSpPr>
            <p:cNvPr id="9" name="평행 사변형 8"/>
            <p:cNvSpPr>
              <a:spLocks/>
            </p:cNvSpPr>
            <p:nvPr/>
          </p:nvSpPr>
          <p:spPr>
            <a:xfrm rot="0">
              <a:off x="704850" y="1453515"/>
              <a:ext cx="1977390" cy="390525"/>
            </a:xfrm>
            <a:prstGeom prst="parallelogram">
              <a:avLst>
                <a:gd name="adj" fmla="val 25901"/>
              </a:avLst>
            </a:prstGeom>
            <a:gradFill rotWithShape="1">
              <a:gsLst>
                <a:gs pos="0">
                  <a:srgbClr val="C0A47F">
                    <a:satMod val="115000"/>
                    <a:shade val="30000"/>
                  </a:srgbClr>
                </a:gs>
                <a:gs pos="50000">
                  <a:srgbClr val="C0A47F">
                    <a:satMod val="115000"/>
                    <a:shade val="67500"/>
                  </a:srgbClr>
                </a:gs>
                <a:gs pos="100000">
                  <a:srgbClr val="C0A47F">
                    <a:satMod val="115000"/>
                    <a:shade val="10000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l" fontAlgn="auto" defTabSz="914400" eaLnBrk="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200" cap="none" b="0" strike="noStrike">
                  <a:latin typeface="서울남산체 B" charset="0"/>
                  <a:ea typeface="서울남산체 B" charset="0"/>
                </a:rPr>
                <a:t>개발환경</a:t>
              </a:r>
              <a:endParaRPr lang="ko-KR" altLang="en-US" sz="1200" cap="none" b="0" strike="noStrike">
                <a:latin typeface="서울남산체 B" charset="0"/>
                <a:ea typeface="서울남산체 B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 rot="0">
            <a:off x="7155180" y="2761615"/>
            <a:ext cx="1882140" cy="1421130"/>
            <a:chOff x="7155180" y="2761615"/>
            <a:chExt cx="1882140" cy="1421130"/>
          </a:xfrm>
        </p:grpSpPr>
        <p:sp>
          <p:nvSpPr>
            <p:cNvPr id="3" name="직사각형 2"/>
            <p:cNvSpPr>
              <a:spLocks/>
            </p:cNvSpPr>
            <p:nvPr/>
          </p:nvSpPr>
          <p:spPr>
            <a:xfrm rot="0">
              <a:off x="7155180" y="3848735"/>
              <a:ext cx="1882140" cy="33401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50" cap="none" b="1" strike="noStrike">
                  <a:solidFill>
                    <a:schemeClr val="bg2">
                      <a:lumMod val="50000"/>
                      <a:lumOff val="0"/>
                    </a:schemeClr>
                  </a:solidFill>
                  <a:latin typeface="Arial" charset="0"/>
                  <a:ea typeface="Arial" charset="0"/>
                </a:rPr>
                <a:t>Java Platform (</a:t>
              </a:r>
              <a:r>
                <a:rPr sz="1050" cap="none" b="1" strike="noStrike">
                  <a:solidFill>
                    <a:schemeClr val="bg2">
                      <a:lumMod val="50000"/>
                      <a:lumOff val="0"/>
                    </a:schemeClr>
                  </a:solidFill>
                  <a:latin typeface="Arial" charset="0"/>
                  <a:ea typeface="Arial" charset="0"/>
                </a:rPr>
                <a:t>J</a:t>
              </a:r>
              <a:r>
                <a:rPr sz="1050" cap="none" b="1" strike="noStrike">
                  <a:solidFill>
                    <a:schemeClr val="bg2">
                      <a:lumMod val="50000"/>
                      <a:lumOff val="0"/>
                    </a:schemeClr>
                  </a:solidFill>
                  <a:latin typeface="Arial" charset="0"/>
                  <a:ea typeface="Arial" charset="0"/>
                </a:rPr>
                <a:t>DK) </a:t>
              </a:r>
              <a:r>
                <a:rPr sz="1050" cap="none" b="1" strike="noStrike">
                  <a:solidFill>
                    <a:schemeClr val="bg2">
                      <a:lumMod val="50000"/>
                      <a:lumOff val="0"/>
                    </a:schemeClr>
                  </a:solidFill>
                  <a:latin typeface="Arial" charset="0"/>
                  <a:ea typeface="Arial" charset="0"/>
                </a:rPr>
                <a:t>8u201</a:t>
              </a:r>
              <a:endParaRPr lang="ko-KR" altLang="en-US" sz="1050" cap="none" b="1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endParaRPr>
            </a:p>
          </p:txBody>
        </p:sp>
        <p:pic>
          <p:nvPicPr>
            <p:cNvPr id="201" name="그림 20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7479665" y="2761615"/>
              <a:ext cx="1229360" cy="1172210"/>
            </a:xfrm>
            <a:prstGeom prst="rect"/>
            <a:noFill/>
          </p:spPr>
        </p:pic>
      </p:grpSp>
      <p:grpSp>
        <p:nvGrpSpPr>
          <p:cNvPr id="205" name="그룹 204"/>
          <p:cNvGrpSpPr/>
          <p:nvPr/>
        </p:nvGrpSpPr>
        <p:grpSpPr>
          <a:xfrm rot="0">
            <a:off x="1979295" y="2907030"/>
            <a:ext cx="3124200" cy="1131570"/>
            <a:chOff x="1979295" y="2907030"/>
            <a:chExt cx="3124200" cy="1131570"/>
          </a:xfrm>
        </p:grpSpPr>
        <p:pic>
          <p:nvPicPr>
            <p:cNvPr id="203" name="그림 20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979295" y="2907030"/>
              <a:ext cx="3124200" cy="734060"/>
            </a:xfrm>
            <a:prstGeom prst="rect"/>
            <a:noFill/>
          </p:spPr>
        </p:pic>
        <p:sp>
          <p:nvSpPr>
            <p:cNvPr id="204" name="직사각형 203"/>
            <p:cNvSpPr>
              <a:spLocks/>
            </p:cNvSpPr>
            <p:nvPr/>
          </p:nvSpPr>
          <p:spPr>
            <a:xfrm rot="0">
              <a:off x="3212465" y="3704590"/>
              <a:ext cx="666750" cy="33401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50" cap="none" b="1" strike="noStrike">
                  <a:solidFill>
                    <a:schemeClr val="bg2">
                      <a:lumMod val="50000"/>
                      <a:lumOff val="0"/>
                    </a:schemeClr>
                  </a:solidFill>
                  <a:latin typeface="Arial" charset="0"/>
                  <a:ea typeface="Arial" charset="0"/>
                </a:rPr>
                <a:t>eclipse</a:t>
              </a:r>
              <a:endParaRPr lang="ko-KR" altLang="en-US" sz="1050" cap="none" b="1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C6AE8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>
            <a:spLocks/>
          </p:cNvSpPr>
          <p:nvPr/>
        </p:nvSpPr>
        <p:spPr>
          <a:xfrm rot="0">
            <a:off x="203200" y="673100"/>
            <a:ext cx="11774805" cy="6034405"/>
          </a:xfrm>
          <a:prstGeom prst="rect"/>
          <a:solidFill>
            <a:schemeClr val="bg1"/>
          </a:solidFill>
          <a:ln w="0">
            <a:noFill/>
            <a:prstDash/>
          </a:ln>
          <a:effectLst>
            <a:outerShdw sx="100000" sy="100000" blurRad="279400" dist="1016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92" name="직사각형 191"/>
          <p:cNvSpPr>
            <a:spLocks/>
          </p:cNvSpPr>
          <p:nvPr/>
        </p:nvSpPr>
        <p:spPr>
          <a:xfrm rot="0" flipH="1">
            <a:off x="203200" y="0"/>
            <a:ext cx="11774170" cy="877570"/>
          </a:xfrm>
          <a:prstGeom prst="rect"/>
          <a:solidFill>
            <a:srgbClr val="2B2D39"/>
          </a:solidFill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 rot="0">
            <a:off x="1099185" y="0"/>
            <a:ext cx="5535930" cy="87820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l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1" strike="noStrike">
                <a:solidFill>
                  <a:srgbClr val="B8A085"/>
                </a:solidFill>
                <a:latin typeface="Arial" charset="0"/>
                <a:ea typeface="Arial" charset="0"/>
              </a:rPr>
              <a:t>Class, Method </a:t>
            </a:r>
            <a:r>
              <a:rPr sz="2400" cap="none" i="1" b="1" strike="noStrike">
                <a:solidFill>
                  <a:srgbClr val="B8A085"/>
                </a:solidFill>
                <a:latin typeface="서울남산체 B" charset="0"/>
                <a:ea typeface="서울남산체 B" charset="0"/>
              </a:rPr>
              <a:t>구성요소</a:t>
            </a:r>
            <a:endParaRPr lang="ko-KR" altLang="en-US" sz="2400" cap="none" i="1" b="1" strike="noStrike">
              <a:solidFill>
                <a:srgbClr val="B8A085"/>
              </a:solidFill>
              <a:latin typeface="Arial" charset="0"/>
              <a:ea typeface="Arial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20395" y="1453515"/>
            <a:ext cx="2061210" cy="555625"/>
            <a:chOff x="620395" y="1453515"/>
            <a:chExt cx="2061210" cy="555625"/>
          </a:xfrm>
        </p:grpSpPr>
        <p:sp>
          <p:nvSpPr>
            <p:cNvPr id="8" name="평행 사변형 7"/>
            <p:cNvSpPr>
              <a:spLocks/>
            </p:cNvSpPr>
            <p:nvPr/>
          </p:nvSpPr>
          <p:spPr>
            <a:xfrm rot="21000000">
              <a:off x="620395" y="1579880"/>
              <a:ext cx="1604645" cy="431165"/>
            </a:xfrm>
            <a:prstGeom prst="parallelogram">
              <a:avLst>
                <a:gd name="adj" fmla="val 25901"/>
              </a:avLst>
            </a:prstGeom>
            <a:solidFill>
              <a:schemeClr val="tx1"/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Arial" charset="0"/>
                <a:ea typeface="Arial" charset="0"/>
              </a:endParaRPr>
            </a:p>
          </p:txBody>
        </p:sp>
        <p:sp>
          <p:nvSpPr>
            <p:cNvPr id="9" name="평행 사변형 8"/>
            <p:cNvSpPr>
              <a:spLocks/>
            </p:cNvSpPr>
            <p:nvPr/>
          </p:nvSpPr>
          <p:spPr>
            <a:xfrm rot="0">
              <a:off x="704850" y="1453515"/>
              <a:ext cx="1977390" cy="390525"/>
            </a:xfrm>
            <a:prstGeom prst="parallelogram">
              <a:avLst>
                <a:gd name="adj" fmla="val 25901"/>
              </a:avLst>
            </a:prstGeom>
            <a:gradFill rotWithShape="1">
              <a:gsLst>
                <a:gs pos="0">
                  <a:srgbClr val="C0A47F">
                    <a:satMod val="115000"/>
                    <a:shade val="30000"/>
                  </a:srgbClr>
                </a:gs>
                <a:gs pos="50000">
                  <a:srgbClr val="C0A47F">
                    <a:satMod val="115000"/>
                    <a:shade val="67500"/>
                  </a:srgbClr>
                </a:gs>
                <a:gs pos="100000">
                  <a:srgbClr val="C0A47F">
                    <a:satMod val="115000"/>
                    <a:shade val="10000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l" fontAlgn="auto" defTabSz="914400" eaLnBrk="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200" cap="none" b="0" strike="noStrike">
                  <a:latin typeface="서울남산체 B" charset="0"/>
                  <a:ea typeface="서울남산체 B" charset="0"/>
                </a:rPr>
                <a:t>상세내용</a:t>
              </a:r>
              <a:endParaRPr lang="ko-KR" altLang="en-US" sz="1200" cap="none" b="0" strike="noStrike">
                <a:latin typeface="서울남산체 B" charset="0"/>
                <a:ea typeface="서울남산체 B" charset="0"/>
              </a:endParaRPr>
            </a:p>
          </p:txBody>
        </p:sp>
      </p:grpSp>
      <p:sp>
        <p:nvSpPr>
          <p:cNvPr id="3" name="직사각형 2"/>
          <p:cNvSpPr>
            <a:spLocks/>
          </p:cNvSpPr>
          <p:nvPr/>
        </p:nvSpPr>
        <p:spPr>
          <a:xfrm>
            <a:off x="701675" y="2110740"/>
            <a:ext cx="3286760" cy="17532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O private, public, package </a:t>
            </a:r>
            <a:r>
              <a:rPr sz="1200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서울남산체 B" charset="0"/>
                <a:ea typeface="서울남산체 B" charset="0"/>
              </a:rPr>
              <a:t>등 접근제어 사용</a:t>
            </a:r>
            <a:endParaRPr lang="ko-KR" altLang="en-US" sz="1200" cap="none" b="0" strike="noStrike">
              <a:solidFill>
                <a:schemeClr val="bg2">
                  <a:lumMod val="50000"/>
                  <a:lumOff val="0"/>
                </a:schemeClr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O </a:t>
            </a:r>
            <a:r>
              <a:rPr sz="1200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m</a:t>
            </a:r>
            <a:r>
              <a:rPr sz="1200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ethod, </a:t>
            </a:r>
            <a:r>
              <a:rPr sz="1200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c</a:t>
            </a:r>
            <a:r>
              <a:rPr sz="1200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lass </a:t>
            </a:r>
            <a:r>
              <a:rPr sz="1200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서울남산체 B" charset="0"/>
                <a:ea typeface="서울남산체 B" charset="0"/>
              </a:rPr>
              <a:t>활용</a:t>
            </a:r>
            <a:endParaRPr lang="ko-KR" altLang="en-US" sz="1200" cap="none" b="0" strike="noStrike">
              <a:solidFill>
                <a:schemeClr val="bg2">
                  <a:lumMod val="50000"/>
                  <a:lumOff val="0"/>
                </a:schemeClr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O </a:t>
            </a:r>
            <a:r>
              <a:rPr sz="1200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서울남산체 B" charset="0"/>
                <a:ea typeface="서울남산체 B" charset="0"/>
              </a:rPr>
              <a:t>배열 사용</a:t>
            </a:r>
            <a:r>
              <a:rPr sz="1200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서울남산체 B" charset="0"/>
                <a:ea typeface="서울남산체 B" charset="0"/>
              </a:rPr>
              <a:t>(</a:t>
            </a:r>
            <a:r>
              <a:rPr sz="1200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서울남산체 B" charset="0"/>
                <a:ea typeface="서울남산체 B" charset="0"/>
              </a:rPr>
              <a:t>삽입, 삭제)</a:t>
            </a:r>
            <a:endParaRPr lang="ko-KR" altLang="en-US" sz="1200" cap="none" b="0" strike="noStrike">
              <a:solidFill>
                <a:schemeClr val="bg2">
                  <a:lumMod val="50000"/>
                  <a:lumOff val="0"/>
                </a:schemeClr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O static</a:t>
            </a:r>
            <a:r>
              <a:rPr sz="1200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, final</a:t>
            </a:r>
            <a:r>
              <a:rPr sz="1200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sz="1200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서울남산체 B" charset="0"/>
                <a:ea typeface="서울남산체 B" charset="0"/>
              </a:rPr>
              <a:t>사용</a:t>
            </a:r>
            <a:endParaRPr lang="ko-KR" altLang="en-US" sz="1200" cap="none" b="0" strike="noStrike">
              <a:solidFill>
                <a:schemeClr val="bg2">
                  <a:lumMod val="50000"/>
                  <a:lumOff val="0"/>
                </a:schemeClr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O Scanner </a:t>
            </a:r>
            <a:r>
              <a:rPr sz="1200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서울남산체 B" charset="0"/>
                <a:ea typeface="서울남산체 B" charset="0"/>
              </a:rPr>
              <a:t>사용</a:t>
            </a:r>
            <a:endParaRPr lang="ko-KR" altLang="en-US" sz="1200" cap="none" b="0" strike="noStrike">
              <a:solidFill>
                <a:schemeClr val="bg2">
                  <a:lumMod val="50000"/>
                  <a:lumOff val="0"/>
                </a:schemeClr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O </a:t>
            </a:r>
            <a:r>
              <a:rPr sz="1200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서울남산체 B" charset="0"/>
                <a:ea typeface="서울남산체 B" charset="0"/>
              </a:rPr>
              <a:t>상속 사용</a:t>
            </a:r>
            <a:endParaRPr lang="ko-KR" altLang="en-US" sz="1200" cap="none" b="0" strike="noStrike">
              <a:solidFill>
                <a:schemeClr val="bg2">
                  <a:lumMod val="50000"/>
                  <a:lumOff val="0"/>
                </a:schemeClr>
              </a:solidFill>
              <a:latin typeface="서울남산체 B" charset="0"/>
              <a:ea typeface="서울남산체 B" charset="0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5292090" y="4164330"/>
            <a:ext cx="1602740" cy="1468120"/>
            <a:chOff x="5292090" y="4164330"/>
            <a:chExt cx="1602740" cy="1468120"/>
          </a:xfrm>
        </p:grpSpPr>
        <p:sp>
          <p:nvSpPr>
            <p:cNvPr id="202" name="도형 201"/>
            <p:cNvSpPr>
              <a:spLocks/>
            </p:cNvSpPr>
            <p:nvPr/>
          </p:nvSpPr>
          <p:spPr>
            <a:xfrm rot="0">
              <a:off x="5292090" y="4498340"/>
              <a:ext cx="1603375" cy="1134745"/>
            </a:xfrm>
            <a:prstGeom prst="rect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menu.print();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…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3" name="도형 202"/>
            <p:cNvSpPr>
              <a:spLocks/>
            </p:cNvSpPr>
            <p:nvPr/>
          </p:nvSpPr>
          <p:spPr>
            <a:xfrm rot="0">
              <a:off x="5292090" y="4164330"/>
              <a:ext cx="1603375" cy="334645"/>
            </a:xfrm>
            <a:prstGeom prst="rect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MAIN</a:t>
              </a:r>
              <a:endParaRPr lang="ko-KR" altLang="en-US" sz="10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5048885" y="2094230"/>
            <a:ext cx="2088515" cy="1731010"/>
            <a:chOff x="5048885" y="2094230"/>
            <a:chExt cx="2088515" cy="1731010"/>
          </a:xfrm>
        </p:grpSpPr>
        <p:sp>
          <p:nvSpPr>
            <p:cNvPr id="206" name="도형 205"/>
            <p:cNvSpPr>
              <a:spLocks/>
            </p:cNvSpPr>
            <p:nvPr/>
          </p:nvSpPr>
          <p:spPr>
            <a:xfrm rot="0">
              <a:off x="5048885" y="2428240"/>
              <a:ext cx="2089150" cy="1397635"/>
            </a:xfrm>
            <a:prstGeom prst="rect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int num;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…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void customer_menu();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void ceo_menu();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…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void ko_food extends food(){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bill();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};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…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7" name="도형 206"/>
            <p:cNvSpPr>
              <a:spLocks/>
            </p:cNvSpPr>
            <p:nvPr/>
          </p:nvSpPr>
          <p:spPr>
            <a:xfrm rot="0">
              <a:off x="5048885" y="2094230"/>
              <a:ext cx="2089150" cy="334645"/>
            </a:xfrm>
            <a:prstGeom prst="rect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class menu</a:t>
              </a:r>
              <a:endParaRPr lang="ko-KR" altLang="en-US" sz="10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7901940" y="2114550"/>
            <a:ext cx="1602740" cy="1783080"/>
            <a:chOff x="7901940" y="2114550"/>
            <a:chExt cx="1602740" cy="1783080"/>
          </a:xfrm>
        </p:grpSpPr>
        <p:sp>
          <p:nvSpPr>
            <p:cNvPr id="209" name="도형 208"/>
            <p:cNvSpPr>
              <a:spLocks/>
            </p:cNvSpPr>
            <p:nvPr/>
          </p:nvSpPr>
          <p:spPr>
            <a:xfrm rot="0">
              <a:off x="7901940" y="2448560"/>
              <a:ext cx="1603375" cy="1449705"/>
            </a:xfrm>
            <a:prstGeom prst="rect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String foodname;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int</a:t>
              </a: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price;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String category;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int count;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…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void ko_food();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void ch_food();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void jp_food();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void us_food();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0" name="도형 209"/>
            <p:cNvSpPr>
              <a:spLocks/>
            </p:cNvSpPr>
            <p:nvPr/>
          </p:nvSpPr>
          <p:spPr>
            <a:xfrm rot="0">
              <a:off x="7901940" y="2114550"/>
              <a:ext cx="1603375" cy="334645"/>
            </a:xfrm>
            <a:prstGeom prst="rect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class food</a:t>
              </a:r>
              <a:endParaRPr lang="ko-KR" altLang="en-US" sz="10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1" name="그룹 210"/>
          <p:cNvGrpSpPr/>
          <p:nvPr/>
        </p:nvGrpSpPr>
        <p:grpSpPr>
          <a:xfrm>
            <a:off x="7920355" y="4164965"/>
            <a:ext cx="1602740" cy="1468120"/>
            <a:chOff x="7920355" y="4164965"/>
            <a:chExt cx="1602740" cy="1468120"/>
          </a:xfrm>
        </p:grpSpPr>
        <p:sp>
          <p:nvSpPr>
            <p:cNvPr id="212" name="도형 211"/>
            <p:cNvSpPr>
              <a:spLocks/>
            </p:cNvSpPr>
            <p:nvPr/>
          </p:nvSpPr>
          <p:spPr>
            <a:xfrm rot="0">
              <a:off x="7920355" y="4498975"/>
              <a:ext cx="1603375" cy="1134745"/>
            </a:xfrm>
            <a:prstGeom prst="rect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int ordernum;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int totalmoney;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…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public int sum(</a:t>
              </a: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…</a:t>
              </a: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){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…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}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3" name="도형 212"/>
            <p:cNvSpPr>
              <a:spLocks/>
            </p:cNvSpPr>
            <p:nvPr/>
          </p:nvSpPr>
          <p:spPr>
            <a:xfrm rot="0">
              <a:off x="7920355" y="4164965"/>
              <a:ext cx="1603375" cy="334645"/>
            </a:xfrm>
            <a:prstGeom prst="rect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00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class bill</a:t>
              </a:r>
              <a:endParaRPr lang="ko-KR" altLang="en-US" sz="10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214" name="도형 213"/>
          <p:cNvCxnSpPr>
            <a:stCxn id="202" idx="1"/>
            <a:endCxn id="206" idx="1"/>
          </p:cNvCxnSpPr>
          <p:nvPr/>
        </p:nvCxnSpPr>
        <p:spPr>
          <a:xfrm rot="10800000">
            <a:off x="5048885" y="3125470"/>
            <a:ext cx="243840" cy="1940560"/>
          </a:xfrm>
          <a:prstGeom prst="bentConnector3">
            <a:avLst>
              <a:gd name="adj1" fmla="val 20456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도형 214"/>
          <p:cNvCxnSpPr>
            <a:stCxn id="206" idx="3"/>
            <a:endCxn id="212" idx="1"/>
          </p:cNvCxnSpPr>
          <p:nvPr/>
        </p:nvCxnSpPr>
        <p:spPr>
          <a:xfrm rot="0">
            <a:off x="7136765" y="3125470"/>
            <a:ext cx="784225" cy="1941195"/>
          </a:xfrm>
          <a:prstGeom prst="bentConnector3">
            <a:avLst>
              <a:gd name="adj1" fmla="val 4998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도형 215"/>
          <p:cNvCxnSpPr>
            <a:stCxn id="210" idx="0"/>
            <a:endCxn id="207" idx="0"/>
          </p:cNvCxnSpPr>
          <p:nvPr/>
        </p:nvCxnSpPr>
        <p:spPr>
          <a:xfrm rot="16200000" flipV="1">
            <a:off x="7387590" y="799465"/>
            <a:ext cx="20955" cy="2611120"/>
          </a:xfrm>
          <a:prstGeom prst="bentConnector3">
            <a:avLst>
              <a:gd name="adj1" fmla="val 1363861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텍스트 상자 216"/>
          <p:cNvSpPr txBox="1">
            <a:spLocks/>
          </p:cNvSpPr>
          <p:nvPr/>
        </p:nvSpPr>
        <p:spPr>
          <a:xfrm rot="0">
            <a:off x="7308215" y="1610995"/>
            <a:ext cx="636905" cy="24701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상속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C6AE8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>
            <a:spLocks/>
          </p:cNvSpPr>
          <p:nvPr/>
        </p:nvSpPr>
        <p:spPr>
          <a:xfrm rot="0">
            <a:off x="203200" y="673100"/>
            <a:ext cx="11774170" cy="6033770"/>
          </a:xfrm>
          <a:prstGeom prst="rect"/>
          <a:solidFill>
            <a:schemeClr val="bg1"/>
          </a:solidFill>
          <a:ln w="0">
            <a:noFill/>
            <a:prstDash/>
          </a:ln>
          <a:effectLst>
            <a:outerShdw sx="100000" sy="100000" blurRad="279400" dist="1016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92" name="직사각형 191"/>
          <p:cNvSpPr>
            <a:spLocks/>
          </p:cNvSpPr>
          <p:nvPr/>
        </p:nvSpPr>
        <p:spPr>
          <a:xfrm rot="0" flipH="1">
            <a:off x="203200" y="0"/>
            <a:ext cx="11774170" cy="877570"/>
          </a:xfrm>
          <a:prstGeom prst="rect"/>
          <a:solidFill>
            <a:srgbClr val="2B2D39"/>
          </a:solidFill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099185" y="0"/>
            <a:ext cx="5536565" cy="87884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l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cap="none" i="1" b="1" strike="noStrike">
                <a:solidFill>
                  <a:srgbClr val="B8A085"/>
                </a:solidFill>
                <a:latin typeface="서울남산체 B" charset="0"/>
                <a:ea typeface="서울남산체 B" charset="0"/>
              </a:rPr>
              <a:t>예상 화면</a:t>
            </a:r>
            <a:r>
              <a:rPr sz="2400" cap="none" i="1" b="1" strike="noStrike">
                <a:solidFill>
                  <a:srgbClr val="B8A085"/>
                </a:solidFill>
                <a:latin typeface="서울남산체 B" charset="0"/>
                <a:ea typeface="서울남산체 B" charset="0"/>
              </a:rPr>
              <a:t> </a:t>
            </a:r>
            <a:r>
              <a:rPr sz="2400" cap="none" i="1" b="1" strike="noStrike">
                <a:solidFill>
                  <a:srgbClr val="B8A085"/>
                </a:solidFill>
                <a:latin typeface="서울남산체 B" charset="0"/>
                <a:ea typeface="서울남산체 B" charset="0"/>
              </a:rPr>
              <a:t>및 순서도</a:t>
            </a:r>
            <a:endParaRPr lang="ko-KR" altLang="en-US" sz="2400" cap="none" i="1" b="1" strike="noStrike">
              <a:solidFill>
                <a:srgbClr val="B8A085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01" name="도형 200"/>
          <p:cNvSpPr>
            <a:spLocks/>
          </p:cNvSpPr>
          <p:nvPr/>
        </p:nvSpPr>
        <p:spPr>
          <a:xfrm rot="0">
            <a:off x="567690" y="1196975"/>
            <a:ext cx="2052320" cy="927735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1. 손님 메뉴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2. 사장님 메뉴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02" name="도형 201"/>
          <p:cNvSpPr>
            <a:spLocks/>
          </p:cNvSpPr>
          <p:nvPr/>
        </p:nvSpPr>
        <p:spPr>
          <a:xfrm rot="0">
            <a:off x="3042920" y="1196975"/>
            <a:ext cx="2052955" cy="1233805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1. 한식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2. 중식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3. 일식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4. 양식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5. </a:t>
            </a: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돌아가기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6. 종료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03" name="도형 202"/>
          <p:cNvSpPr>
            <a:spLocks/>
          </p:cNvSpPr>
          <p:nvPr/>
        </p:nvSpPr>
        <p:spPr>
          <a:xfrm rot="0">
            <a:off x="567690" y="2614930"/>
            <a:ext cx="2052955" cy="928370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1. 메뉴 추가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2. 메뉴 삭제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04" name="도형 203"/>
          <p:cNvSpPr>
            <a:spLocks/>
          </p:cNvSpPr>
          <p:nvPr/>
        </p:nvSpPr>
        <p:spPr>
          <a:xfrm rot="0">
            <a:off x="3042920" y="2607310"/>
            <a:ext cx="2052955" cy="928370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1. 한식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2. 중식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3. 일식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4. 양식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06" name="도형 205"/>
          <p:cNvSpPr>
            <a:spLocks/>
          </p:cNvSpPr>
          <p:nvPr/>
        </p:nvSpPr>
        <p:spPr>
          <a:xfrm rot="0">
            <a:off x="5544820" y="1196975"/>
            <a:ext cx="2052955" cy="1224915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1. 잡채정식           5,000원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2. 불고기정식       10,000원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3. ...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4. ...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5. </a:t>
            </a: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돌아가기 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6. </a:t>
            </a: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종료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10" name="도형 209"/>
          <p:cNvSpPr>
            <a:spLocks/>
          </p:cNvSpPr>
          <p:nvPr/>
        </p:nvSpPr>
        <p:spPr>
          <a:xfrm rot="0">
            <a:off x="3042285" y="3724275"/>
            <a:ext cx="2160905" cy="928370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추가할 음식이름과 가격을 입력하세요.</a:t>
            </a:r>
            <a:endParaRPr lang="ko-KR" altLang="en-US" sz="10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음식명 :</a:t>
            </a:r>
            <a:endParaRPr lang="ko-KR" altLang="en-US" sz="10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가격 :</a:t>
            </a:r>
            <a:endParaRPr lang="ko-KR" altLang="en-US" sz="10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11" name="도형 210"/>
          <p:cNvSpPr>
            <a:spLocks/>
          </p:cNvSpPr>
          <p:nvPr/>
        </p:nvSpPr>
        <p:spPr>
          <a:xfrm rot="0">
            <a:off x="567055" y="4912360"/>
            <a:ext cx="2052955" cy="928370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삭제할 음식의 번호를 입력하세요.</a:t>
            </a:r>
            <a:endParaRPr lang="ko-KR" altLang="en-US" sz="10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1. 잡채정식           5,000원</a:t>
            </a:r>
            <a:endParaRPr lang="ko-KR" altLang="en-US" sz="10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2. 불고기정식       10,000원</a:t>
            </a:r>
            <a:endParaRPr lang="ko-KR" altLang="en-US" sz="10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3. ...</a:t>
            </a:r>
            <a:endParaRPr lang="ko-KR" altLang="en-US" sz="10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4. ...</a:t>
            </a:r>
            <a:endParaRPr lang="ko-KR" altLang="en-US" sz="10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</p:txBody>
      </p:sp>
      <p:cxnSp>
        <p:nvCxnSpPr>
          <p:cNvPr id="215" name="도형 214"/>
          <p:cNvCxnSpPr/>
          <p:nvPr/>
        </p:nvCxnSpPr>
        <p:spPr>
          <a:xfrm rot="0">
            <a:off x="1611630" y="1511935"/>
            <a:ext cx="1341120" cy="635"/>
          </a:xfrm>
          <a:prstGeom prst="straightConnector1"/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도형 215"/>
          <p:cNvCxnSpPr/>
          <p:nvPr/>
        </p:nvCxnSpPr>
        <p:spPr>
          <a:xfrm rot="0">
            <a:off x="3735705" y="1377315"/>
            <a:ext cx="1764665" cy="635"/>
          </a:xfrm>
          <a:prstGeom prst="straightConnector1"/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도형 216"/>
          <p:cNvCxnSpPr/>
          <p:nvPr/>
        </p:nvCxnSpPr>
        <p:spPr>
          <a:xfrm rot="0">
            <a:off x="1125220" y="2016125"/>
            <a:ext cx="635" cy="53149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8" name="도형 217"/>
          <p:cNvSpPr>
            <a:spLocks/>
          </p:cNvSpPr>
          <p:nvPr/>
        </p:nvSpPr>
        <p:spPr>
          <a:xfrm rot="0">
            <a:off x="567690" y="3759200"/>
            <a:ext cx="2053590" cy="929005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1. 한식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2. 중식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3. 일식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4. 양식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</p:txBody>
      </p:sp>
      <p:cxnSp>
        <p:nvCxnSpPr>
          <p:cNvPr id="219" name="도형 218"/>
          <p:cNvCxnSpPr/>
          <p:nvPr/>
        </p:nvCxnSpPr>
        <p:spPr>
          <a:xfrm rot="16200000" flipH="1">
            <a:off x="909320" y="4228465"/>
            <a:ext cx="973455" cy="396240"/>
          </a:xfrm>
          <a:prstGeom prst="bentConnector3">
            <a:avLst>
              <a:gd name="adj1" fmla="val 907"/>
            </a:avLst>
          </a:prstGeom>
          <a:ln w="19050" cap="flat" cmpd="sng">
            <a:prstDash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도형 219"/>
          <p:cNvCxnSpPr/>
          <p:nvPr/>
        </p:nvCxnSpPr>
        <p:spPr>
          <a:xfrm rot="0">
            <a:off x="1539240" y="2914015"/>
            <a:ext cx="1423670" cy="127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도형 221"/>
          <p:cNvCxnSpPr/>
          <p:nvPr/>
        </p:nvCxnSpPr>
        <p:spPr>
          <a:xfrm rot="0">
            <a:off x="1107440" y="3390900"/>
            <a:ext cx="1905" cy="36195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도형 222"/>
          <p:cNvCxnSpPr/>
          <p:nvPr/>
        </p:nvCxnSpPr>
        <p:spPr>
          <a:xfrm rot="0">
            <a:off x="7470140" y="1403985"/>
            <a:ext cx="819785" cy="635"/>
          </a:xfrm>
          <a:prstGeom prst="straightConnector1"/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도형 223"/>
          <p:cNvSpPr>
            <a:spLocks/>
          </p:cNvSpPr>
          <p:nvPr/>
        </p:nvSpPr>
        <p:spPr>
          <a:xfrm rot="0">
            <a:off x="8442960" y="1241425"/>
            <a:ext cx="2052320" cy="1765300"/>
          </a:xfrm>
          <a:prstGeom prst="rect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주문서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-----------------------------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카테고리 : 한식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음식명 : 잡채정식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가격 : 5,000원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수량 : 2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대기번호 : 01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-----------------------------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총 결제금액 : 10,000</a:t>
            </a:r>
            <a:endParaRPr lang="ko-KR" altLang="en-US" sz="120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</p:txBody>
      </p:sp>
      <p:cxnSp>
        <p:nvCxnSpPr>
          <p:cNvPr id="225" name="도형 224"/>
          <p:cNvCxnSpPr/>
          <p:nvPr/>
        </p:nvCxnSpPr>
        <p:spPr>
          <a:xfrm rot="0">
            <a:off x="4060190" y="3536950"/>
            <a:ext cx="635" cy="17081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50</Paragraphs>
  <Words>177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JooHyungLee</dc:creator>
  <cp:lastModifiedBy>JooHyungLee</cp:lastModifiedBy>
  <dc:title>navy&amp;gold</dc:title>
</cp:coreProperties>
</file>