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53"/>
  </p:notesMasterIdLst>
  <p:handoutMasterIdLst>
    <p:handoutMasterId r:id="rId54"/>
  </p:handoutMasterIdLst>
  <p:sldIdLst>
    <p:sldId id="256" r:id="rId2"/>
    <p:sldId id="380" r:id="rId3"/>
    <p:sldId id="604" r:id="rId4"/>
    <p:sldId id="538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275" r:id="rId5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1" autoAdjust="0"/>
    <p:restoredTop sz="94711" autoAdjust="0"/>
  </p:normalViewPr>
  <p:slideViewPr>
    <p:cSldViewPr>
      <p:cViewPr varScale="1">
        <p:scale>
          <a:sx n="92" d="100"/>
          <a:sy n="92" d="100"/>
        </p:scale>
        <p:origin x="-114" y="-39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E5A26A2C-822B-4EB7-B6FD-B759E42CFA32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D399BFAE-2713-4302-9E27-8B2E2AF143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5B9BFFD0-4002-45B2-861E-46362D539493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42D136FD-C437-4EAD-9E8A-B34DFBD8CB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C6FBF7A9-72D5-4A19-A3B3-19C8D94E02F6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/51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DC1AEBDE-7B40-4402-BE73-B8B518AA9804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/50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쿠키와 세션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8200" y="1447800"/>
          <a:ext cx="6019800" cy="46482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읽는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34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Cookie[] cookies = request.getCookies();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getCookieValue(cookies, “NAME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getCookieValue(cookies, “GENDER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getCookieValue(cookies, “AGE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private String getCookieValue(Cookie[] cookies, 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String value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if (cookies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for (Cookie cookie : cookies)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if (cookie.getName().equals(name))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return cookie.getValue();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새로운 웹</a:t>
            </a:r>
            <a:r>
              <a:rPr lang="en-US" altLang="ko-KR" smtClean="0"/>
              <a:t> </a:t>
            </a:r>
            <a:r>
              <a:rPr lang="ko-KR" altLang="en-US" smtClean="0"/>
              <a:t>브라우저를 시작 다음에</a:t>
            </a:r>
            <a:r>
              <a:rPr lang="en-US" altLang="ko-KR" smtClean="0"/>
              <a:t>, [</a:t>
            </a:r>
            <a:r>
              <a:rPr lang="ko-KR" altLang="en-US" smtClean="0"/>
              <a:t>예제 </a:t>
            </a:r>
            <a:r>
              <a:rPr lang="en-US" altLang="ko-KR" smtClean="0"/>
              <a:t>4-1]</a:t>
            </a:r>
            <a:r>
              <a:rPr lang="ko-KR" altLang="en-US" smtClean="0"/>
              <a:t>과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4-2]</a:t>
            </a:r>
            <a:r>
              <a:rPr lang="ko-KR" altLang="en-US" smtClean="0"/>
              <a:t>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ko-KR" altLang="en-US" smtClean="0"/>
              <a:t>라는 도메인 이름과 </a:t>
            </a:r>
            <a:r>
              <a:rPr lang="en-US" altLang="ko-KR" smtClean="0"/>
              <a:t>127.0.0.1</a:t>
            </a:r>
            <a:r>
              <a:rPr lang="ko-KR" altLang="en-US" smtClean="0"/>
              <a:t>이라는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ko-KR" altLang="en-US" smtClean="0"/>
              <a:t>주소로 각각 호출하면 다음과 같은 결과가 나온다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3505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8115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219200" y="32004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05400" y="32004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651375"/>
            <a:ext cx="3276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3505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6764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4-8]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서로 다른 웹 서버 주소를 가지고 호출 했을 때의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수정하는 방법 </a:t>
            </a:r>
            <a:r>
              <a:rPr lang="en-US" altLang="ko-KR" smtClean="0"/>
              <a:t>– </a:t>
            </a:r>
            <a:r>
              <a:rPr lang="ko-KR" altLang="en-US" smtClean="0"/>
              <a:t>수정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브라우저에 저장되어 있는 쿠키의 값을 수정 하기 위해서는 새로운 쿠키를 저장할 때와 마찬가지로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만들어서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메서드에 넘겨주면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ModifyCookie.jsp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21516" name="Group 12"/>
          <p:cNvGraphicFramePr>
            <a:graphicFrameLocks noGrp="1"/>
          </p:cNvGraphicFramePr>
          <p:nvPr/>
        </p:nvGraphicFramePr>
        <p:xfrm>
          <a:off x="838200" y="2209800"/>
          <a:ext cx="6019800" cy="25606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데이터의 값을 수정하는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response.addCookie(new Cookie( “AGE ”, “16 ”));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수정하기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AGE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쿠키에 새로운 값이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수정하는 방법 </a:t>
            </a:r>
            <a:r>
              <a:rPr lang="en-US" altLang="ko-KR" smtClean="0"/>
              <a:t>– </a:t>
            </a:r>
            <a:r>
              <a:rPr lang="ko-KR" altLang="en-US" smtClean="0"/>
              <a:t>수정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2531" name="Picture 9"/>
          <p:cNvPicPr>
            <a:picLocks noChangeAspect="1" noChangeArrowheads="1"/>
          </p:cNvPicPr>
          <p:nvPr/>
        </p:nvPicPr>
        <p:blipFill>
          <a:blip r:embed="rId2"/>
          <a:srcRect l="21275" t="30154" r="23657" b="5090"/>
          <a:stretch>
            <a:fillRect/>
          </a:stretch>
        </p:blipFill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0198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4-9]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결과를 확인하는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삭제하는 방법 </a:t>
            </a:r>
            <a:r>
              <a:rPr lang="en-US" altLang="ko-KR" smtClean="0"/>
              <a:t>– </a:t>
            </a:r>
            <a:r>
              <a:rPr lang="ko-KR" altLang="en-US" smtClean="0"/>
              <a:t>삭제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기술에서 데이터를 삭제하기 위해서는 쿠키의 남은 수명을 </a:t>
            </a:r>
            <a:r>
              <a:rPr lang="en-US" altLang="ko-KR" smtClean="0"/>
              <a:t>0</a:t>
            </a:r>
            <a:r>
              <a:rPr lang="ko-KR" altLang="en-US" smtClean="0"/>
              <a:t>으로 설정하는 방법을 사용해야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쿠키의 수명을 설정하기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setMaxAge</a:t>
            </a:r>
            <a:r>
              <a:rPr lang="ko-KR" altLang="en-US" smtClean="0"/>
              <a:t>라는 메서드를 호출하면 된다</a:t>
            </a:r>
            <a:r>
              <a:rPr lang="en-US" altLang="ko-KR" smtClean="0"/>
              <a:t>. </a:t>
            </a:r>
            <a:r>
              <a:rPr lang="ko-KR" altLang="en-US" smtClean="0"/>
              <a:t>이 메서드에는 초단위의 값을 넘겨줘야 하므로</a:t>
            </a:r>
            <a:r>
              <a:rPr lang="en-US" altLang="ko-KR" smtClean="0"/>
              <a:t>, 1</a:t>
            </a:r>
            <a:r>
              <a:rPr lang="ko-KR" altLang="en-US" smtClean="0"/>
              <a:t>시간 후에 쿠키가 지워지도록 만들려면 다음과 같은 값을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메서드에 </a:t>
            </a:r>
            <a:r>
              <a:rPr lang="en-US" altLang="ko-KR" smtClean="0"/>
              <a:t>0</a:t>
            </a:r>
            <a:r>
              <a:rPr lang="ko-KR" altLang="en-US" smtClean="0"/>
              <a:t>이나 마이너스 값을 넘겨줄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19400" y="3733800"/>
          <a:ext cx="2971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(3600);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191000" y="4267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쿠키의 최대 수명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 단위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4562475" y="41052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95400" y="5257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(0);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1200" y="5791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쿠키를 바로 삭제하도록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만드는 값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62600" y="5257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(-1);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248400" y="57912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끝날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쿠키가 삭제되도록 만드는 값</a:t>
            </a:r>
          </a:p>
        </p:txBody>
      </p:sp>
      <p:cxnSp>
        <p:nvCxnSpPr>
          <p:cNvPr id="16" name="직선 화살표 연결선 15"/>
          <p:cNvCxnSpPr>
            <a:stCxn id="10" idx="0"/>
          </p:cNvCxnSpPr>
          <p:nvPr/>
        </p:nvCxnSpPr>
        <p:spPr>
          <a:xfrm rot="5400000" flipH="1" flipV="1">
            <a:off x="2738438" y="5537200"/>
            <a:ext cx="258762" cy="2492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7167563" y="5624513"/>
            <a:ext cx="268287" cy="46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삭제하는 방법 </a:t>
            </a:r>
            <a:r>
              <a:rPr lang="en-US" altLang="ko-KR" smtClean="0"/>
              <a:t>– </a:t>
            </a:r>
            <a:r>
              <a:rPr lang="ko-KR" altLang="en-US" smtClean="0"/>
              <a:t>삭제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DeleteGookie.jsp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8200" y="1524000"/>
          <a:ext cx="6019800" cy="27432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쿠키를 삭제하는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44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Cookie cookie = new Cookie( “GENDER ”, ””);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cookie.setMaxAge(0);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삭제하기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GENDER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쿠키가 삭제되었습니다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삭제하는 방법 </a:t>
            </a:r>
            <a:r>
              <a:rPr lang="en-US" altLang="ko-KR" smtClean="0"/>
              <a:t>– </a:t>
            </a:r>
            <a:r>
              <a:rPr lang="ko-KR" altLang="en-US" smtClean="0"/>
              <a:t>삭제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5603" name="Picture 10"/>
          <p:cNvPicPr>
            <a:picLocks noChangeAspect="1" noChangeArrowheads="1"/>
          </p:cNvPicPr>
          <p:nvPr/>
        </p:nvPicPr>
        <p:blipFill>
          <a:blip r:embed="rId2"/>
          <a:srcRect l="28238" t="9821" r="29939" b="42784"/>
          <a:stretch>
            <a:fillRect/>
          </a:stretch>
        </p:blipFill>
        <p:spPr bwMode="auto">
          <a:xfrm>
            <a:off x="685800" y="1524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5562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4-10]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결과를 확인하는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웹 서버로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보낼 때 웹 서버에 속하는 모든 쿠키를 함께 보내는 것이 기본적인 동작이지만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setPath</a:t>
            </a:r>
            <a:r>
              <a:rPr lang="ko-KR" altLang="en-US" smtClean="0"/>
              <a:t>라는 메서드를 호출하면 쿠키의 전송 범위를 좁힐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setPath</a:t>
            </a:r>
            <a:r>
              <a:rPr lang="en-US" altLang="ko-KR" smtClean="0"/>
              <a:t> </a:t>
            </a:r>
            <a:r>
              <a:rPr lang="ko-KR" altLang="en-US" smtClean="0"/>
              <a:t>메서드에는 웹 애플리케이션 디렉터리를 기준으로 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파라미터로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setPath</a:t>
            </a:r>
            <a:r>
              <a:rPr lang="en-US" altLang="ko-KR" smtClean="0"/>
              <a:t> </a:t>
            </a:r>
            <a:r>
              <a:rPr lang="ko-KR" altLang="en-US" smtClean="0"/>
              <a:t>메서드에 넘겨주는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경로명은 반드시 </a:t>
            </a:r>
            <a:r>
              <a:rPr lang="en-US" altLang="ko-KR" smtClean="0"/>
              <a:t>/</a:t>
            </a:r>
            <a:r>
              <a:rPr lang="ko-KR" altLang="en-US" smtClean="0"/>
              <a:t>로 시작해야 하고 마지막도 </a:t>
            </a:r>
            <a:r>
              <a:rPr lang="en-US" altLang="ko-KR" smtClean="0"/>
              <a:t>/</a:t>
            </a:r>
            <a:r>
              <a:rPr lang="ko-KR" altLang="en-US" smtClean="0"/>
              <a:t>로 끝내는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57400" y="3429000"/>
          <a:ext cx="2819400" cy="381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cookie.setPath( “/brain04/sub1/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743200" y="39624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쿠키를 전송할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3464719" y="3852069"/>
            <a:ext cx="311150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8200" y="1676400"/>
          <a:ext cx="5867400" cy="2895600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4-5] URL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경로명을 지정한 쿠키를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8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Cookie cookie = new Cookie( “JOB ”, ”programmer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cookie.setPath( “/brain04/sub1/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저장하기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JOB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29708" name="Group 12"/>
          <p:cNvGraphicFramePr>
            <a:graphicFrameLocks noGrp="1"/>
          </p:cNvGraphicFramePr>
          <p:nvPr/>
        </p:nvGraphicFramePr>
        <p:xfrm>
          <a:off x="838200" y="1676400"/>
          <a:ext cx="5867400" cy="4059238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4-6] JOB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쿠키의 값을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8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Cookie[] cookies = request.getCookies();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JOB: &lt;%= getCookieValue(cookies, “JOB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private String getCookieValue(Cookie[] cookies, 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String value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if (cookies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for (Cookie cookie : cookies)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if (cookie.getName().equals(name))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return cookie.getValue();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셋 이상의 화면으로 구성된 웹 애플리케이션을 작성 할 때에는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mtClean="0"/>
              <a:t>페이지나 서블릿 클래스들이 서로 데이터를 주고 받도록 만들어야 할 필요가 있다</a:t>
            </a:r>
            <a:r>
              <a:rPr lang="en-US" altLang="ko-KR" smtClean="0"/>
              <a:t>. </a:t>
            </a:r>
            <a:r>
              <a:rPr lang="ko-KR" altLang="en-US" smtClean="0"/>
              <a:t>이 장에서는 이럴 때 필요한 쿠키와 세션 기술에 대해 알아보자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쿠키와 세션에 대하여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쿠키 기술의 사용 방법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세션 기술의 사용 방법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특정 경로명을 갖는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로만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sub1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4-5]</a:t>
            </a:r>
            <a:r>
              <a:rPr lang="ko-KR" altLang="en-US" smtClean="0"/>
              <a:t>가 저장한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ko-KR" smtClean="0"/>
              <a:t> </a:t>
            </a:r>
            <a:r>
              <a:rPr lang="ko-KR" altLang="en-US" smtClean="0"/>
              <a:t>쿠키를 받을 수 있지만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sub2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 페이지는 받을 수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pic>
        <p:nvPicPr>
          <p:cNvPr id="29699" name="Picture 11"/>
          <p:cNvPicPr>
            <a:picLocks noChangeAspect="1" noChangeArrowheads="1"/>
          </p:cNvPicPr>
          <p:nvPr/>
        </p:nvPicPr>
        <p:blipFill>
          <a:blip r:embed="rId2"/>
          <a:srcRect l="32005" t="21864" r="24686" b="37416"/>
          <a:stretch>
            <a:fillRect/>
          </a:stretch>
        </p:blipFill>
        <p:spPr bwMode="auto">
          <a:xfrm>
            <a:off x="838200" y="2209800"/>
            <a:ext cx="7315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1600" y="56388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서버가 보낸 쿠키를 다른 웹 서버가 받도록 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setDomain</a:t>
            </a:r>
            <a:r>
              <a:rPr lang="ko-KR" altLang="en-US" smtClean="0"/>
              <a:t>이라는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setDomain</a:t>
            </a:r>
            <a:r>
              <a:rPr lang="en-US" altLang="ko-KR" smtClean="0"/>
              <a:t> </a:t>
            </a:r>
            <a:r>
              <a:rPr lang="ko-KR" altLang="en-US" smtClean="0"/>
              <a:t>메서드는 쿠키의 도메인을 설정하는 메서드이다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57400" y="2667000"/>
          <a:ext cx="2819400" cy="381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cookie.setDomain( “.hanb.co.kr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29000" y="32004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쿠키를 받을 도메인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879057" y="3074193"/>
            <a:ext cx="260350" cy="55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2"/>
          <a:srcRect l="31912" t="45715" r="28477" b="22295"/>
          <a:stretch>
            <a:fillRect/>
          </a:stretch>
        </p:blipFill>
        <p:spPr bwMode="auto">
          <a:xfrm>
            <a:off x="990600" y="3581400"/>
            <a:ext cx="6781800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3716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도메인이 지정된 쿠키가 전송되는 범위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다음 두 예제는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setDomain</a:t>
            </a:r>
            <a:r>
              <a:rPr lang="en-US" altLang="ko-KR" smtClean="0"/>
              <a:t> </a:t>
            </a:r>
            <a:r>
              <a:rPr lang="ko-KR" altLang="en-US" smtClean="0"/>
              <a:t>메서드의 사용 예 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38200" y="1905000"/>
          <a:ext cx="5867400" cy="2916238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도메인을 지정한 쿠키를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Cookie cookie = new Cookie( “LOGIN_ID ”, ”lion2010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cookie.setDomain( “.hanb.co.kr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response.addCookie(cookie);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저장하기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LOGIN_ID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33806" name="Group 14"/>
          <p:cNvGraphicFramePr>
            <a:graphicFrameLocks noGrp="1"/>
          </p:cNvGraphicFramePr>
          <p:nvPr/>
        </p:nvGraphicFramePr>
        <p:xfrm>
          <a:off x="838200" y="1905000"/>
          <a:ext cx="5867400" cy="4062413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4-8] LOGIN_ID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쿠키의 값을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0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Cookie[] cookies = request.getCookies();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LOGIN_ID: &lt;%= getCookieValue(cookies, “LOGIN_ID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private String getCookieValue(Cookie[] cookies, 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String value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if (cookies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for (Cookie cookie : cookies)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if (cookie.getName().equals(name))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return cookie.getValue();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쿠키가 여러 웹 서버로 전송되도록 만드는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앞의 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같은 도메인에 속하는 서로 다른 웹 서버에 설치해야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4-7]</a:t>
            </a:r>
            <a:r>
              <a:rPr lang="ko-KR" altLang="en-US" smtClean="0"/>
              <a:t>을 한 쪽 웹 서버에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StoreIDCookie.jsp</a:t>
            </a:r>
            <a:r>
              <a:rPr lang="ko-KR" altLang="en-US" smtClean="0"/>
              <a:t>라는 이름으로 저장하고</a:t>
            </a:r>
            <a:r>
              <a:rPr lang="en-US" altLang="ko-KR" smtClean="0"/>
              <a:t>, [</a:t>
            </a:r>
            <a:r>
              <a:rPr lang="ko-KR" altLang="en-US" smtClean="0"/>
              <a:t>예제 </a:t>
            </a:r>
            <a:r>
              <a:rPr lang="en-US" altLang="ko-KR" smtClean="0"/>
              <a:t>4-8]</a:t>
            </a:r>
            <a:r>
              <a:rPr lang="ko-KR" altLang="en-US" smtClean="0"/>
              <a:t>을 다른 쪽 웹 서버에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ReadIDCookie.jsp</a:t>
            </a:r>
            <a:r>
              <a:rPr lang="ko-KR" altLang="en-US" smtClean="0"/>
              <a:t>라는 이름으로 저장한 후 실행하면 다음과 같은 결과가 나온다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5230813"/>
            <a:ext cx="2514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9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638800" y="33528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①첫 번째 웹 서버에 설치한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구부러진 연결선 12"/>
          <p:cNvCxnSpPr>
            <a:stCxn id="10" idx="1"/>
          </p:cNvCxnSpPr>
          <p:nvPr/>
        </p:nvCxnSpPr>
        <p:spPr>
          <a:xfrm rot="10800000">
            <a:off x="4267200" y="3429000"/>
            <a:ext cx="1371600" cy="114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38800" y="48768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두 번째 웹 서버에 설치한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4-8]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</a:p>
        </p:txBody>
      </p:sp>
      <p:cxnSp>
        <p:nvCxnSpPr>
          <p:cNvPr id="16" name="구부러진 연결선 15"/>
          <p:cNvCxnSpPr>
            <a:stCxn id="14" idx="1"/>
          </p:cNvCxnSpPr>
          <p:nvPr/>
        </p:nvCxnSpPr>
        <p:spPr>
          <a:xfrm rot="10800000">
            <a:off x="4191000" y="4876800"/>
            <a:ext cx="1447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71600" y="60198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4-7, 4-8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34819" name="Picture 15"/>
          <p:cNvPicPr>
            <a:picLocks noChangeAspect="1" noChangeArrowheads="1"/>
          </p:cNvPicPr>
          <p:nvPr/>
        </p:nvPicPr>
        <p:blipFill>
          <a:blip r:embed="rId2"/>
          <a:srcRect l="31383" t="17686" r="27888" b="17751"/>
          <a:stretch>
            <a:fillRect/>
          </a:stretch>
        </p:blipFill>
        <p:spPr bwMode="auto">
          <a:xfrm>
            <a:off x="609600" y="1066800"/>
            <a:ext cx="7772400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 세션을 시작하기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altLang="ko-KR" smtClean="0"/>
              <a:t>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ko-KR" altLang="en-US" smtClean="0"/>
              <a:t>이라는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ko-KR" altLang="en-US" smtClean="0"/>
              <a:t> 메서드는 세션 정보를 포함하는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javax.servlet.http.HttpSession</a:t>
            </a:r>
            <a:r>
              <a:rPr lang="en-US" altLang="ko-KR" smtClean="0"/>
              <a:t> </a:t>
            </a:r>
            <a:r>
              <a:rPr lang="ko-KR" altLang="en-US" smtClean="0"/>
              <a:t>타입의 객체를 리턴한다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메서드가 리턴한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ko-KR" altLang="en-US" smtClean="0"/>
              <a:t>라는 메서드를 호출하면 세션 데이터 영역에 데이터를 저장할 수 있다</a:t>
            </a:r>
            <a:r>
              <a:rPr lang="en-US" altLang="ko-KR" smtClean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7400" y="3048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session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038600" y="35814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세션을 시작하는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4642644" y="3455194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57400" y="4800600"/>
          <a:ext cx="3581400" cy="3810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session.setAttribute( “ID ”, “lee77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581400" y="5334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24400" y="5334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값</a:t>
            </a:r>
          </a:p>
        </p:txBody>
      </p:sp>
      <p:cxnSp>
        <p:nvCxnSpPr>
          <p:cNvPr id="24" name="직선 화살표 연결선 23"/>
          <p:cNvCxnSpPr>
            <a:stCxn id="20" idx="0"/>
          </p:cNvCxnSpPr>
          <p:nvPr/>
        </p:nvCxnSpPr>
        <p:spPr>
          <a:xfrm rot="5400000" flipH="1" flipV="1">
            <a:off x="3962400" y="51816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V="1">
            <a:off x="4800600" y="5105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altLang="ko-KR" smtClean="0"/>
              <a:t> </a:t>
            </a:r>
            <a:r>
              <a:rPr lang="ko-KR" altLang="en-US" smtClean="0"/>
              <a:t>메서드는 같은 이름의 데이터가 이미 있으면 기존 값을 지우고 새로운 값을 저장하므로 데이터 수정 기능을 구현하기 위해서도 사용할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 데이터 영역에 저장된 데이터는 같은 웹 애플리케이션 디렉터리에 속하는 다른 웹 컴포넌트에서도 읽을 수 있다</a:t>
            </a:r>
            <a:r>
              <a:rPr lang="en-US" altLang="ko-KR" smtClean="0"/>
              <a:t>. </a:t>
            </a:r>
            <a:r>
              <a:rPr lang="ko-KR" altLang="en-US" smtClean="0"/>
              <a:t>그렇게 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객체가 필요하며</a:t>
            </a:r>
            <a:r>
              <a:rPr lang="en-US" altLang="ko-KR" smtClean="0"/>
              <a:t>, </a:t>
            </a:r>
            <a:r>
              <a:rPr lang="ko-KR" altLang="en-US" smtClean="0"/>
              <a:t>이 경우도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메서드를 이용해서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객체를 구할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메서드는 진행 중인 세션이 없을 때는 새로운 세션을 시작하지만</a:t>
            </a:r>
            <a:r>
              <a:rPr lang="en-US" altLang="ko-KR" smtClean="0"/>
              <a:t>, </a:t>
            </a:r>
            <a:r>
              <a:rPr lang="ko-KR" altLang="en-US" smtClean="0"/>
              <a:t>이미 진행 중인 세션이 있을 때는 그 세션 정보를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객체로 만들어서 리턴한다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57400" y="42672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session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request.getSession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038600" y="4800600"/>
            <a:ext cx="182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정보를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4642644" y="4674394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ko-KR" altLang="en-US" smtClean="0"/>
              <a:t>라는 메서드를 호출하면 세션 데이터 영역의 데이터를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ko-KR" altLang="en-US" smtClean="0"/>
              <a:t> 메서드는 데이터 이름을 파라미터로 받고</a:t>
            </a:r>
            <a:r>
              <a:rPr lang="en-US" altLang="ko-KR" smtClean="0"/>
              <a:t>, </a:t>
            </a:r>
            <a:r>
              <a:rPr lang="ko-KR" altLang="en-US" smtClean="0"/>
              <a:t>그에 해당하는 데이터 값을 리턴한다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주의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ko-KR" altLang="en-US" smtClean="0"/>
              <a:t> 메서드의 리턴 타입은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java.lang.Object</a:t>
            </a:r>
            <a:r>
              <a:rPr lang="en-US" altLang="ko-KR" smtClean="0"/>
              <a:t> </a:t>
            </a:r>
            <a:r>
              <a:rPr lang="ko-KR" altLang="en-US" smtClean="0"/>
              <a:t>이므로 데이터 값을 본래의 타입으로 사용하려면 다음과 같이 캐스트 연산을 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객체를 이용하면 세션 데이터를 삭제 할 수 있으며</a:t>
            </a:r>
            <a:r>
              <a:rPr lang="en-US" altLang="ko-KR" smtClean="0"/>
              <a:t>, </a:t>
            </a:r>
            <a:r>
              <a:rPr lang="ko-KR" altLang="en-US" smtClean="0"/>
              <a:t>그렇게 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removeAttribute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7400" y="3863975"/>
          <a:ext cx="3657600" cy="381000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(String) session.getAttribute(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895600" y="4397375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캐스트 연산자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00600" y="4397375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18" name="직선 화살표 연결선 17"/>
          <p:cNvCxnSpPr>
            <a:stCxn id="9" idx="0"/>
          </p:cNvCxnSpPr>
          <p:nvPr/>
        </p:nvCxnSpPr>
        <p:spPr>
          <a:xfrm rot="16200000" flipV="1">
            <a:off x="3257550" y="4264025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0"/>
          </p:cNvCxnSpPr>
          <p:nvPr/>
        </p:nvCxnSpPr>
        <p:spPr>
          <a:xfrm rot="16200000" flipV="1">
            <a:off x="5105400" y="4244975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7400" y="5562600"/>
          <a:ext cx="3657600" cy="381000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session.removeAttribute(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267200" y="6096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25" name="직선 화살표 연결선 24"/>
          <p:cNvCxnSpPr>
            <a:stCxn id="23" idx="0"/>
          </p:cNvCxnSpPr>
          <p:nvPr/>
        </p:nvCxnSpPr>
        <p:spPr>
          <a:xfrm rot="16200000" flipV="1">
            <a:off x="4572000" y="59436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세션을 이용해서 할 일을 모두 마치고 나면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invalidate</a:t>
            </a:r>
            <a:r>
              <a:rPr lang="ko-KR" altLang="en-US" smtClean="0"/>
              <a:t>라는 메서드를 호출해서 세션을 끝낼 수 있다</a:t>
            </a:r>
            <a:r>
              <a:rPr lang="en-US" altLang="ko-KR" smtClean="0"/>
              <a:t>. </a:t>
            </a:r>
            <a:r>
              <a:rPr lang="ko-KR" altLang="en-US" smtClean="0"/>
              <a:t>이 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HttpSession</a:t>
            </a:r>
            <a:r>
              <a:rPr lang="en-US" altLang="ko-KR" smtClean="0"/>
              <a:t> </a:t>
            </a:r>
            <a:r>
              <a:rPr lang="ko-KR" altLang="en-US" smtClean="0"/>
              <a:t>객체에 대해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362200" y="220980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session.invalidate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429000" y="27432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rot="16200000" flipV="1">
            <a:off x="3733800" y="25908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3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124200"/>
            <a:ext cx="1979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962400"/>
            <a:ext cx="22621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953000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구부러진 연결선 30"/>
          <p:cNvCxnSpPr/>
          <p:nvPr/>
        </p:nvCxnSpPr>
        <p:spPr>
          <a:xfrm>
            <a:off x="3276600" y="3962400"/>
            <a:ext cx="1447800" cy="228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endCxn id="22" idx="3"/>
          </p:cNvCxnSpPr>
          <p:nvPr/>
        </p:nvCxnSpPr>
        <p:spPr>
          <a:xfrm rot="10800000" flipV="1">
            <a:off x="4191000" y="4953000"/>
            <a:ext cx="16002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48200" y="32766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음식 이름을 입력하면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동물 이름 입력 화면이 나타나고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648200" y="55626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동물 이름을 입력하면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나타납니다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16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성격 테스트 웹 애플리케이션의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기술은 웹 서버가 웹 브라우저로 데이터를 보냈다가 웹 서버 쪽으로 다시 되돌려 받는 방법을 사용한다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웹 컴포넌트는 웹 브라우저로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보낼 때 전달한 데이터를 함께 보내며</a:t>
            </a:r>
            <a:r>
              <a:rPr lang="en-US" altLang="ko-KR" smtClean="0"/>
              <a:t>, </a:t>
            </a:r>
            <a:r>
              <a:rPr lang="ko-KR" altLang="en-US" smtClean="0"/>
              <a:t>웹 브라우저는 그 데이터를 저장해 두었다가 두 번째 웹 컴포넌트를 호출할 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과 함께 웹 서버로 보낸다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쿠키와 세션에 대하여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 l="31265" t="61856" r="28006" b="16495"/>
          <a:stretch>
            <a:fillRect/>
          </a:stretch>
        </p:blipFill>
        <p:spPr bwMode="auto">
          <a:xfrm>
            <a:off x="1219200" y="3429000"/>
            <a:ext cx="685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981200" y="5486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쿠키 기술을 이용한 웹 컴포넌트 간의 데이터 전달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99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57400" y="17526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http://localhost:8080/brain04/ptest/Food.html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057400" y="3048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http://localhost:8080/brain04/ptest/animal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7400" y="4572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http://localhost:8080/brain04/ptest/result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971800" y="24384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첫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71800" y="38100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두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71800" y="52578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4-17]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세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2200" y="18288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72200" y="3124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</a:t>
            </a:r>
          </a:p>
        </p:txBody>
      </p:sp>
      <p:cxnSp>
        <p:nvCxnSpPr>
          <p:cNvPr id="32" name="직선 화살표 연결선 31"/>
          <p:cNvCxnSpPr>
            <a:stCxn id="28" idx="1"/>
          </p:cNvCxnSpPr>
          <p:nvPr/>
        </p:nvCxnSpPr>
        <p:spPr>
          <a:xfrm rot="10800000" flipV="1">
            <a:off x="5624513" y="1943100"/>
            <a:ext cx="547687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1"/>
          </p:cNvCxnSpPr>
          <p:nvPr/>
        </p:nvCxnSpPr>
        <p:spPr>
          <a:xfrm rot="10800000" flipV="1">
            <a:off x="5689600" y="3238500"/>
            <a:ext cx="482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1"/>
          </p:cNvCxnSpPr>
          <p:nvPr/>
        </p:nvCxnSpPr>
        <p:spPr>
          <a:xfrm rot="10800000" flipV="1">
            <a:off x="5116513" y="3238500"/>
            <a:ext cx="1055687" cy="1268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문서가 앞에서 정한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갖도록 만들기 위해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ptest</a:t>
            </a:r>
            <a:r>
              <a:rPr lang="ko-KR" altLang="en-US" smtClean="0"/>
              <a:t>라는 서브디렉터리를 만들고</a:t>
            </a:r>
            <a:r>
              <a:rPr lang="en-US" altLang="ko-KR" smtClean="0"/>
              <a:t>, </a:t>
            </a:r>
            <a:r>
              <a:rPr lang="ko-KR" altLang="en-US" smtClean="0"/>
              <a:t>위 예제를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Food.html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41997" name="Group 13"/>
          <p:cNvGraphicFramePr>
            <a:graphicFrameLocks noGrp="1"/>
          </p:cNvGraphicFramePr>
          <p:nvPr/>
        </p:nvGraphicFramePr>
        <p:xfrm>
          <a:off x="838200" y="1676400"/>
          <a:ext cx="5867400" cy="2971800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성격 테스트의 첫 번째 화면을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43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좋아하는 음식은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&lt;FORM ACTION=animal&gt;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TYPE=TEXTFIELD NAME=FOOD&gt;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TYPE=SUBMIT VALUE= 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43021" name="Group 13"/>
          <p:cNvGraphicFramePr>
            <a:graphicFrameLocks noGrp="1"/>
          </p:cNvGraphicFramePr>
          <p:nvPr/>
        </p:nvGraphicFramePr>
        <p:xfrm>
          <a:off x="838200" y="1676400"/>
          <a:ext cx="6400800" cy="4625975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4-10]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성격 테스트의 두 번째 화면을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9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AnimalServlet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food = request.getParameter( “FOOD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HttpSession session = request.getSession();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session.setAttribute( “FOOD ”, food);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좋아하는 동물은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?&lt;/H3&gt;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“&lt;FORM ACTION=result&gt;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“&lt;INPUT TYPE=TEXTFIELD NAME=ANIMAL&gt;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“&lt;INPUT TYPE=SUBMIT VALUE= ’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“&lt;/FORM&gt;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44044" name="Group 12"/>
          <p:cNvGraphicFramePr>
            <a:graphicFrameLocks noGrp="1"/>
          </p:cNvGraphicFramePr>
          <p:nvPr/>
        </p:nvGraphicFramePr>
        <p:xfrm>
          <a:off x="838200" y="1676400"/>
          <a:ext cx="6400800" cy="4078288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성격 테스트의 결과를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79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ResultServlet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HttpSession session = request.getSession();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food = (String) session.getAttribute( “FOOD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animal = request.getParameter( “ANIMAL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session.invalidate();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성격 테스트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out.printf(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당신은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%s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%s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를 좋아하는 성격입니다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food, animal);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44035" name="Picture 20"/>
          <p:cNvPicPr>
            <a:picLocks noChangeAspect="1" noChangeArrowheads="1"/>
          </p:cNvPicPr>
          <p:nvPr/>
        </p:nvPicPr>
        <p:blipFill>
          <a:blip r:embed="rId2"/>
          <a:srcRect l="31207" t="19910" r="30827" b="22681"/>
          <a:stretch>
            <a:fillRect/>
          </a:stretch>
        </p:blipFill>
        <p:spPr bwMode="auto">
          <a:xfrm>
            <a:off x="762000" y="1600200"/>
            <a:ext cx="70866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324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4-19]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4-9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4-10,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클래스에서는 새로운 세션을 시작하거나 진행 중인 세션을 계속하기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호출해야 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 페이지에서는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페이지가 서블릿 클래스로 변환되는 과정에서 이 메서드를 호출하는 코드가 자동으로 추가 되기 때문에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getSession</a:t>
            </a:r>
            <a:r>
              <a:rPr lang="en-US" altLang="ko-KR" smtClean="0"/>
              <a:t> </a:t>
            </a:r>
            <a:r>
              <a:rPr lang="ko-KR" altLang="en-US" smtClean="0"/>
              <a:t>메서드를 호출 할 필요가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ko-KR" smtClean="0"/>
              <a:t> </a:t>
            </a:r>
            <a:r>
              <a:rPr lang="ko-KR" altLang="en-US" smtClean="0"/>
              <a:t>내장 변수를 사용하면 세션 데이터 영역에 데이터를 저장할 수도 있고</a:t>
            </a:r>
            <a:r>
              <a:rPr lang="en-US" altLang="ko-KR" smtClean="0"/>
              <a:t>, </a:t>
            </a:r>
            <a:r>
              <a:rPr lang="ko-KR" altLang="en-US" smtClean="0"/>
              <a:t>그 영역에 있는 데이터를 읽어오거나 삭제할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7400" y="4038600"/>
          <a:ext cx="3581400" cy="3810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session.setAttribute( “ID ”, “lee77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667000" y="47244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저장하는 메서드</a:t>
            </a:r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rot="5400000" flipH="1" flipV="1">
            <a:off x="3467101" y="4533900"/>
            <a:ext cx="3810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세션을 끝내려면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ko-KR" smtClean="0"/>
              <a:t> </a:t>
            </a:r>
            <a:r>
              <a:rPr lang="ko-KR" altLang="en-US" smtClean="0"/>
              <a:t>내장 변수에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invalidate</a:t>
            </a:r>
            <a:r>
              <a:rPr lang="ko-KR" altLang="en-US" smtClean="0"/>
              <a:t>라는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57400" y="16002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(String) session.getAttribute( “ID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05200" y="22860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가져오는 메서드</a:t>
            </a: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rot="5400000" flipH="1" flipV="1">
            <a:off x="4305301" y="2095500"/>
            <a:ext cx="3810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057400" y="2743200"/>
          <a:ext cx="2819400" cy="3810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session.removeAttribute( “ID ””);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438400" y="34290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삭제하는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>
            <a:stCxn id="15" idx="0"/>
          </p:cNvCxnSpPr>
          <p:nvPr/>
        </p:nvCxnSpPr>
        <p:spPr>
          <a:xfrm rot="16200000" flipV="1">
            <a:off x="3259138" y="3221038"/>
            <a:ext cx="379412" cy="36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57400" y="472440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session.invalidate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38400" y="54102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세션을 끝내는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rot="5400000" flipH="1" flipV="1">
            <a:off x="2990850" y="5200650"/>
            <a:ext cx="381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47107" name="Picture 21"/>
          <p:cNvPicPr>
            <a:picLocks noChangeAspect="1" noChangeArrowheads="1"/>
          </p:cNvPicPr>
          <p:nvPr/>
        </p:nvPicPr>
        <p:blipFill>
          <a:blip r:embed="rId2"/>
          <a:srcRect l="32324" t="14111" r="29358" b="8859"/>
          <a:stretch>
            <a:fillRect/>
          </a:stretch>
        </p:blipFill>
        <p:spPr bwMode="auto">
          <a:xfrm>
            <a:off x="1447800" y="1371600"/>
            <a:ext cx="6019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1371600" y="6477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4-20]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회원 가입 애플리케이션의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81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7400" y="17526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http://localhost:8080/brain04/subscribe/PersonalInfo.html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971800" y="24384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4-20]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첫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57400" y="29718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http://localhost:8080/brain04/subscribe/Agreement.jsp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71800" y="36576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4-20]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두 번째 화면의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57400" y="41148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http://localhost:8080/brain04/subscribe/Subscribe.jsp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971800" y="4800600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회원 정보를 저장하는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057400" y="5410200"/>
          <a:ext cx="411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http://localhost:8080/brain04/subscribe/Result.jsp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743200" y="60960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회원 가입 결과를 출력하는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3733801" y="2209800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3733801" y="3427412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 flipH="1" flipV="1">
            <a:off x="3733801" y="4570412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885407" y="5866606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페이지의 네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해당하는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페이지는 다음과 같이 작성하면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91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8200" y="2216150"/>
          <a:ext cx="6400800" cy="3270250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 입력 화면을 제공하는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94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&lt;META http-equiv= “Content-Type ” content= ”text/html;charset=euc-kr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개인 정보를 입력하세요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&lt;FORM ACTION=Agreement.jsp 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NAME=ID&gt;&lt;BR&gt;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패스워드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TYPE=PASSWORD NAME=PASSWORD&gt;&lt;BR&gt;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&lt;INPUT TYPE=SUBMIT VALUE= 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 기술은 웹 브라우저를 거치지 않고 웹 서버에 있는 데이터 영역을 통해 데이터를 전달하는 방법이다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웹 컴포넌트는 웹 서버 쪽에 데이터를 저장해 놓고</a:t>
            </a:r>
            <a:r>
              <a:rPr lang="en-US" altLang="ko-KR" smtClean="0"/>
              <a:t>, </a:t>
            </a:r>
            <a:r>
              <a:rPr lang="ko-KR" altLang="en-US" smtClean="0"/>
              <a:t>그 데이터를 읽기 위해 필요한 세션 아이디만 웹 브라우저로 보낸다</a:t>
            </a:r>
            <a:r>
              <a:rPr lang="en-US" altLang="ko-KR" smtClean="0"/>
              <a:t>. </a:t>
            </a:r>
            <a:r>
              <a:rPr lang="ko-KR" altLang="en-US" smtClean="0"/>
              <a:t>웹 브라우저는 아이디를 저장해 두었다가 두 번째 웹 컴포넌트를 호출할 때 웹 서버로 보내며</a:t>
            </a:r>
            <a:r>
              <a:rPr lang="en-US" altLang="ko-KR" smtClean="0"/>
              <a:t>, </a:t>
            </a:r>
            <a:r>
              <a:rPr lang="ko-KR" altLang="en-US" smtClean="0"/>
              <a:t>그 아이디를 이용하면 저장된 데이터를 찾을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쿠키와 세션에 대하여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31148" t="39046" r="25539" b="39304"/>
          <a:stretch>
            <a:fillRect/>
          </a:stretch>
        </p:blipFill>
        <p:spPr bwMode="auto">
          <a:xfrm>
            <a:off x="1130300" y="3875088"/>
            <a:ext cx="6946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133600" y="5780088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세션 기술을 이용한 웹 컴포넌트 간의 데이터 전달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01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1215" name="Group 15"/>
          <p:cNvGraphicFramePr>
            <a:graphicFrameLocks noGrp="1"/>
          </p:cNvGraphicFramePr>
          <p:nvPr/>
        </p:nvGraphicFramePr>
        <p:xfrm>
          <a:off x="838200" y="1600200"/>
          <a:ext cx="6400800" cy="4808538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약관 동의 화면을 제공하는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9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request.setCharacterEncoding( “euc-kr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id = request.getParameter(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password = request.getParameter( “PASSWORD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session.setAttribute( “ID ”, 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session.setAttribute( “PASSWORD ”, password);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session.setAttribute( “NAME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&lt;H3&gt;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약관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-----------------------------------------------------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1.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정보는 웹 사이트의 운영을 위해서만 사용됩니다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2.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사이트의 정상 운영을 방해하는 회원은 탈퇴 처리합니다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-----------------------------------------------------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&lt;FORM ACTION=Subscribe.jsp 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위의 약관에 동의하십니까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&lt;INPUT TYPE=RADIO NAME=AGREE VALUE=YES&gt;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동의함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&lt;INPUT TYPE=RADIO NAME=AGREE VALUE=NO&gt;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동의하지 않음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>
          <a:xfrm>
            <a:off x="4572000" y="3124200"/>
            <a:ext cx="3048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00600" y="3581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세션 데이터를 저장합니다</a:t>
            </a:r>
          </a:p>
        </p:txBody>
      </p:sp>
      <p:cxnSp>
        <p:nvCxnSpPr>
          <p:cNvPr id="9" name="Shape 8"/>
          <p:cNvCxnSpPr>
            <a:stCxn id="6" idx="0"/>
          </p:cNvCxnSpPr>
          <p:nvPr/>
        </p:nvCxnSpPr>
        <p:spPr>
          <a:xfrm rot="16200000" flipV="1">
            <a:off x="5200650" y="3028950"/>
            <a:ext cx="304800" cy="8001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12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2246" name="Group 22"/>
          <p:cNvGraphicFramePr>
            <a:graphicFrameLocks noGrp="1"/>
          </p:cNvGraphicFramePr>
          <p:nvPr/>
        </p:nvGraphicFramePr>
        <p:xfrm>
          <a:off x="304800" y="1600200"/>
          <a:ext cx="4648200" cy="3970338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회원 정보를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9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import=“java.io.*”%&gt;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String agree = request.getParameter( “AGREE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String result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if (agree.equals( “YES ”))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id = (String) session.getAttribute(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password = (String) session.getAttribute( “PASSWORD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name = (String) session.getAttribute(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writer =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filePath = application.getRealPath( ”/WEB-INF/ ” + id + “.txt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 = new PrintWriter(filePath);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패스워드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password);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+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result = “SUCCESS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catch (IOException ioe)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result = “FAIL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05400" y="1600200"/>
          <a:ext cx="3886200" cy="39624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회원 정보를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57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finally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writer.close();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catch (Exception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else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result = “FAIL ”;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session.invalidate();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response.sendRedirect( “Result.jsp?RESULT= ” +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22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14400" y="1752600"/>
          <a:ext cx="5410200" cy="320040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회원 가입 결과를 출력하는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88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String result = request.getParameter( “RESULT ”);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회원 가입 결과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if (result.equals( “SUCCESS ”))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out.println(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가입되었습니다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out.println(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가입되지 않았습니다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입력된 개인 정보는 파일로 저장되며</a:t>
            </a:r>
            <a:r>
              <a:rPr lang="en-US" altLang="ko-KR" smtClean="0"/>
              <a:t>, </a:t>
            </a:r>
            <a:r>
              <a:rPr lang="ko-KR" altLang="en-US" smtClean="0"/>
              <a:t>그 파일의 내용을 확인하려면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brain04</a:t>
            </a:r>
            <a:r>
              <a:rPr lang="en-US" altLang="ko-KR" smtClean="0"/>
              <a:t> </a:t>
            </a:r>
            <a:r>
              <a:rPr lang="ko-KR" altLang="en-US" smtClean="0"/>
              <a:t>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서브디렉터리로 가서 회원 아이디에 해당하는 파일을 열어보면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32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3251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2590800"/>
            <a:ext cx="381000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962400"/>
            <a:ext cx="3238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구부러진 연결선 8"/>
          <p:cNvCxnSpPr/>
          <p:nvPr/>
        </p:nvCxnSpPr>
        <p:spPr>
          <a:xfrm>
            <a:off x="3810000" y="37338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791200" y="3200400"/>
            <a:ext cx="1828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회원 아이디에 해당하는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파일에 회원 정보가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저장되어 있을 것입니다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000" y="5638800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brain04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디렉터리의</a:t>
            </a: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WEB-INF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가세요</a:t>
            </a:r>
          </a:p>
        </p:txBody>
      </p:sp>
      <p:cxnSp>
        <p:nvCxnSpPr>
          <p:cNvPr id="14" name="Shape 13"/>
          <p:cNvCxnSpPr>
            <a:stCxn id="12" idx="0"/>
          </p:cNvCxnSpPr>
          <p:nvPr/>
        </p:nvCxnSpPr>
        <p:spPr>
          <a:xfrm rot="5400000" flipH="1" flipV="1">
            <a:off x="1924050" y="5200650"/>
            <a:ext cx="228600" cy="647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세션 기술을 사용하는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세션 기술에서는 웹 브라우저로 세션 아이디를 보낼 때 쿠키 형태로 만들어서 전송하는데</a:t>
            </a:r>
            <a:r>
              <a:rPr lang="en-US" altLang="ko-KR" smtClean="0"/>
              <a:t>, </a:t>
            </a:r>
            <a:r>
              <a:rPr lang="ko-KR" altLang="en-US" smtClean="0"/>
              <a:t>이 쿠키 이름은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JSESSIONID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42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4275" name="Picture 23"/>
          <p:cNvPicPr>
            <a:picLocks noChangeAspect="1" noChangeArrowheads="1"/>
          </p:cNvPicPr>
          <p:nvPr/>
        </p:nvPicPr>
        <p:blipFill>
          <a:blip r:embed="rId2"/>
          <a:srcRect l="30032" t="36340" r="23422" b="43364"/>
          <a:stretch>
            <a:fillRect/>
          </a:stretch>
        </p:blipFill>
        <p:spPr bwMode="auto">
          <a:xfrm>
            <a:off x="838200" y="2286000"/>
            <a:ext cx="74660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371600" y="4419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쿠키 형태로 전송되는 세션 아이디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쿠키를 사용할 수 없는 웹 환경에서는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뒤에 세션 아이디를 붙여서 전송하는 방법을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방법은 본래의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가지고 새로운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만드는 방법이기 때문에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 rewriting</a:t>
            </a:r>
            <a:r>
              <a:rPr lang="en-US" altLang="ko-KR" smtClean="0"/>
              <a:t>) </a:t>
            </a:r>
            <a:r>
              <a:rPr lang="ko-KR" altLang="en-US" smtClean="0"/>
              <a:t>메커니즘이라고 부른다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52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5299" name="Picture 24"/>
          <p:cNvPicPr>
            <a:picLocks noChangeAspect="1" noChangeArrowheads="1"/>
          </p:cNvPicPr>
          <p:nvPr/>
        </p:nvPicPr>
        <p:blipFill>
          <a:blip r:embed="rId2"/>
          <a:srcRect l="33910" t="49968" r="28741" b="32539"/>
          <a:stretch>
            <a:fillRect/>
          </a:stretch>
        </p:blipFill>
        <p:spPr bwMode="auto">
          <a:xfrm>
            <a:off x="1400175" y="2286000"/>
            <a:ext cx="5991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71600" y="3810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4-24] URL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함께 전송되는 세션 아이디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62000" y="5791200"/>
          <a:ext cx="769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http://localhost:8080/brain04/subscribe/Agreement.jsp;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jsessionid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=8088A1AAA61960F0B113E331A1460089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왼쪽 중괄호 9"/>
          <p:cNvSpPr>
            <a:spLocks/>
          </p:cNvSpPr>
          <p:nvPr/>
        </p:nvSpPr>
        <p:spPr bwMode="auto">
          <a:xfrm rot="5400000">
            <a:off x="2699544" y="3777456"/>
            <a:ext cx="304800" cy="3570288"/>
          </a:xfrm>
          <a:prstGeom prst="leftBrace">
            <a:avLst>
              <a:gd name="adj1" fmla="val 7646"/>
              <a:gd name="adj2" fmla="val 50000"/>
            </a:avLst>
          </a:prstGeom>
          <a:noFill/>
          <a:ln w="9525" algn="ctr">
            <a:solidFill>
              <a:srgbClr val="4A7EBB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4425" y="52578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본래의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왼쪽 중괄호 13"/>
          <p:cNvSpPr>
            <a:spLocks/>
          </p:cNvSpPr>
          <p:nvPr/>
        </p:nvSpPr>
        <p:spPr bwMode="auto">
          <a:xfrm rot="-5400000">
            <a:off x="6226175" y="4625975"/>
            <a:ext cx="304800" cy="3397250"/>
          </a:xfrm>
          <a:prstGeom prst="leftBrace">
            <a:avLst>
              <a:gd name="adj1" fmla="val 8824"/>
              <a:gd name="adj2" fmla="val 50000"/>
            </a:avLst>
          </a:prstGeom>
          <a:noFill/>
          <a:ln w="9525" algn="ctr">
            <a:solidFill>
              <a:srgbClr val="4A7EBB"/>
            </a:solidFill>
            <a:round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2425" y="64881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재작성으로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추가된 부분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재작성을 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기능을 제공하는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encodeURL</a:t>
            </a:r>
            <a:r>
              <a:rPr lang="ko-KR" altLang="en-US" smtClean="0"/>
              <a:t>이라는 메서드를 사용하면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ko-KR" smtClean="0"/>
              <a:t> </a:t>
            </a:r>
            <a:r>
              <a:rPr lang="ko-KR" altLang="en-US" smtClean="0"/>
              <a:t>내장 변수에 대해 이 메서드를 호출하면 되고</a:t>
            </a:r>
            <a:r>
              <a:rPr lang="en-US" altLang="ko-KR" smtClean="0"/>
              <a:t>, </a:t>
            </a:r>
            <a:r>
              <a:rPr lang="ko-KR" altLang="en-US" smtClean="0"/>
              <a:t>서블릿 클래스에서는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두 번째 파라미터에 대해 호출하며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encodeURL</a:t>
            </a:r>
            <a:r>
              <a:rPr lang="en-US" altLang="ko-KR" smtClean="0"/>
              <a:t> </a:t>
            </a:r>
            <a:r>
              <a:rPr lang="ko-KR" altLang="en-US" smtClean="0"/>
              <a:t>메서드에는 현재의 웹 컴포넌트를 기준으로 한 상대적인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파라미터로 넘겨 줄 수도 있다</a:t>
            </a:r>
            <a:r>
              <a:rPr lang="en-US" altLang="ko-KR" smtClean="0"/>
              <a:t>. </a:t>
            </a:r>
            <a:r>
              <a:rPr lang="ko-KR" altLang="en-US" smtClean="0"/>
              <a:t>그러면 이 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 뒤에 세미콜론과 </a:t>
            </a:r>
            <a:r>
              <a:rPr lang="en-US" altLang="ko-KR" b="1" i="1" smtClean="0">
                <a:latin typeface="Times New Roman" pitchFamily="18" charset="0"/>
                <a:cs typeface="Times New Roman" pitchFamily="18" charset="0"/>
              </a:rPr>
              <a:t>jessionid</a:t>
            </a:r>
            <a:r>
              <a:rPr lang="en-US" altLang="ko-KR" i="1" smtClean="0"/>
              <a:t>=</a:t>
            </a:r>
            <a:r>
              <a:rPr lang="ko-KR" altLang="en-US" i="1" smtClean="0"/>
              <a:t>세션</a:t>
            </a:r>
            <a:r>
              <a:rPr lang="en-US" altLang="ko-KR" i="1" smtClean="0"/>
              <a:t>_</a:t>
            </a:r>
            <a:r>
              <a:rPr lang="ko-KR" altLang="en-US" i="1" smtClean="0"/>
              <a:t>아이디</a:t>
            </a:r>
            <a:r>
              <a:rPr lang="ko-KR" altLang="en-US" smtClean="0"/>
              <a:t>를 붙여서 리턴할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63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838200" y="3200400"/>
          <a:ext cx="6324600" cy="274638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url = response.encodeURL(“http://localhost:8080/brain04/subscribe/Agreement.jsp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62400" y="3657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본래의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>
            <a:stCxn id="13" idx="0"/>
          </p:cNvCxnSpPr>
          <p:nvPr/>
        </p:nvCxnSpPr>
        <p:spPr>
          <a:xfrm rot="16200000" flipV="1">
            <a:off x="4306094" y="3544094"/>
            <a:ext cx="222250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752600" y="5181600"/>
          <a:ext cx="4343400" cy="3048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url = response.encodeURL( “common/Greetings.jsp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45000" y="57150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상대적인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56338" name="직선 화살표 연결선 20"/>
          <p:cNvCxnSpPr>
            <a:cxnSpLocks noChangeShapeType="1"/>
          </p:cNvCxnSpPr>
          <p:nvPr/>
        </p:nvCxnSpPr>
        <p:spPr bwMode="auto">
          <a:xfrm flipV="1">
            <a:off x="4976813" y="5411788"/>
            <a:ext cx="3175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encodeURL</a:t>
            </a:r>
            <a:r>
              <a:rPr lang="en-US" altLang="ko-KR" smtClean="0"/>
              <a:t> </a:t>
            </a:r>
            <a:r>
              <a:rPr lang="ko-KR" altLang="en-US" smtClean="0"/>
              <a:t>메서드에는 슬래시</a:t>
            </a:r>
            <a:r>
              <a:rPr lang="en-US" altLang="ko-KR" smtClean="0"/>
              <a:t>(/)</a:t>
            </a:r>
            <a:r>
              <a:rPr lang="ko-KR" altLang="en-US" smtClean="0"/>
              <a:t>로 시작하는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넘겨줄 수도 있는데</a:t>
            </a:r>
            <a:r>
              <a:rPr lang="en-US" altLang="ko-KR" smtClean="0"/>
              <a:t>, </a:t>
            </a:r>
            <a:r>
              <a:rPr lang="ko-KR" altLang="en-US" smtClean="0"/>
              <a:t>이런 값은 웹 서버 내에서의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해석된다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73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52600" y="2209800"/>
          <a:ext cx="5410200" cy="304800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url = response.encodeURL( “/brain04/subscribe/Result.jsp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572000" y="27432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서버 내에서의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4991101" y="2552700"/>
            <a:ext cx="228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90600" y="3352800"/>
          <a:ext cx="6781800" cy="2819400"/>
        </p:xfrm>
        <a:graphic>
          <a:graphicData uri="http://schemas.openxmlformats.org/drawingml/2006/table">
            <a:tbl>
              <a:tblPr/>
              <a:tblGrid>
                <a:gridCol w="67818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세션 데이터를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4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session.setAttribute( “NAME ”,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김지영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session.setAttribute( “AGE ”, new Integer(21));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session.setAttribute( “GENDER ”,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 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데이터를 저장하는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데이터가 저장되었습니다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&lt;A href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=&lt;%= response.encodeURL(“ReadSessionData.jsp ”) %&gt;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 읽기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두 예제를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04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WriteSessionData.jsp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ReadSessionData.jsp</a:t>
            </a:r>
            <a:r>
              <a:rPr lang="ko-KR" altLang="en-US" smtClean="0"/>
              <a:t>이름으로 저장한다</a:t>
            </a:r>
            <a:r>
              <a:rPr lang="en-US" altLang="ko-KR" smtClean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83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graphicFrame>
        <p:nvGraphicFramePr>
          <p:cNvPr id="59404" name="Group 12"/>
          <p:cNvGraphicFramePr>
            <a:graphicFrameLocks noGrp="1"/>
          </p:cNvGraphicFramePr>
          <p:nvPr/>
        </p:nvGraphicFramePr>
        <p:xfrm>
          <a:off x="762000" y="1600200"/>
          <a:ext cx="5638800" cy="2198688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세션 데이터를 읽는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92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세션 데이터를 읽는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session.getAttribute( “NAME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session.getAttribute( “AGE ”) %&gt;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session.getAttribute( “GENDER ”)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93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pic>
        <p:nvPicPr>
          <p:cNvPr id="59395" name="Picture 25"/>
          <p:cNvPicPr>
            <a:picLocks noChangeAspect="1" noChangeArrowheads="1"/>
          </p:cNvPicPr>
          <p:nvPr/>
        </p:nvPicPr>
        <p:blipFill>
          <a:blip r:embed="rId2"/>
          <a:srcRect l="30972" t="34213" r="30063" b="19781"/>
          <a:stretch>
            <a:fillRect/>
          </a:stretch>
        </p:blipFill>
        <p:spPr bwMode="auto">
          <a:xfrm>
            <a:off x="838200" y="1447800"/>
            <a:ext cx="70866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371600" y="6096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웹 브라우저의 쿠키 차단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새로운 쿠키 데이터를 저장하는 방법 </a:t>
            </a:r>
            <a:r>
              <a:rPr lang="en-US" altLang="ko-KR" smtClean="0"/>
              <a:t>– </a:t>
            </a:r>
            <a:r>
              <a:rPr lang="ko-KR" altLang="en-US" smtClean="0"/>
              <a:t>입력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 데이터를 웹 브라우저 쪽에 저장하기 위해 해야 하는 두 가지 일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첫째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클래스의 객체를 만든다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둘째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호출한다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클래스는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</a:t>
            </a:r>
            <a:r>
              <a:rPr lang="en-US" altLang="ko-KR" smtClean="0"/>
              <a:t> </a:t>
            </a:r>
            <a:r>
              <a:rPr lang="ko-KR" altLang="en-US" smtClean="0"/>
              <a:t>패키지에 속하며</a:t>
            </a:r>
            <a:r>
              <a:rPr lang="en-US" altLang="ko-KR" smtClean="0"/>
              <a:t>, </a:t>
            </a:r>
            <a:r>
              <a:rPr lang="ko-KR" altLang="en-US" smtClean="0"/>
              <a:t>이 클래스의 객체를 만들 때는 쿠키의 이름과 값을 파라미터로 넘겨줘야 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두 파라미터는 모두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ko-KR" smtClean="0"/>
              <a:t> </a:t>
            </a:r>
            <a:r>
              <a:rPr lang="ko-KR" altLang="en-US" smtClean="0"/>
              <a:t>타입이므로</a:t>
            </a:r>
            <a:r>
              <a:rPr lang="en-US" altLang="ko-KR" smtClean="0"/>
              <a:t>, </a:t>
            </a:r>
            <a:r>
              <a:rPr lang="ko-KR" altLang="en-US" smtClean="0"/>
              <a:t>쿠키의 값이 수치일 경우는 문자 데이터로 만들어서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4419600"/>
          <a:ext cx="3581400" cy="38100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 cookie = new Cookie( “AGE ”, “26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038600" y="4953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이름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29200" y="4953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값</a:t>
            </a:r>
          </a:p>
        </p:txBody>
      </p:sp>
      <p:cxnSp>
        <p:nvCxnSpPr>
          <p:cNvPr id="9" name="직선 화살표 연결선 8"/>
          <p:cNvCxnSpPr>
            <a:stCxn id="5" idx="0"/>
          </p:cNvCxnSpPr>
          <p:nvPr/>
        </p:nvCxnSpPr>
        <p:spPr>
          <a:xfrm rot="5400000" flipH="1" flipV="1">
            <a:off x="4419600" y="4724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5257800" y="4724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재작성 메커니즘의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04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세션 기술의 사용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1600" y="55626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4-26]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4-16,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pic>
        <p:nvPicPr>
          <p:cNvPr id="60420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596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86200"/>
            <a:ext cx="708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572000" y="15240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4-16]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구부러진 연결선 11"/>
          <p:cNvCxnSpPr>
            <a:stCxn id="10" idx="1"/>
          </p:cNvCxnSpPr>
          <p:nvPr/>
        </p:nvCxnSpPr>
        <p:spPr>
          <a:xfrm rot="10800000" flipV="1">
            <a:off x="3200400" y="1638300"/>
            <a:ext cx="1371600" cy="49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7000" y="2971800"/>
            <a:ext cx="3048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②이 링크를 클릭하면 결과 화면이 나타납니다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5400000">
            <a:off x="914400" y="3886200"/>
            <a:ext cx="16002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새로운 쿠키 데이터를 저장하는 방법 </a:t>
            </a:r>
            <a:r>
              <a:rPr lang="en-US" altLang="ko-KR" smtClean="0"/>
              <a:t>– </a:t>
            </a:r>
            <a:r>
              <a:rPr lang="ko-KR" altLang="en-US" smtClean="0"/>
              <a:t>입력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메서드는 웹 브라우저로 쿠키를 보내는 기능을 한다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ko-KR" smtClean="0"/>
              <a:t> </a:t>
            </a:r>
            <a:r>
              <a:rPr lang="ko-KR" altLang="en-US" smtClean="0"/>
              <a:t>내장 객체에 대해</a:t>
            </a:r>
            <a:r>
              <a:rPr lang="en-US" altLang="ko-KR" smtClean="0"/>
              <a:t>, </a:t>
            </a:r>
            <a:r>
              <a:rPr lang="ko-KR" altLang="en-US" smtClean="0"/>
              <a:t>서블릿 클래스에서는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두 번째 파라미터에 대해 이 메서드를 호출해야 하며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파라미터로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addCookie</a:t>
            </a:r>
            <a:r>
              <a:rPr lang="en-US" altLang="ko-KR" smtClean="0"/>
              <a:t> </a:t>
            </a:r>
            <a:r>
              <a:rPr lang="ko-KR" altLang="en-US" smtClean="0"/>
              <a:t>메서드를 통해 웹 브라우저로 전송된 쿠키를 실제로 저장하는 일은 웹 브라우저가 하도록 되어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쿠키를 저장할 때 쿠키를 보낸 웹 서버의 주소도 함께 저장해 놓는다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26670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response.addCookie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(cookie);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91000" y="3200400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Cookie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4562475" y="30384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새로운 쿠키 데이터를 저장하는 방법 </a:t>
            </a:r>
            <a:r>
              <a:rPr lang="en-US" altLang="ko-KR" smtClean="0"/>
              <a:t>– </a:t>
            </a:r>
            <a:r>
              <a:rPr lang="ko-KR" altLang="en-US" smtClean="0"/>
              <a:t>입력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 쪽에 쿠키 데이터를 저장하는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smtClean="0"/>
              <a:t>페이지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6398" name="Group 14"/>
          <p:cNvGraphicFramePr>
            <a:graphicFrameLocks noGrp="1"/>
          </p:cNvGraphicFramePr>
          <p:nvPr/>
        </p:nvGraphicFramePr>
        <p:xfrm>
          <a:off x="838200" y="1905000"/>
          <a:ext cx="6019800" cy="23876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4-1]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쿠키 데이터를 저장하는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response.addCookie(new Cookie( “NAME ”, “John ”));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response.addCookie(new Cookie( “GENDER ”, “Male ”));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response.addCookie(new Cookie( “AGE ”, “15 ”));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 저장하기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쿠키 데이터가 저장되었습니다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3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76750"/>
            <a:ext cx="43719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62000" y="6248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웹 서버가 아무런 요청을 하지 않아도 웹 서버로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보낼 때 마다 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포함된 웹 서버의 주소에 해당하는 모든 쿠키를 찾아서 웹 서버로 함께 보낸다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쿠키를 받는 일은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ko-KR" altLang="en-US" smtClean="0"/>
              <a:t>라는 메서드를 이용해서 해야한다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en-US" altLang="ko-KR" smtClean="0"/>
              <a:t> </a:t>
            </a:r>
            <a:r>
              <a:rPr lang="ko-KR" altLang="en-US" smtClean="0"/>
              <a:t>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페이지에서는 </a:t>
            </a:r>
            <a:r>
              <a:rPr lang="en-US" altLang="ko-KR" smtClean="0"/>
              <a:t>request </a:t>
            </a:r>
            <a:r>
              <a:rPr lang="ko-KR" altLang="en-US" smtClean="0"/>
              <a:t>내장 변수에 대해</a:t>
            </a:r>
            <a:r>
              <a:rPr lang="en-US" altLang="ko-KR" smtClean="0"/>
              <a:t>, </a:t>
            </a:r>
            <a:r>
              <a:rPr lang="ko-KR" altLang="en-US" smtClean="0"/>
              <a:t>서블릿 클래스에서는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 첫 번째 파라미터애 대해 호출 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en-US" altLang="ko-KR" smtClean="0"/>
              <a:t> </a:t>
            </a:r>
            <a:r>
              <a:rPr lang="ko-KR" altLang="en-US" smtClean="0"/>
              <a:t>메서드는 웹 브라우저가 보낸 모든 쿠키를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배열로 만들어서 리턴하기 때문에 다음과 같은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배열 변수에 리턴값을 받아야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09800" y="44196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 cookies[]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request.getCookies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29000" y="5029200"/>
            <a:ext cx="2819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보낸 모든 쿠키를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Cookie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배열로 만들어서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4419601" y="4876800"/>
            <a:ext cx="304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쿠키 데이터를 읽는 방법 </a:t>
            </a:r>
            <a:r>
              <a:rPr lang="en-US" altLang="ko-KR" smtClean="0"/>
              <a:t>– </a:t>
            </a:r>
            <a:r>
              <a:rPr lang="ko-KR" altLang="en-US" smtClean="0"/>
              <a:t>조회 기능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getCookies</a:t>
            </a:r>
            <a:r>
              <a:rPr lang="en-US" altLang="ko-KR" smtClean="0"/>
              <a:t> </a:t>
            </a:r>
            <a:r>
              <a:rPr lang="ko-KR" altLang="en-US" smtClean="0"/>
              <a:t>메서드가 리턴한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배열에서 특정 쿠키를 찾기 위해서는 그 배열에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하나씩 가져다가 이름을 비교해서 찾을 수 밖에 없다</a:t>
            </a:r>
            <a:r>
              <a:rPr lang="en-US" altLang="ko-KR" smtClean="0"/>
              <a:t>. </a:t>
            </a:r>
            <a:r>
              <a:rPr lang="ko-KR" altLang="en-US" smtClean="0"/>
              <a:t>쿠키의 이름은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ko-KR" altLang="en-US" smtClean="0"/>
              <a:t>이라는 메서드를 호출해 구할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원하는 이름의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altLang="ko-KR" smtClean="0"/>
              <a:t> </a:t>
            </a:r>
            <a:r>
              <a:rPr lang="ko-KR" altLang="en-US" smtClean="0"/>
              <a:t>객체를 찾은 다음에는 그 객체에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getValue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호출해서 쿠키 값을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쿠키 기술의 사용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209800" y="25908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cookie.getName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91000" y="3124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이름을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4562475" y="29622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209800" y="4495800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value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cookie.getValue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191000" y="5029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쿠키 값을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4562475" y="4867275"/>
            <a:ext cx="263525" cy="60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30577</TotalTime>
  <Words>3017</Words>
  <Application>Microsoft Office PowerPoint</Application>
  <PresentationFormat>On-screen Show (4:3)</PresentationFormat>
  <Paragraphs>3497</Paragraphs>
  <Slides>51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디자인 서식 파일</vt:lpstr>
      </vt:variant>
      <vt:variant>
        <vt:i4>4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2_디자인 사용자 지정</vt:lpstr>
      <vt:lpstr>2_디자인 사용자 지정</vt:lpstr>
      <vt:lpstr>2_디자인 사용자 지정</vt:lpstr>
      <vt:lpstr>2_디자인 사용자 지정</vt:lpstr>
      <vt:lpstr>쿠키와 세션</vt:lpstr>
      <vt:lpstr>슬라이드 2</vt:lpstr>
      <vt:lpstr>1. 쿠키와 세션에 대하여</vt:lpstr>
      <vt:lpstr>1. 쿠키와 세션에 대하여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2. 쿠키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3. 세션 기술의 사용 방법</vt:lpstr>
      <vt:lpstr>슬라이드 51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3237</cp:revision>
  <dcterms:created xsi:type="dcterms:W3CDTF">2004-07-21T02:43:03Z</dcterms:created>
  <dcterms:modified xsi:type="dcterms:W3CDTF">2011-08-09T21:33:28Z</dcterms:modified>
</cp:coreProperties>
</file>