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2" r:id="rId4"/>
    <p:sldId id="288" r:id="rId5"/>
    <p:sldId id="289" r:id="rId6"/>
    <p:sldId id="290" r:id="rId7"/>
    <p:sldId id="294" r:id="rId8"/>
    <p:sldId id="291" r:id="rId9"/>
    <p:sldId id="292" r:id="rId10"/>
    <p:sldId id="295" r:id="rId11"/>
    <p:sldId id="296" r:id="rId12"/>
    <p:sldId id="297" r:id="rId13"/>
    <p:sldId id="298" r:id="rId14"/>
    <p:sldId id="299" r:id="rId15"/>
    <p:sldId id="301" r:id="rId16"/>
    <p:sldId id="2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3FF9-B665-40D7-8391-37435A7E025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899-CF70-4769-99B6-B9CF0FCAC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8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C5150-EE81-415A-A8CC-32518FE127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4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2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EBD4-E5E8-4142-8525-DB2E6E232C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Java_EE" TargetMode="External"/><Relationship Id="rId3" Type="http://schemas.openxmlformats.org/officeDocument/2006/relationships/hyperlink" Target="https://ko.wikipedia.org/wiki/HTML" TargetMode="External"/><Relationship Id="rId7" Type="http://schemas.openxmlformats.org/officeDocument/2006/relationships/hyperlink" Target="https://ko.wikipedia.org/wiki/%EC%84%9C%EB%B2%84_%EC%82%AC%EC%9D%B4%EB%93%9C_%EC%8A%A4%ED%81%AC%EB%A6%BD%ED%8A%B8_%EC%96%B8%EC%96%B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B%B9_%EB%B8%8C%EB%9D%BC%EC%9A%B0%EC%A0%80" TargetMode="External"/><Relationship Id="rId5" Type="http://schemas.openxmlformats.org/officeDocument/2006/relationships/hyperlink" Target="https://ko.wikipedia.org/wiki/%EC%9B%B9_%EC%84%9C%EB%B2%84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ko.wikipedia.org/wiki/%EC%9E%90%EB%B0%94_(%ED%94%84%EB%A1%9C%EA%B7%B8%EB%9E%98%EB%B0%8D_%EC%96%B8%EC%96%B4)" TargetMode="External"/><Relationship Id="rId9" Type="http://schemas.openxmlformats.org/officeDocument/2006/relationships/hyperlink" Target="https://ko.wikipedia.org/wiki/%EC%9B%B9_%EC%95%A0%ED%94%8C%EB%A6%AC%EC%BC%80%EC%9D%B4%EC%85%98_%EC%84%9C%EB%B2%8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6%8C%ED%94%84%ED%8A%B8%EC%9B%A8%EC%96%B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kimbs.tistory.com/673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294968" y="-1"/>
            <a:ext cx="12486968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185380" y="1651590"/>
            <a:ext cx="952627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500" b="1" kern="0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전자정부프레임워크</a:t>
            </a:r>
            <a:r>
              <a:rPr lang="ko-KR" altLang="en-US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 실습 </a:t>
            </a:r>
            <a:endParaRPr lang="en-US" altLang="ko-KR" sz="4500" b="1" kern="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endParaRPr lang="en-US" altLang="ko-KR" sz="4500" b="1" kern="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 </a:t>
            </a: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김동민</a:t>
            </a: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5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환경구축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A1AE9-40C1-4864-857B-470D9CCC6CA1}"/>
              </a:ext>
            </a:extLst>
          </p:cNvPr>
          <p:cNvSpPr txBox="1"/>
          <p:nvPr/>
        </p:nvSpPr>
        <p:spPr>
          <a:xfrm>
            <a:off x="1335740" y="1721224"/>
            <a:ext cx="9179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자바 </a:t>
            </a:r>
            <a:r>
              <a:rPr lang="en-US" altLang="ko-KR" sz="3200" dirty="0"/>
              <a:t>1.8 </a:t>
            </a:r>
            <a:r>
              <a:rPr lang="ko-KR" altLang="en-US" sz="3200" dirty="0"/>
              <a:t>설치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 err="1"/>
              <a:t>전자정부프레임워크</a:t>
            </a:r>
            <a:r>
              <a:rPr lang="ko-KR" altLang="en-US" sz="3200" dirty="0"/>
              <a:t> </a:t>
            </a:r>
            <a:r>
              <a:rPr lang="en-US" altLang="ko-KR" sz="3200" dirty="0"/>
              <a:t>3.7 </a:t>
            </a:r>
            <a:r>
              <a:rPr lang="ko-KR" altLang="en-US" sz="3200" dirty="0"/>
              <a:t>설치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 err="1"/>
              <a:t>톰캣</a:t>
            </a:r>
            <a:r>
              <a:rPr lang="ko-KR" altLang="en-US" sz="3200" dirty="0"/>
              <a:t> </a:t>
            </a:r>
            <a:r>
              <a:rPr lang="en-US" altLang="ko-KR" sz="3200" dirty="0"/>
              <a:t>8 </a:t>
            </a:r>
            <a:r>
              <a:rPr lang="ko-KR" altLang="en-US" sz="3200" dirty="0"/>
              <a:t>설치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오라클 </a:t>
            </a:r>
            <a:r>
              <a:rPr lang="en-US" altLang="ko-KR" sz="3200" dirty="0"/>
              <a:t>11g </a:t>
            </a:r>
            <a:r>
              <a:rPr lang="ko-KR" altLang="en-US" sz="3200" dirty="0"/>
              <a:t>설치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오라클 </a:t>
            </a:r>
            <a:r>
              <a:rPr lang="en-US" altLang="ko-KR" sz="3200" dirty="0" err="1"/>
              <a:t>sql</a:t>
            </a:r>
            <a:r>
              <a:rPr lang="en-US" altLang="ko-KR" sz="3200" dirty="0"/>
              <a:t> developer </a:t>
            </a:r>
            <a:r>
              <a:rPr lang="ko-KR" altLang="en-US" sz="32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72615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자바 설치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7DCF8-EA60-4576-B5B3-F219FEEF6874}"/>
              </a:ext>
            </a:extLst>
          </p:cNvPr>
          <p:cNvSpPr txBox="1"/>
          <p:nvPr/>
        </p:nvSpPr>
        <p:spPr>
          <a:xfrm>
            <a:off x="656849" y="1379675"/>
            <a:ext cx="618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https://www.oracle.com/kr/downloads/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E5C11D0-642D-43F6-BBEF-3CCEB317C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11" y="1833460"/>
            <a:ext cx="7948349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2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전자정부프레임워크</a:t>
            </a:r>
            <a:r>
              <a:rPr lang="ko-KR" altLang="en-US" sz="2800" b="1" dirty="0">
                <a:solidFill>
                  <a:schemeClr val="tx1"/>
                </a:solidFill>
              </a:rPr>
              <a:t> 설치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80564-95DF-4755-870F-CFBF2AF89D4F}"/>
              </a:ext>
            </a:extLst>
          </p:cNvPr>
          <p:cNvSpPr txBox="1"/>
          <p:nvPr/>
        </p:nvSpPr>
        <p:spPr>
          <a:xfrm>
            <a:off x="1039656" y="1406569"/>
            <a:ext cx="618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https://www.egovframe.go.kr/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2C23B-BB01-4689-9E4D-40513D7D0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2114860"/>
            <a:ext cx="6181165" cy="43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아파치 </a:t>
            </a:r>
            <a:r>
              <a:rPr lang="ko-KR" altLang="en-US" sz="2800" b="1" dirty="0" err="1">
                <a:solidFill>
                  <a:schemeClr val="tx1"/>
                </a:solidFill>
              </a:rPr>
              <a:t>톰캣</a:t>
            </a:r>
            <a:r>
              <a:rPr lang="ko-KR" altLang="en-US" sz="2800" b="1" dirty="0">
                <a:solidFill>
                  <a:schemeClr val="tx1"/>
                </a:solidFill>
              </a:rPr>
              <a:t> 설치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D51B40-EED2-4373-BBD0-48108B1F8B79}"/>
              </a:ext>
            </a:extLst>
          </p:cNvPr>
          <p:cNvSpPr txBox="1"/>
          <p:nvPr/>
        </p:nvSpPr>
        <p:spPr>
          <a:xfrm>
            <a:off x="921124" y="1397604"/>
            <a:ext cx="618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http://tomcat.apache.org/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AB106DA-07E4-45AF-A53F-C300F99D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7" y="2166793"/>
            <a:ext cx="8848165" cy="40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8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오라클 설치 </a:t>
            </a:r>
            <a:r>
              <a:rPr lang="en-US" altLang="ko-KR" sz="2800" b="1" dirty="0">
                <a:solidFill>
                  <a:schemeClr val="tx1"/>
                </a:solidFill>
              </a:rPr>
              <a:t>&amp; SQL Developer </a:t>
            </a:r>
            <a:r>
              <a:rPr lang="ko-KR" altLang="en-US" sz="2800" b="1" dirty="0">
                <a:solidFill>
                  <a:schemeClr val="tx1"/>
                </a:solidFill>
              </a:rPr>
              <a:t>설치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525BFC-18FB-4AF8-8732-3458D349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9" y="1740370"/>
            <a:ext cx="6935168" cy="1867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5C904-357E-4FC3-8FA3-AE84551B3ADE}"/>
              </a:ext>
            </a:extLst>
          </p:cNvPr>
          <p:cNvSpPr txBox="1"/>
          <p:nvPr/>
        </p:nvSpPr>
        <p:spPr>
          <a:xfrm>
            <a:off x="656849" y="1196038"/>
            <a:ext cx="618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https://www.oracle.com/kr/downloads/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AA2C0A1-FB32-4E30-A192-CDDC3C3910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75" y="3719974"/>
            <a:ext cx="6768353" cy="29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마치며</a:t>
            </a:r>
            <a:r>
              <a:rPr lang="en-US" altLang="ko-KR" sz="2800" b="1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4.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9EBA2B8-9577-4E45-A5DC-2219604E1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50" y="1389529"/>
            <a:ext cx="3419204" cy="467341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359EA9A-B3DD-4CF5-8278-58D442F0DE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57" y="2276638"/>
            <a:ext cx="5870497" cy="26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329184" y="0"/>
            <a:ext cx="12521184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50084" y="2924487"/>
            <a:ext cx="5798399" cy="40029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05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9608" y="1891276"/>
            <a:ext cx="5737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4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>
            <a:off x="0" y="5943600"/>
            <a:ext cx="8286372" cy="78105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3905628" y="5943600"/>
            <a:ext cx="8286372" cy="914400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0" y="6203884"/>
            <a:ext cx="8286372" cy="654116"/>
          </a:xfrm>
          <a:prstGeom prst="triangle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65900" y="1943100"/>
            <a:ext cx="562610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92258" y="1193446"/>
            <a:ext cx="2847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목차 순서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578600" y="1943100"/>
            <a:ext cx="880358" cy="88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25268" y="2158934"/>
            <a:ext cx="5261932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강의 계획</a:t>
            </a:r>
            <a:endParaRPr lang="en-US" altLang="ko-KR" sz="28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웹에 대하여 </a:t>
            </a:r>
            <a:r>
              <a:rPr lang="en-US" altLang="ko-KR" sz="2800" b="1" dirty="0"/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2800" b="1" dirty="0"/>
              <a:t>  전자정부프레임 워크</a:t>
            </a:r>
            <a:endParaRPr lang="en-US" altLang="ko-KR" sz="28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환경 구축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0972800" y="-19050"/>
            <a:ext cx="1219200" cy="1920382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10134600" y="-863954"/>
            <a:ext cx="1219200" cy="28956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0470"/>
            <a:ext cx="2190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강의계획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7FE9F-14DE-4661-BA5D-0965290DC537}"/>
              </a:ext>
            </a:extLst>
          </p:cNvPr>
          <p:cNvSpPr txBox="1"/>
          <p:nvPr/>
        </p:nvSpPr>
        <p:spPr>
          <a:xfrm>
            <a:off x="592021" y="1547641"/>
            <a:ext cx="10999344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웹 이론 및 환경 구축</a:t>
            </a:r>
            <a:endParaRPr lang="en-US" altLang="ko-KR" sz="28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/>
              <a:t>JSP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스프링 </a:t>
            </a:r>
            <a:r>
              <a:rPr lang="en-US" altLang="ko-KR" sz="2800" b="1" dirty="0"/>
              <a:t>&amp; </a:t>
            </a:r>
            <a:r>
              <a:rPr lang="ko-KR" altLang="en-US" sz="2800" b="1" dirty="0" err="1"/>
              <a:t>전자정부프레임워크</a:t>
            </a:r>
            <a:endParaRPr lang="en-US" altLang="ko-KR" sz="28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간단한 게시판 구현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1918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웹이란 </a:t>
            </a:r>
            <a:r>
              <a:rPr lang="en-US" altLang="ko-KR" sz="2800" b="1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1D15F-F3B8-4688-8648-C30AD3668408}"/>
              </a:ext>
            </a:extLst>
          </p:cNvPr>
          <p:cNvSpPr txBox="1"/>
          <p:nvPr/>
        </p:nvSpPr>
        <p:spPr>
          <a:xfrm>
            <a:off x="698500" y="1479176"/>
            <a:ext cx="1101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월드 와이드 웹</a:t>
            </a:r>
            <a:r>
              <a:rPr lang="en-US" altLang="ko-KR" b="1" dirty="0"/>
              <a:t>(World Wide Web) : </a:t>
            </a:r>
            <a:r>
              <a:rPr lang="ko-KR" altLang="en-US" b="1" dirty="0"/>
              <a:t>인터넷에 연결된 사용자들이 서로의 정보를 공유 할 수 있는 공간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ED84E-867D-4178-90F2-B923E42D1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11" y="4441703"/>
            <a:ext cx="3043678" cy="219559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2E49249-921A-4E24-AF2F-F511B33DC9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51" y="2298314"/>
            <a:ext cx="2630762" cy="13463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01E5E6-F03C-4ED6-AB7B-29CFC6DEB6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7" y="3911696"/>
            <a:ext cx="3408125" cy="21955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B31D1E-8052-45C3-A310-E87B6AABC2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478" y="2110121"/>
            <a:ext cx="3809852" cy="4527176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3E513631-7403-4CD6-BC31-BF5ABD1DB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09" y="2109709"/>
            <a:ext cx="2414187" cy="16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 </a:t>
            </a:r>
            <a:r>
              <a:rPr lang="ko-KR" altLang="en-US" sz="2800" b="1" dirty="0">
                <a:solidFill>
                  <a:schemeClr val="tx1"/>
                </a:solidFill>
              </a:rPr>
              <a:t>웹 구성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05097-317D-46BA-A150-36D21CFD2DE1}"/>
              </a:ext>
            </a:extLst>
          </p:cNvPr>
          <p:cNvSpPr txBox="1"/>
          <p:nvPr/>
        </p:nvSpPr>
        <p:spPr>
          <a:xfrm>
            <a:off x="1039906" y="1119631"/>
            <a:ext cx="737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언어를 사용하여 작성된 하이퍼텍스트 문서를 </a:t>
            </a:r>
            <a:r>
              <a:rPr lang="ko-KR" altLang="en-US" dirty="0">
                <a:solidFill>
                  <a:srgbClr val="FF0000"/>
                </a:solidFill>
              </a:rPr>
              <a:t>웹페이지</a:t>
            </a:r>
            <a:r>
              <a:rPr lang="ko-KR" altLang="en-US" dirty="0"/>
              <a:t>라 부름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622BC-1312-4AE0-897C-F0554A6C0CB3}"/>
              </a:ext>
            </a:extLst>
          </p:cNvPr>
          <p:cNvSpPr txBox="1"/>
          <p:nvPr/>
        </p:nvSpPr>
        <p:spPr>
          <a:xfrm>
            <a:off x="1039906" y="1623828"/>
            <a:ext cx="90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웹페이지들 중에서 서로 관련된 내용으로 작성된 웹 페이지들의 집합을 </a:t>
            </a:r>
            <a:r>
              <a:rPr lang="ko-KR" altLang="en-US" dirty="0">
                <a:solidFill>
                  <a:srgbClr val="FF0000"/>
                </a:solidFill>
              </a:rPr>
              <a:t>웹사이트</a:t>
            </a:r>
            <a:r>
              <a:rPr lang="ko-KR" altLang="en-US" dirty="0"/>
              <a:t>라 함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01EBD6-922B-44CE-B19E-11744298D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90" y="2159407"/>
            <a:ext cx="7635905" cy="40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 </a:t>
            </a:r>
            <a:r>
              <a:rPr lang="ko-KR" altLang="en-US" sz="2800" b="1" dirty="0">
                <a:solidFill>
                  <a:schemeClr val="tx1"/>
                </a:solidFill>
              </a:rPr>
              <a:t>웹 개발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AFF87-EDD0-4531-818F-811C16573BE0}"/>
              </a:ext>
            </a:extLst>
          </p:cNvPr>
          <p:cNvSpPr txBox="1"/>
          <p:nvPr/>
        </p:nvSpPr>
        <p:spPr>
          <a:xfrm>
            <a:off x="684778" y="159088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프론트엔드</a:t>
            </a:r>
            <a:r>
              <a:rPr lang="ko-KR" altLang="en-US" b="1" dirty="0"/>
              <a:t> </a:t>
            </a:r>
            <a:r>
              <a:rPr lang="en-US" altLang="ko-KR" b="1" dirty="0"/>
              <a:t>: HTML, CSS, JS </a:t>
            </a:r>
            <a:r>
              <a:rPr lang="ko-KR" alt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1C57F-5757-42C1-A078-E2DFB2F421C0}"/>
              </a:ext>
            </a:extLst>
          </p:cNvPr>
          <p:cNvSpPr txBox="1"/>
          <p:nvPr/>
        </p:nvSpPr>
        <p:spPr>
          <a:xfrm>
            <a:off x="684778" y="2909494"/>
            <a:ext cx="327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벡엔드</a:t>
            </a:r>
            <a:r>
              <a:rPr lang="ko-KR" altLang="en-US" b="1" dirty="0"/>
              <a:t> </a:t>
            </a:r>
            <a:r>
              <a:rPr lang="en-US" altLang="ko-KR" b="1" dirty="0"/>
              <a:t>: JAVA, JSP, </a:t>
            </a:r>
            <a:r>
              <a:rPr lang="ko-KR" altLang="en-US" b="1" dirty="0"/>
              <a:t>서버구축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6005C-6E33-4C84-B1EB-55AFAE5F50EF}"/>
              </a:ext>
            </a:extLst>
          </p:cNvPr>
          <p:cNvSpPr txBox="1"/>
          <p:nvPr/>
        </p:nvSpPr>
        <p:spPr>
          <a:xfrm>
            <a:off x="684778" y="4323154"/>
            <a:ext cx="51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: ORACLE, MS-SQL , MySQL , </a:t>
            </a:r>
            <a:r>
              <a:rPr lang="ko-KR" altLang="en-US" b="1" dirty="0"/>
              <a:t> </a:t>
            </a:r>
            <a:r>
              <a:rPr lang="en-US" altLang="ko-KR" b="1" dirty="0"/>
              <a:t>PostgreSQL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F9352-5D0E-40C5-82BF-5A576413799D}"/>
              </a:ext>
            </a:extLst>
          </p:cNvPr>
          <p:cNvSpPr txBox="1"/>
          <p:nvPr/>
        </p:nvSpPr>
        <p:spPr>
          <a:xfrm>
            <a:off x="2757089" y="2204628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인터페이스</a:t>
            </a:r>
            <a:r>
              <a:rPr lang="en-US" altLang="ko-KR" dirty="0"/>
              <a:t>(UI) </a:t>
            </a:r>
            <a:r>
              <a:rPr lang="ko-KR" altLang="en-US" dirty="0"/>
              <a:t>개발 및 클라이언트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06DD4-A54B-43C9-8C6F-50FDA00A1E61}"/>
              </a:ext>
            </a:extLst>
          </p:cNvPr>
          <p:cNvSpPr txBox="1"/>
          <p:nvPr/>
        </p:nvSpPr>
        <p:spPr>
          <a:xfrm>
            <a:off x="2757088" y="3570927"/>
            <a:ext cx="679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 애플리케이션 개발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웹 서버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85F68-A566-4E61-87C2-021DADA68953}"/>
              </a:ext>
            </a:extLst>
          </p:cNvPr>
          <p:cNvSpPr txBox="1"/>
          <p:nvPr/>
        </p:nvSpPr>
        <p:spPr>
          <a:xfrm>
            <a:off x="2757089" y="5081448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 설치</a:t>
            </a:r>
            <a:r>
              <a:rPr lang="en-US" altLang="ko-KR" dirty="0"/>
              <a:t>, </a:t>
            </a:r>
            <a:r>
              <a:rPr lang="ko-KR" altLang="en-US" dirty="0"/>
              <a:t>구성</a:t>
            </a:r>
            <a:r>
              <a:rPr lang="en-US" altLang="ko-KR" dirty="0"/>
              <a:t>, </a:t>
            </a:r>
            <a:r>
              <a:rPr lang="ko-KR" altLang="en-US" dirty="0"/>
              <a:t>업그레이드 </a:t>
            </a:r>
            <a:r>
              <a:rPr lang="en-US" altLang="ko-KR" dirty="0"/>
              <a:t>, </a:t>
            </a:r>
            <a:r>
              <a:rPr lang="ko-KR" altLang="en-US" dirty="0"/>
              <a:t>관리 </a:t>
            </a:r>
            <a:r>
              <a:rPr lang="en-US" altLang="ko-KR" dirty="0"/>
              <a:t>, </a:t>
            </a:r>
            <a:r>
              <a:rPr lang="ko-KR" altLang="en-US" dirty="0"/>
              <a:t>감시</a:t>
            </a:r>
          </a:p>
        </p:txBody>
      </p:sp>
    </p:spTree>
    <p:extLst>
      <p:ext uri="{BB962C8B-B14F-4D97-AF65-F5344CB8AC3E}">
        <p14:creationId xmlns:p14="http://schemas.microsoft.com/office/powerpoint/2010/main" val="259471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 JSP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F2216B-0876-4E4B-A62C-8EEA2C629E8B}"/>
              </a:ext>
            </a:extLst>
          </p:cNvPr>
          <p:cNvSpPr txBox="1"/>
          <p:nvPr/>
        </p:nvSpPr>
        <p:spPr>
          <a:xfrm>
            <a:off x="698500" y="1226569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Server Pages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E61BF-04EE-43EF-AD55-4873491612E8}"/>
              </a:ext>
            </a:extLst>
          </p:cNvPr>
          <p:cNvSpPr txBox="1"/>
          <p:nvPr/>
        </p:nvSpPr>
        <p:spPr>
          <a:xfrm>
            <a:off x="656849" y="1818172"/>
            <a:ext cx="1069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u="sng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내에 </a:t>
            </a:r>
            <a:r>
              <a:rPr lang="ko-KR" altLang="en-US" i="0" u="none" strike="noStrike" dirty="0">
                <a:effectLst/>
                <a:latin typeface="Arial" panose="020B0604020202020204" pitchFamily="34" charset="0"/>
                <a:hlinkClick r:id="rId4" tooltip="자바 (프로그래밍 언어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자바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 코드를 삽입하여 </a:t>
            </a:r>
            <a:r>
              <a:rPr lang="ko-KR" altLang="en-US" i="0" u="none" strike="noStrike" dirty="0">
                <a:effectLst/>
                <a:latin typeface="Arial" panose="020B0604020202020204" pitchFamily="34" charset="0"/>
                <a:hlinkClick r:id="rId5" tooltip="웹 서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웹 서버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에서 동적으로 웹 페이지를 생성하여 </a:t>
            </a:r>
            <a:endParaRPr lang="en-US" altLang="ko-KR" i="0" dirty="0">
              <a:effectLst/>
              <a:latin typeface="Arial" panose="020B0604020202020204" pitchFamily="34" charset="0"/>
            </a:endParaRPr>
          </a:p>
          <a:p>
            <a:r>
              <a:rPr lang="ko-KR" altLang="en-US" i="0" u="none" strike="noStrike" dirty="0">
                <a:effectLst/>
                <a:latin typeface="Arial" panose="020B0604020202020204" pitchFamily="34" charset="0"/>
                <a:hlinkClick r:id="rId6" tooltip="웹 브라우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웹 브라우저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에 돌려주는 </a:t>
            </a:r>
            <a:r>
              <a:rPr lang="ko-KR" altLang="en-US" i="0" u="none" strike="noStrike" dirty="0">
                <a:effectLst/>
                <a:latin typeface="Arial" panose="020B0604020202020204" pitchFamily="34" charset="0"/>
                <a:hlinkClick r:id="rId7" tooltip="서버 사이드 스크립트 언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서버 사이드 스크립트 언어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이다</a:t>
            </a:r>
            <a:r>
              <a:rPr lang="en-US" altLang="ko-KR" i="0" dirty="0">
                <a:effectLst/>
                <a:latin typeface="Arial" panose="020B0604020202020204" pitchFamily="34" charset="0"/>
              </a:rPr>
              <a:t>. </a:t>
            </a:r>
            <a:r>
              <a:rPr lang="en-US" altLang="ko-KR" i="0" u="none" strike="noStrike" dirty="0">
                <a:effectLst/>
                <a:latin typeface="Arial" panose="020B0604020202020204" pitchFamily="34" charset="0"/>
                <a:hlinkClick r:id="rId8" tooltip="Java 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EE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 스펙 중 일부로 </a:t>
            </a:r>
            <a:endParaRPr lang="en-US" altLang="ko-KR" i="0" dirty="0">
              <a:effectLst/>
              <a:latin typeface="Arial" panose="020B0604020202020204" pitchFamily="34" charset="0"/>
            </a:endParaRPr>
          </a:p>
          <a:p>
            <a:r>
              <a:rPr lang="ko-KR" altLang="en-US" i="0" u="none" strike="noStrike" dirty="0">
                <a:effectLst/>
                <a:latin typeface="Arial" panose="020B0604020202020204" pitchFamily="34" charset="0"/>
                <a:hlinkClick r:id="rId9" tooltip="웹 애플리케이션 서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웹 애플리케이션 서버</a:t>
            </a:r>
            <a:r>
              <a:rPr lang="ko-KR" altLang="en-US" i="0" dirty="0">
                <a:effectLst/>
                <a:latin typeface="Arial" panose="020B0604020202020204" pitchFamily="34" charset="0"/>
              </a:rPr>
              <a:t>에서 동작한다</a:t>
            </a:r>
            <a:r>
              <a:rPr lang="en-US" altLang="ko-KR" i="0" dirty="0"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50AF60-C969-45DF-99E4-D29028E25E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21" y="3138834"/>
            <a:ext cx="9208253" cy="3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프레임워크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B3BC55-3481-4B95-99D8-84DD74575FD0}"/>
              </a:ext>
            </a:extLst>
          </p:cNvPr>
          <p:cNvSpPr txBox="1"/>
          <p:nvPr/>
        </p:nvSpPr>
        <p:spPr>
          <a:xfrm>
            <a:off x="698500" y="1552253"/>
            <a:ext cx="9693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effectLst/>
                <a:latin typeface="Open Sans"/>
              </a:rPr>
              <a:t>프레임워크는 어떠한 목적을 달성하기 위해 복잡하게 </a:t>
            </a:r>
            <a:r>
              <a:rPr lang="ko-KR" altLang="en-US" b="1" i="0" dirty="0" err="1">
                <a:effectLst/>
                <a:latin typeface="Open Sans"/>
              </a:rPr>
              <a:t>얽혀있는</a:t>
            </a:r>
            <a:r>
              <a:rPr lang="ko-KR" altLang="en-US" b="1" i="0" dirty="0">
                <a:effectLst/>
                <a:latin typeface="Open Sans"/>
              </a:rPr>
              <a:t> 문제를 해결하기 위한 </a:t>
            </a:r>
            <a:r>
              <a:rPr lang="ko-KR" altLang="en-US" b="1" i="0" dirty="0" err="1">
                <a:effectLst/>
                <a:latin typeface="Open Sans"/>
              </a:rPr>
              <a:t>구조며</a:t>
            </a:r>
            <a:r>
              <a:rPr lang="en-US" altLang="ko-KR" b="1" i="0" dirty="0">
                <a:effectLst/>
                <a:latin typeface="Open Sans"/>
              </a:rPr>
              <a:t>, </a:t>
            </a:r>
          </a:p>
          <a:p>
            <a:r>
              <a:rPr lang="ko-KR" altLang="en-US" b="1" i="0" u="none" strike="noStrike" dirty="0">
                <a:effectLst/>
                <a:latin typeface="Open Sans"/>
                <a:hlinkClick r:id="rId3" tooltip="소프트웨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소프트웨어</a:t>
            </a:r>
            <a:r>
              <a:rPr lang="ko-KR" altLang="en-US" b="1" i="0" dirty="0">
                <a:effectLst/>
                <a:latin typeface="Open Sans"/>
              </a:rPr>
              <a:t> 개발에 있어 하나의 뼈대 역할을 한다</a:t>
            </a:r>
            <a:r>
              <a:rPr lang="en-US" altLang="ko-KR" b="1" i="0" dirty="0">
                <a:effectLst/>
                <a:latin typeface="Open Sans"/>
              </a:rPr>
              <a:t>.</a:t>
            </a:r>
            <a:endParaRPr lang="ko-KR" altLang="en-US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85A48E-A191-497A-96D4-0ECCF1AE0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40" y="2123502"/>
            <a:ext cx="4877860" cy="4223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EB919-D35D-4ED9-A34B-7114B0727017}"/>
              </a:ext>
            </a:extLst>
          </p:cNvPr>
          <p:cNvSpPr txBox="1"/>
          <p:nvPr/>
        </p:nvSpPr>
        <p:spPr>
          <a:xfrm>
            <a:off x="827147" y="3051784"/>
            <a:ext cx="5360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프레임워크를 가지고 프로그램을 프레임워크에서 제공하는 요소와 그것을 사용하기 위한 규약을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지키면서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밖에 나머지는 어떤 라이브러리를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가져다가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써도 어떤 패키지를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가져다가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써도 상관없다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 </a:t>
            </a:r>
            <a:r>
              <a:rPr lang="en-US" altLang="ko-KR" b="0" i="0" u="none" strike="noStrike" dirty="0">
                <a:solidFill>
                  <a:srgbClr val="337AB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5"/>
              </a:rPr>
              <a:t>https://engkimbs.tistory.com/673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새로비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15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전자정부프레임워크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3BCEB-F9ED-4F6E-ACA3-B790D03D12A7}"/>
              </a:ext>
            </a:extLst>
          </p:cNvPr>
          <p:cNvSpPr txBox="1"/>
          <p:nvPr/>
        </p:nvSpPr>
        <p:spPr>
          <a:xfrm>
            <a:off x="563417" y="1661730"/>
            <a:ext cx="11072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개발프레임워크는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정보시스템 개발을 위해 필요한 기능 및 아키텍처를 미리 만들어 제공함으로써 효율적인 어플리케이션 구축을 지원합니다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“전자정부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표준프레임워크”는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공공사업에 적용되는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개발프레임워크의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표준 정립으로 응용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SW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표준화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품질 및 재 사용성 향상을 목표로 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통해“전자정부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서비스의 품질향상” 및 “정보화 투자 효율성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향상”을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달성하고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대ㆍ중소기업이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동일한 개발기반 위에서 공정 경쟁이 가능하게 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B8893-F53A-4E0F-8251-FB8908A28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71" y="3882681"/>
            <a:ext cx="732345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6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6194</TotalTime>
  <Words>417</Words>
  <Application>Microsoft Office PowerPoint</Application>
  <PresentationFormat>와이드스크린</PresentationFormat>
  <Paragraphs>73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-apple-system</vt:lpstr>
      <vt:lpstr>Open Sans</vt:lpstr>
      <vt:lpstr>맑은 고딕</vt:lpstr>
      <vt:lpstr>맑은 고딕</vt:lpstr>
      <vt:lpstr>휴먼엑스포</vt:lpstr>
      <vt:lpstr>Arial</vt:lpstr>
      <vt:lpstr>Bell MT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jino</dc:creator>
  <cp:lastModifiedBy>김 동민</cp:lastModifiedBy>
  <cp:revision>120</cp:revision>
  <cp:lastPrinted>2020-10-29T04:34:41Z</cp:lastPrinted>
  <dcterms:created xsi:type="dcterms:W3CDTF">2020-09-09T05:43:44Z</dcterms:created>
  <dcterms:modified xsi:type="dcterms:W3CDTF">2021-02-03T06:07:51Z</dcterms:modified>
</cp:coreProperties>
</file>