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2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302" r:id="rId12"/>
    <p:sldId id="297" r:id="rId13"/>
    <p:sldId id="298" r:id="rId14"/>
    <p:sldId id="300" r:id="rId15"/>
    <p:sldId id="301" r:id="rId16"/>
    <p:sldId id="28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3FF9-B665-40D7-8391-37435A7E025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899-CF70-4769-99B6-B9CF0FCAC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8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9738" y="1252538"/>
            <a:ext cx="6008687" cy="3381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C5150-EE81-415A-A8CC-32518FE127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2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EBD4-E5E8-4142-8525-DB2E6E232C32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EA52-B473-4FD0-8A0F-390025389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294968" y="-2"/>
            <a:ext cx="12486968" cy="6858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185380" y="1651589"/>
            <a:ext cx="95262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5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야놀자 야체 B" panose="02020603020101020101" pitchFamily="18" charset="-127"/>
              </a:rPr>
              <a:t>JSP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 </a:t>
            </a: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r>
              <a:rPr lang="ko-KR" altLang="en-US" sz="3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김동민</a:t>
            </a: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latinLnBrk="0">
              <a:defRPr/>
            </a:pPr>
            <a:endParaRPr lang="en-US" altLang="ko-KR" sz="3000" b="1" kern="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  <a:p>
            <a:pPr algn="ctr" latinLnBrk="0">
              <a:defRPr/>
            </a:pP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5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실습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en-US" altLang="ko-KR" sz="2800" b="1" dirty="0" err="1">
                <a:solidFill>
                  <a:schemeClr val="tx1"/>
                </a:solidFill>
              </a:rPr>
              <a:t>BoardWebJSP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구조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대각선 방향의 모서리가 둥근 사각형 6">
            <a:extLst>
              <a:ext uri="{FF2B5EF4-FFF2-40B4-BE49-F238E27FC236}">
                <a16:creationId xmlns:a16="http://schemas.microsoft.com/office/drawing/2014/main" id="{12AA7509-A66B-4C79-A205-46506E65EB4D}"/>
              </a:ext>
            </a:extLst>
          </p:cNvPr>
          <p:cNvSpPr/>
          <p:nvPr/>
        </p:nvSpPr>
        <p:spPr>
          <a:xfrm>
            <a:off x="1992794" y="2386013"/>
            <a:ext cx="1512888" cy="79216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616350-4DFA-46F3-B36D-5BB786E29CBF}"/>
              </a:ext>
            </a:extLst>
          </p:cNvPr>
          <p:cNvSpPr/>
          <p:nvPr/>
        </p:nvSpPr>
        <p:spPr>
          <a:xfrm>
            <a:off x="4585182" y="2408238"/>
            <a:ext cx="2784475" cy="738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DAO</a:t>
            </a:r>
          </a:p>
          <a:p>
            <a:pPr algn="ctr">
              <a:defRPr/>
            </a:pPr>
            <a:r>
              <a:rPr lang="en-US" altLang="ko-KR" dirty="0"/>
              <a:t>(Data </a:t>
            </a:r>
            <a:r>
              <a:rPr lang="en-US" altLang="ko-KR" dirty="0" err="1"/>
              <a:t>Accees</a:t>
            </a:r>
            <a:r>
              <a:rPr lang="en-US" altLang="ko-KR" dirty="0"/>
              <a:t> Object)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242516-9FC1-4769-A9CC-CCC479DB5DCD}"/>
              </a:ext>
            </a:extLst>
          </p:cNvPr>
          <p:cNvSpPr/>
          <p:nvPr/>
        </p:nvSpPr>
        <p:spPr>
          <a:xfrm>
            <a:off x="4585182" y="3633788"/>
            <a:ext cx="2784475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VO=DTO</a:t>
            </a:r>
          </a:p>
          <a:p>
            <a:pPr algn="ctr">
              <a:defRPr/>
            </a:pPr>
            <a:r>
              <a:rPr lang="en-US" altLang="ko-KR" dirty="0"/>
              <a:t>(Value Object)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BF40AA-95C7-4716-9629-9A3852A14232}"/>
              </a:ext>
            </a:extLst>
          </p:cNvPr>
          <p:cNvSpPr/>
          <p:nvPr/>
        </p:nvSpPr>
        <p:spPr>
          <a:xfrm>
            <a:off x="4585182" y="4949825"/>
            <a:ext cx="2784475" cy="736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/>
              <a:t>Util</a:t>
            </a:r>
            <a:r>
              <a:rPr lang="en-US" altLang="ko-KR" dirty="0"/>
              <a:t>(DB connection)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B5EB1C-C4D4-4B6C-99AD-2F3E5A39B834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5977419" y="4370388"/>
            <a:ext cx="0" cy="57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78F599-8297-4C77-9A6D-23CB0A434695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5977419" y="3146425"/>
            <a:ext cx="0" cy="4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C6CF8E1-FF53-4C60-BD89-C1E6FE7F3893}"/>
              </a:ext>
            </a:extLst>
          </p:cNvPr>
          <p:cNvCxnSpPr>
            <a:stCxn id="14" idx="1"/>
            <a:endCxn id="11" idx="0"/>
          </p:cNvCxnSpPr>
          <p:nvPr/>
        </p:nvCxnSpPr>
        <p:spPr>
          <a:xfrm flipH="1">
            <a:off x="3505682" y="2778125"/>
            <a:ext cx="10795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꺾인 연결선 17">
            <a:extLst>
              <a:ext uri="{FF2B5EF4-FFF2-40B4-BE49-F238E27FC236}">
                <a16:creationId xmlns:a16="http://schemas.microsoft.com/office/drawing/2014/main" id="{C2D7AA78-15BA-4443-8AFE-8065D734E884}"/>
              </a:ext>
            </a:extLst>
          </p:cNvPr>
          <p:cNvCxnSpPr>
            <a:stCxn id="11" idx="1"/>
            <a:endCxn id="15" idx="1"/>
          </p:cNvCxnSpPr>
          <p:nvPr/>
        </p:nvCxnSpPr>
        <p:spPr>
          <a:xfrm rot="16200000" flipH="1">
            <a:off x="3254856" y="2671763"/>
            <a:ext cx="823913" cy="1836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꺾인 연결선 19">
            <a:extLst>
              <a:ext uri="{FF2B5EF4-FFF2-40B4-BE49-F238E27FC236}">
                <a16:creationId xmlns:a16="http://schemas.microsoft.com/office/drawing/2014/main" id="{67460A01-CC80-4440-8DF5-D9CDE6998BFC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 flipV="1">
            <a:off x="7369657" y="2778125"/>
            <a:ext cx="12700" cy="2540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꺾인 연결선 21">
            <a:extLst>
              <a:ext uri="{FF2B5EF4-FFF2-40B4-BE49-F238E27FC236}">
                <a16:creationId xmlns:a16="http://schemas.microsoft.com/office/drawing/2014/main" id="{0E08D1F4-A4D3-46C4-AA63-7883BCE24996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rot="16200000" flipH="1">
            <a:off x="4351819" y="782638"/>
            <a:ext cx="22225" cy="3228975"/>
          </a:xfrm>
          <a:prstGeom prst="bentConnector3">
            <a:avLst>
              <a:gd name="adj1" fmla="val -101083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32">
            <a:extLst>
              <a:ext uri="{FF2B5EF4-FFF2-40B4-BE49-F238E27FC236}">
                <a16:creationId xmlns:a16="http://schemas.microsoft.com/office/drawing/2014/main" id="{A1A2F96A-2835-48CA-B411-4B49D350E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357" y="2386013"/>
            <a:ext cx="227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DB</a:t>
            </a:r>
            <a:r>
              <a:rPr lang="ko-KR" altLang="en-US" sz="1800" b="0">
                <a:latin typeface="굴림" panose="020B0600000101010101" pitchFamily="50" charset="-127"/>
              </a:rPr>
              <a:t>를 사용하는 객체</a:t>
            </a: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C7FD25D8-84C4-407A-BF28-8A370D62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307" y="4354513"/>
            <a:ext cx="272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</a:rPr>
              <a:t>데이터 교환을 위한 객체</a:t>
            </a:r>
          </a:p>
        </p:txBody>
      </p:sp>
      <p:sp>
        <p:nvSpPr>
          <p:cNvPr id="25" name="TextBox 34">
            <a:extLst>
              <a:ext uri="{FF2B5EF4-FFF2-40B4-BE49-F238E27FC236}">
                <a16:creationId xmlns:a16="http://schemas.microsoft.com/office/drawing/2014/main" id="{2EFB4B5F-831A-4171-B78C-4ADED11C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969" y="5746750"/>
            <a:ext cx="150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DB</a:t>
            </a:r>
            <a:r>
              <a:rPr lang="ko-KR" altLang="en-US" sz="1800" b="0">
                <a:latin typeface="굴림" panose="020B0600000101010101" pitchFamily="50" charset="-127"/>
              </a:rPr>
              <a:t>접근 관리</a:t>
            </a:r>
          </a:p>
        </p:txBody>
      </p:sp>
    </p:spTree>
    <p:extLst>
      <p:ext uri="{BB962C8B-B14F-4D97-AF65-F5344CB8AC3E}">
        <p14:creationId xmlns:p14="http://schemas.microsoft.com/office/powerpoint/2010/main" val="127601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내용 개체 틀 1">
            <a:extLst>
              <a:ext uri="{FF2B5EF4-FFF2-40B4-BE49-F238E27FC236}">
                <a16:creationId xmlns:a16="http://schemas.microsoft.com/office/drawing/2014/main" id="{16537791-6C51-44D5-8B80-342122CC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828" y="1079500"/>
            <a:ext cx="8229600" cy="521811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Select</a:t>
            </a:r>
          </a:p>
          <a:p>
            <a:pPr lvl="1"/>
            <a:r>
              <a:rPr lang="en-US" altLang="ko-KR" dirty="0"/>
              <a:t>select * from users; users </a:t>
            </a:r>
            <a:r>
              <a:rPr lang="ko-KR" altLang="en-US" dirty="0"/>
              <a:t>테이블에 있는 내용 모두 조회</a:t>
            </a:r>
            <a:endParaRPr lang="en-US" altLang="ko-KR" dirty="0"/>
          </a:p>
          <a:p>
            <a:pPr lvl="1"/>
            <a:r>
              <a:rPr lang="en-US" altLang="ko-KR" dirty="0"/>
              <a:t>desc users ; </a:t>
            </a:r>
            <a:r>
              <a:rPr lang="ko-KR" altLang="en-US" dirty="0"/>
              <a:t>테이블 구조 조회</a:t>
            </a:r>
            <a:endParaRPr lang="en-US" altLang="ko-KR" dirty="0"/>
          </a:p>
          <a:p>
            <a:pPr lvl="1"/>
            <a:r>
              <a:rPr lang="en-US" altLang="ko-KR" dirty="0"/>
              <a:t>select seq, title, writer, content, </a:t>
            </a:r>
            <a:r>
              <a:rPr lang="en-US" altLang="ko-KR" dirty="0" err="1"/>
              <a:t>regdate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cnt</a:t>
            </a:r>
            <a:r>
              <a:rPr lang="en-US" altLang="ko-KR" dirty="0"/>
              <a:t>, from board 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Insert</a:t>
            </a:r>
          </a:p>
          <a:p>
            <a:pPr lvl="1"/>
            <a:r>
              <a:rPr lang="en-US" altLang="ko-KR" dirty="0"/>
              <a:t>insert into board(seq , title, writer, content, </a:t>
            </a:r>
            <a:r>
              <a:rPr lang="en-US" altLang="ko-KR" dirty="0" err="1"/>
              <a:t>regdate</a:t>
            </a:r>
            <a:r>
              <a:rPr lang="en-US" altLang="ko-KR" dirty="0"/>
              <a:t>, </a:t>
            </a:r>
            <a:r>
              <a:rPr lang="en-US" altLang="ko-KR" dirty="0" err="1"/>
              <a:t>cnt</a:t>
            </a:r>
            <a:r>
              <a:rPr lang="en-US" altLang="ko-KR" dirty="0"/>
              <a:t>) values(1, 'test', '</a:t>
            </a:r>
            <a:r>
              <a:rPr lang="en-US" altLang="ko-KR" dirty="0" err="1"/>
              <a:t>kim</a:t>
            </a:r>
            <a:r>
              <a:rPr lang="en-US" altLang="ko-KR" dirty="0"/>
              <a:t>', 'content test', </a:t>
            </a:r>
            <a:r>
              <a:rPr lang="en-US" altLang="ko-KR" dirty="0" err="1"/>
              <a:t>sysdate</a:t>
            </a:r>
            <a:r>
              <a:rPr lang="en-US" altLang="ko-KR" dirty="0"/>
              <a:t>, 1);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Update</a:t>
            </a:r>
          </a:p>
          <a:p>
            <a:pPr lvl="1"/>
            <a:r>
              <a:rPr lang="en-US" altLang="ko-KR" dirty="0"/>
              <a:t>update board set title = 'park'  where seq = 1 ;</a:t>
            </a:r>
          </a:p>
          <a:p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pPr lvl="1"/>
            <a:r>
              <a:rPr lang="en-US" altLang="ko-KR" dirty="0"/>
              <a:t>delete board where seq = 1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1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079D2D-E7F0-4BFF-9D00-88B661A9EC55}"/>
              </a:ext>
            </a:extLst>
          </p:cNvPr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 err="1">
                <a:solidFill>
                  <a:schemeClr val="tx1"/>
                </a:solidFill>
              </a:rPr>
              <a:t>loginForm.jsp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내용 개체 틀 5">
            <a:extLst>
              <a:ext uri="{FF2B5EF4-FFF2-40B4-BE49-F238E27FC236}">
                <a16:creationId xmlns:a16="http://schemas.microsoft.com/office/drawing/2014/main" id="{A0C3834C-071B-4381-B348-2B623E855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8950" y="1425586"/>
            <a:ext cx="8124825" cy="4876800"/>
          </a:xfrm>
        </p:spPr>
      </p:pic>
    </p:spTree>
    <p:extLst>
      <p:ext uri="{BB962C8B-B14F-4D97-AF65-F5344CB8AC3E}">
        <p14:creationId xmlns:p14="http://schemas.microsoft.com/office/powerpoint/2010/main" val="10919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l </a:t>
            </a:r>
            <a:r>
              <a:rPr lang="en-US" altLang="ko-KR" sz="2800" b="1" dirty="0" err="1">
                <a:solidFill>
                  <a:schemeClr val="tx1"/>
                </a:solidFill>
              </a:rPr>
              <a:t>login.jsp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5">
            <a:extLst>
              <a:ext uri="{FF2B5EF4-FFF2-40B4-BE49-F238E27FC236}">
                <a16:creationId xmlns:a16="http://schemas.microsoft.com/office/drawing/2014/main" id="{F8F28FB0-5686-471B-8AF3-B79C008D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56" y="1338262"/>
            <a:ext cx="7639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43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l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UserVo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5">
            <a:extLst>
              <a:ext uri="{FF2B5EF4-FFF2-40B4-BE49-F238E27FC236}">
                <a16:creationId xmlns:a16="http://schemas.microsoft.com/office/drawing/2014/main" id="{03D4E899-24A2-47A6-B218-E05528DD9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27" y="1217846"/>
            <a:ext cx="77247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70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l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UserDAO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3.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5">
            <a:extLst>
              <a:ext uri="{FF2B5EF4-FFF2-40B4-BE49-F238E27FC236}">
                <a16:creationId xmlns:a16="http://schemas.microsoft.com/office/drawing/2014/main" id="{EA4F10AF-0671-4302-B045-433EE5420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50" y="1335088"/>
            <a:ext cx="81343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80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4000" pressure="10"/>
                    </a14:imgEffect>
                    <a14:imgEffect>
                      <a14:sharpenSoften amount="-24000"/>
                    </a14:imgEffect>
                    <a14:imgEffect>
                      <a14:colorTemperature colorTemp="75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57" r="2817"/>
          <a:stretch/>
        </p:blipFill>
        <p:spPr>
          <a:xfrm>
            <a:off x="-329184" y="0"/>
            <a:ext cx="12521184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50084" y="2924487"/>
            <a:ext cx="5798399" cy="40029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05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9608" y="1891276"/>
            <a:ext cx="5737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66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>
            <a:off x="0" y="5943600"/>
            <a:ext cx="8286372" cy="781050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3905628" y="5943600"/>
            <a:ext cx="8286372" cy="914400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0" y="6203884"/>
            <a:ext cx="8286372" cy="654116"/>
          </a:xfrm>
          <a:prstGeom prst="triangle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65900" y="1943100"/>
            <a:ext cx="5626100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92258" y="1193446"/>
            <a:ext cx="2847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JSP</a:t>
            </a:r>
            <a:endParaRPr lang="ko-KR" altLang="en-US" sz="4000" b="1" dirty="0"/>
          </a:p>
        </p:txBody>
      </p:sp>
      <p:sp>
        <p:nvSpPr>
          <p:cNvPr id="12" name="직사각형 11"/>
          <p:cNvSpPr/>
          <p:nvPr/>
        </p:nvSpPr>
        <p:spPr>
          <a:xfrm>
            <a:off x="6578600" y="1943100"/>
            <a:ext cx="880358" cy="889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25268" y="2158934"/>
            <a:ext cx="5261932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/>
              <a:t>JSP</a:t>
            </a:r>
            <a:r>
              <a:rPr lang="ko-KR" altLang="en-US" sz="2800" b="1" dirty="0"/>
              <a:t>개요</a:t>
            </a:r>
            <a:r>
              <a:rPr lang="en-US" altLang="ko-KR" sz="2800" b="1" dirty="0"/>
              <a:t>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2800" b="1" dirty="0"/>
              <a:t>JSP </a:t>
            </a:r>
            <a:r>
              <a:rPr lang="ko-KR" altLang="en-US" sz="2800" b="1" dirty="0"/>
              <a:t>처리과정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실습</a:t>
            </a:r>
            <a:endParaRPr lang="en-US" altLang="ko-KR" sz="28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10972800" y="-19050"/>
            <a:ext cx="1219200" cy="1920382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10134600" y="-863954"/>
            <a:ext cx="1219200" cy="28956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0470"/>
            <a:ext cx="2190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JSP </a:t>
            </a:r>
            <a:r>
              <a:rPr lang="ko-KR" altLang="en-US" sz="2800" b="1" dirty="0">
                <a:solidFill>
                  <a:schemeClr val="tx1"/>
                </a:solidFill>
              </a:rPr>
              <a:t>개요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7FE9F-14DE-4661-BA5D-0965290DC537}"/>
              </a:ext>
            </a:extLst>
          </p:cNvPr>
          <p:cNvSpPr txBox="1"/>
          <p:nvPr/>
        </p:nvSpPr>
        <p:spPr>
          <a:xfrm>
            <a:off x="656849" y="1254026"/>
            <a:ext cx="10999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JSP : Java </a:t>
            </a:r>
            <a:r>
              <a:rPr lang="ko-KR" altLang="en-US" sz="2000" b="1" dirty="0"/>
              <a:t>언어를 기반으로 하는 </a:t>
            </a:r>
            <a:r>
              <a:rPr lang="en-US" altLang="ko-KR" sz="2000" b="1" dirty="0"/>
              <a:t>Server Side </a:t>
            </a:r>
            <a:r>
              <a:rPr lang="ko-KR" altLang="en-US" sz="2000" b="1" dirty="0"/>
              <a:t>스크립트 언어</a:t>
            </a: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4B331-6B6B-4772-B03B-7CAF3D976FC1}"/>
              </a:ext>
            </a:extLst>
          </p:cNvPr>
          <p:cNvSpPr txBox="1"/>
          <p:nvPr/>
        </p:nvSpPr>
        <p:spPr>
          <a:xfrm>
            <a:off x="698500" y="2881586"/>
            <a:ext cx="80746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자바의 모든 기능을 사용할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JSP</a:t>
            </a:r>
            <a:r>
              <a:rPr lang="ko-KR" altLang="en-US" dirty="0"/>
              <a:t>또는 다른 </a:t>
            </a:r>
            <a:r>
              <a:rPr lang="ko-KR" altLang="en-US" dirty="0" err="1"/>
              <a:t>서블릿</a:t>
            </a:r>
            <a:r>
              <a:rPr lang="ko-KR" altLang="en-US" dirty="0"/>
              <a:t> 간의 데이터를 쉽게 공유할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빈즈</a:t>
            </a:r>
            <a:r>
              <a:rPr lang="en-US" altLang="ko-KR" dirty="0"/>
              <a:t>(Beans)</a:t>
            </a:r>
            <a:r>
              <a:rPr lang="ko-KR" altLang="en-US" dirty="0"/>
              <a:t>라고 하는 자바 컴포넌트를 사용할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커스텀 태그를 사용할 수 있으며</a:t>
            </a:r>
            <a:r>
              <a:rPr lang="en-US" altLang="ko-KR" dirty="0"/>
              <a:t>, JSTL</a:t>
            </a:r>
            <a:r>
              <a:rPr lang="ko-KR" altLang="en-US" dirty="0"/>
              <a:t>과 같은 태그 라이브러리 이용가능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스프링 </a:t>
            </a:r>
            <a:r>
              <a:rPr lang="en-US" altLang="ko-KR" dirty="0"/>
              <a:t>@MVC </a:t>
            </a:r>
            <a:r>
              <a:rPr lang="ko-KR" altLang="en-US" dirty="0"/>
              <a:t>등 다양한 프레임 워크와 결합하여 개발 할 수 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9151-9DC1-430F-A877-2ADCE3FEED37}"/>
              </a:ext>
            </a:extLst>
          </p:cNvPr>
          <p:cNvSpPr txBox="1"/>
          <p:nvPr/>
        </p:nvSpPr>
        <p:spPr>
          <a:xfrm>
            <a:off x="656849" y="2042717"/>
            <a:ext cx="99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: </a:t>
            </a:r>
            <a:r>
              <a:rPr lang="ko-KR" altLang="en-US" dirty="0"/>
              <a:t>자바를 이용한 서버 프로그래밍 기술</a:t>
            </a:r>
            <a:r>
              <a:rPr lang="en-US" altLang="ko-KR" dirty="0"/>
              <a:t> </a:t>
            </a:r>
            <a:r>
              <a:rPr lang="ko-KR" altLang="en-US" dirty="0"/>
              <a:t>느린 처리속도</a:t>
            </a:r>
            <a:r>
              <a:rPr lang="en-US" altLang="ko-KR" dirty="0"/>
              <a:t>, </a:t>
            </a:r>
            <a:r>
              <a:rPr lang="ko-KR" altLang="en-US" dirty="0"/>
              <a:t>많은 메모리 요구로 주도권 빼앗김</a:t>
            </a:r>
          </a:p>
        </p:txBody>
      </p:sp>
    </p:spTree>
    <p:extLst>
      <p:ext uri="{BB962C8B-B14F-4D97-AF65-F5344CB8AC3E}">
        <p14:creationId xmlns:p14="http://schemas.microsoft.com/office/powerpoint/2010/main" val="6191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JSP </a:t>
            </a:r>
            <a:r>
              <a:rPr lang="ko-KR" altLang="en-US" sz="2800" b="1" dirty="0">
                <a:solidFill>
                  <a:schemeClr val="tx1"/>
                </a:solidFill>
              </a:rPr>
              <a:t>배우는데 필요한 것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ACB29AE-B313-4B5F-A115-86358C368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04" y="1163165"/>
            <a:ext cx="6326265" cy="207469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120A9C-E38D-49AA-9DFF-14AC3AD0A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2" y="3324225"/>
            <a:ext cx="6494725" cy="27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JSP </a:t>
            </a:r>
            <a:r>
              <a:rPr lang="ko-KR" altLang="en-US" sz="2800" b="1" dirty="0">
                <a:solidFill>
                  <a:schemeClr val="tx1"/>
                </a:solidFill>
              </a:rPr>
              <a:t>배우는데 필요한 것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74248B1-8EBA-489A-A817-F251F1B28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40" y="1822579"/>
            <a:ext cx="7276520" cy="37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JSP </a:t>
            </a:r>
            <a:r>
              <a:rPr lang="ko-KR" altLang="en-US" sz="2800" b="1" dirty="0">
                <a:solidFill>
                  <a:schemeClr val="tx1"/>
                </a:solidFill>
              </a:rPr>
              <a:t>변천사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1.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8C5D98-F716-4989-BBB0-B759C32E1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17" y="823748"/>
            <a:ext cx="4986960" cy="59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ko-KR" sz="2800" b="1" dirty="0">
                <a:solidFill>
                  <a:schemeClr val="tx1"/>
                </a:solidFill>
              </a:rPr>
              <a:t>JSP </a:t>
            </a:r>
            <a:r>
              <a:rPr lang="ko-KR" altLang="en-US" sz="2800" b="1" dirty="0">
                <a:solidFill>
                  <a:schemeClr val="tx1"/>
                </a:solidFill>
              </a:rPr>
              <a:t>처리과정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0AE0C2-5614-42DC-BBB5-496F80309D8F}"/>
              </a:ext>
            </a:extLst>
          </p:cNvPr>
          <p:cNvSpPr/>
          <p:nvPr/>
        </p:nvSpPr>
        <p:spPr>
          <a:xfrm>
            <a:off x="1756635" y="1729443"/>
            <a:ext cx="900112" cy="1008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Client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(browser)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78E18-4BD7-472C-9525-B2FDEAF3A43A}"/>
              </a:ext>
            </a:extLst>
          </p:cNvPr>
          <p:cNvSpPr/>
          <p:nvPr/>
        </p:nvSpPr>
        <p:spPr>
          <a:xfrm>
            <a:off x="3250472" y="1734206"/>
            <a:ext cx="900113" cy="1008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02D3B-20BE-40A7-A563-41FDD2A73C89}"/>
              </a:ext>
            </a:extLst>
          </p:cNvPr>
          <p:cNvSpPr/>
          <p:nvPr/>
        </p:nvSpPr>
        <p:spPr>
          <a:xfrm>
            <a:off x="4742722" y="1734206"/>
            <a:ext cx="2089150" cy="1008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WAS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(Web Application Server)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원통 10">
            <a:extLst>
              <a:ext uri="{FF2B5EF4-FFF2-40B4-BE49-F238E27FC236}">
                <a16:creationId xmlns:a16="http://schemas.microsoft.com/office/drawing/2014/main" id="{A9950C7F-3849-4D9E-9AD8-8840D6C7F978}"/>
              </a:ext>
            </a:extLst>
          </p:cNvPr>
          <p:cNvSpPr/>
          <p:nvPr/>
        </p:nvSpPr>
        <p:spPr>
          <a:xfrm>
            <a:off x="7766910" y="1737381"/>
            <a:ext cx="1619250" cy="9906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57E3B8-1195-437A-8FC2-533DFD68E18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56747" y="2232681"/>
            <a:ext cx="59372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D0C171-1E0D-4C99-B370-F101CB07794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150585" y="2237443"/>
            <a:ext cx="592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5790A3-3FDB-40C0-8AF1-2BE3EFB52825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6831872" y="2232681"/>
            <a:ext cx="935038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꺾인 연결선 18">
            <a:extLst>
              <a:ext uri="{FF2B5EF4-FFF2-40B4-BE49-F238E27FC236}">
                <a16:creationId xmlns:a16="http://schemas.microsoft.com/office/drawing/2014/main" id="{6DC72C4B-D876-44CA-8258-5CF2A8682845}"/>
              </a:ext>
            </a:extLst>
          </p:cNvPr>
          <p:cNvCxnSpPr>
            <a:stCxn id="13" idx="3"/>
            <a:endCxn id="11" idx="2"/>
          </p:cNvCxnSpPr>
          <p:nvPr/>
        </p:nvCxnSpPr>
        <p:spPr>
          <a:xfrm rot="5400000">
            <a:off x="7174772" y="1340506"/>
            <a:ext cx="14287" cy="2789238"/>
          </a:xfrm>
          <a:prstGeom prst="bentConnector3">
            <a:avLst>
              <a:gd name="adj1" fmla="val 175460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꺾인 연결선 20">
            <a:extLst>
              <a:ext uri="{FF2B5EF4-FFF2-40B4-BE49-F238E27FC236}">
                <a16:creationId xmlns:a16="http://schemas.microsoft.com/office/drawing/2014/main" id="{01950650-CEA2-43C1-BFA6-9858284DAAF2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4743516" y="1698487"/>
            <a:ext cx="12700" cy="2087562"/>
          </a:xfrm>
          <a:prstGeom prst="bentConnector3">
            <a:avLst>
              <a:gd name="adj1" fmla="val 16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꺾인 연결선 22">
            <a:extLst>
              <a:ext uri="{FF2B5EF4-FFF2-40B4-BE49-F238E27FC236}">
                <a16:creationId xmlns:a16="http://schemas.microsoft.com/office/drawing/2014/main" id="{517E96BE-345B-45E1-A561-7303F95CD3B9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2951229" y="1993762"/>
            <a:ext cx="4762" cy="1492250"/>
          </a:xfrm>
          <a:prstGeom prst="bentConnector3">
            <a:avLst>
              <a:gd name="adj1" fmla="val -361744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89329024-9F1A-4FF6-BD8D-37097E3B9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935" y="3169306"/>
            <a:ext cx="4062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Client : Webbrowser(Web &amp; mobile)</a:t>
            </a:r>
            <a:endParaRPr lang="ko-KR" altLang="en-US" sz="1800" b="0">
              <a:latin typeface="굴림" panose="020B0600000101010101" pitchFamily="50" charset="-127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BFDECA70-7CC9-4632-9496-ED04728A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172" y="3628093"/>
            <a:ext cx="85661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 err="1">
                <a:latin typeface="굴림" panose="020B0600000101010101" pitchFamily="50" charset="-127"/>
              </a:rPr>
              <a:t>WebServer</a:t>
            </a:r>
            <a:r>
              <a:rPr lang="en-US" altLang="ko-KR" sz="1800" b="0" dirty="0">
                <a:latin typeface="굴림" panose="020B0600000101010101" pitchFamily="50" charset="-127"/>
              </a:rPr>
              <a:t> : </a:t>
            </a:r>
            <a:r>
              <a:rPr lang="ko-KR" altLang="en-US" sz="1800" b="0" dirty="0">
                <a:latin typeface="굴림" panose="020B0600000101010101" pitchFamily="50" charset="-127"/>
              </a:rPr>
              <a:t>① </a:t>
            </a:r>
            <a:r>
              <a:rPr lang="en-US" altLang="ko-KR" sz="1800" b="0" dirty="0">
                <a:latin typeface="굴림" panose="020B0600000101010101" pitchFamily="50" charset="-127"/>
              </a:rPr>
              <a:t>Client</a:t>
            </a:r>
            <a:r>
              <a:rPr lang="ko-KR" altLang="en-US" sz="1800" b="0" dirty="0">
                <a:latin typeface="굴림" panose="020B0600000101010101" pitchFamily="50" charset="-127"/>
              </a:rPr>
              <a:t>에서 </a:t>
            </a:r>
            <a:r>
              <a:rPr lang="en-US" altLang="ko-KR" sz="1800" b="0" dirty="0">
                <a:latin typeface="굴림" panose="020B0600000101010101" pitchFamily="50" charset="-127"/>
              </a:rPr>
              <a:t>http</a:t>
            </a:r>
            <a:r>
              <a:rPr lang="ko-KR" altLang="en-US" sz="1800" b="0" dirty="0">
                <a:latin typeface="굴림" panose="020B0600000101010101" pitchFamily="50" charset="-127"/>
              </a:rPr>
              <a:t>로 요청 받은 </a:t>
            </a:r>
            <a:r>
              <a:rPr lang="ko-KR" altLang="en-US" sz="1800" b="0" dirty="0" err="1">
                <a:latin typeface="굴림" panose="020B0600000101010101" pitchFamily="50" charset="-127"/>
              </a:rPr>
              <a:t>정적콘텐츠</a:t>
            </a:r>
            <a:r>
              <a:rPr lang="en-US" altLang="ko-KR" sz="1800" b="0" dirty="0">
                <a:latin typeface="굴림" panose="020B0600000101010101" pitchFamily="50" charset="-127"/>
              </a:rPr>
              <a:t>(html, image, </a:t>
            </a:r>
            <a:r>
              <a:rPr lang="en-US" altLang="ko-KR" sz="1800" b="0" dirty="0" err="1">
                <a:latin typeface="굴림" panose="020B0600000101010101" pitchFamily="50" charset="-127"/>
              </a:rPr>
              <a:t>css</a:t>
            </a:r>
            <a:r>
              <a:rPr lang="en-US" altLang="ko-KR" sz="1800" b="0" dirty="0">
                <a:latin typeface="굴림" panose="020B0600000101010101" pitchFamily="50" charset="-127"/>
              </a:rPr>
              <a:t>) </a:t>
            </a:r>
            <a:r>
              <a:rPr lang="ko-KR" altLang="en-US" sz="1800" b="0" dirty="0">
                <a:latin typeface="굴림" panose="020B0600000101010101" pitchFamily="50" charset="-127"/>
              </a:rPr>
              <a:t>등을 </a:t>
            </a:r>
            <a:endParaRPr lang="en-US" altLang="ko-KR" sz="1800" b="0" dirty="0"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800" b="0" dirty="0">
                <a:latin typeface="굴림" panose="020B0600000101010101" pitchFamily="50" charset="-127"/>
              </a:rPr>
              <a:t>                      </a:t>
            </a:r>
            <a:r>
              <a:rPr lang="en-US" altLang="ko-KR" sz="1800" b="0" dirty="0">
                <a:latin typeface="굴림" panose="020B0600000101010101" pitchFamily="50" charset="-127"/>
              </a:rPr>
              <a:t>Client</a:t>
            </a:r>
            <a:r>
              <a:rPr lang="ko-KR" altLang="en-US" sz="1800" b="0" dirty="0">
                <a:latin typeface="굴림" panose="020B0600000101010101" pitchFamily="50" charset="-127"/>
              </a:rPr>
              <a:t>에 제공 </a:t>
            </a:r>
            <a:endParaRPr lang="en-US" altLang="ko-KR" sz="1800" b="0" dirty="0"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굴림" panose="020B0600000101010101" pitchFamily="50" charset="-127"/>
              </a:rPr>
              <a:t>                  </a:t>
            </a:r>
            <a:r>
              <a:rPr lang="ko-KR" altLang="en-US" sz="1800" b="0" dirty="0">
                <a:latin typeface="굴림" panose="020B0600000101010101" pitchFamily="50" charset="-127"/>
              </a:rPr>
              <a:t>② 클라이언트의 요청</a:t>
            </a:r>
            <a:r>
              <a:rPr lang="en-US" altLang="ko-KR" sz="1800" b="0" dirty="0">
                <a:latin typeface="굴림" panose="020B0600000101010101" pitchFamily="50" charset="-127"/>
              </a:rPr>
              <a:t>(Request)</a:t>
            </a:r>
            <a:r>
              <a:rPr lang="ko-KR" altLang="en-US" sz="1800" b="0" dirty="0">
                <a:latin typeface="굴림" panose="020B0600000101010101" pitchFamily="50" charset="-127"/>
              </a:rPr>
              <a:t>을 </a:t>
            </a:r>
            <a:r>
              <a:rPr lang="en-US" altLang="ko-KR" sz="1800" b="0" dirty="0">
                <a:latin typeface="굴림" panose="020B0600000101010101" pitchFamily="50" charset="-127"/>
              </a:rPr>
              <a:t>WAS</a:t>
            </a:r>
            <a:r>
              <a:rPr lang="ko-KR" altLang="en-US" sz="1800" b="0" dirty="0">
                <a:latin typeface="굴림" panose="020B0600000101010101" pitchFamily="50" charset="-127"/>
              </a:rPr>
              <a:t>에 보내고</a:t>
            </a:r>
            <a:r>
              <a:rPr lang="en-US" altLang="ko-KR" sz="1800" b="0" dirty="0">
                <a:latin typeface="굴림" panose="020B0600000101010101" pitchFamily="50" charset="-127"/>
              </a:rPr>
              <a:t>, WAS</a:t>
            </a:r>
            <a:r>
              <a:rPr lang="ko-KR" altLang="en-US" sz="1800" b="0" dirty="0">
                <a:latin typeface="굴림" panose="020B0600000101010101" pitchFamily="50" charset="-127"/>
              </a:rPr>
              <a:t>가 처리한</a:t>
            </a:r>
            <a:endParaRPr lang="en-US" altLang="ko-KR" sz="1800" b="0" dirty="0"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 dirty="0">
                <a:latin typeface="굴림" panose="020B0600000101010101" pitchFamily="50" charset="-127"/>
              </a:rPr>
              <a:t>                     </a:t>
            </a:r>
            <a:r>
              <a:rPr lang="ko-KR" altLang="en-US" sz="1800" b="0" dirty="0">
                <a:latin typeface="굴림" panose="020B0600000101010101" pitchFamily="50" charset="-127"/>
              </a:rPr>
              <a:t> 결과를 클라이언트에게 전달</a:t>
            </a:r>
            <a:r>
              <a:rPr lang="en-US" altLang="ko-KR" sz="1800" b="0" dirty="0">
                <a:latin typeface="굴림" panose="020B0600000101010101" pitchFamily="50" charset="-127"/>
              </a:rPr>
              <a:t>(</a:t>
            </a:r>
            <a:r>
              <a:rPr lang="ko-KR" altLang="en-US" sz="1800" b="0" dirty="0">
                <a:latin typeface="굴림" panose="020B0600000101010101" pitchFamily="50" charset="-127"/>
              </a:rPr>
              <a:t>응답</a:t>
            </a:r>
            <a:r>
              <a:rPr lang="en-US" altLang="ko-KR" sz="1800" b="0" dirty="0">
                <a:latin typeface="굴림" panose="020B0600000101010101" pitchFamily="50" charset="-127"/>
              </a:rPr>
              <a:t>, Response)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ko-KR" altLang="en-US" sz="1800" b="0" dirty="0">
              <a:latin typeface="굴림" panose="020B0600000101010101" pitchFamily="50" charset="-127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4C4BEC1C-E985-4D0D-A0F2-C3DC7266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672" y="4821893"/>
            <a:ext cx="81962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WAS : DB </a:t>
            </a:r>
            <a:r>
              <a:rPr lang="ko-KR" altLang="en-US" sz="1800" b="0">
                <a:latin typeface="굴림" panose="020B0600000101010101" pitchFamily="50" charset="-127"/>
              </a:rPr>
              <a:t>조회나 다양한 로직 처리를 하기 위해 만들어진 </a:t>
            </a:r>
            <a:r>
              <a:rPr lang="en-US" altLang="ko-KR" sz="1800" b="0">
                <a:latin typeface="굴림" panose="020B0600000101010101" pitchFamily="50" charset="-127"/>
              </a:rPr>
              <a:t>Application Server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         Container</a:t>
            </a:r>
            <a:r>
              <a:rPr lang="ko-KR" altLang="en-US" sz="1800" b="0">
                <a:latin typeface="굴림" panose="020B0600000101010101" pitchFamily="50" charset="-127"/>
              </a:rPr>
              <a:t>로 </a:t>
            </a:r>
            <a:r>
              <a:rPr lang="en-US" altLang="ko-KR" sz="1800" b="0">
                <a:latin typeface="굴림" panose="020B0600000101010101" pitchFamily="50" charset="-127"/>
              </a:rPr>
              <a:t>JSP, Servlet</a:t>
            </a:r>
            <a:r>
              <a:rPr lang="ko-KR" altLang="en-US" sz="1800" b="0">
                <a:latin typeface="굴림" panose="020B0600000101010101" pitchFamily="50" charset="-127"/>
              </a:rPr>
              <a:t>을 실행</a:t>
            </a:r>
            <a:r>
              <a:rPr lang="en-US" altLang="ko-KR" sz="1800" b="0">
                <a:latin typeface="굴림" panose="020B0600000101010101" pitchFamily="50" charset="-127"/>
              </a:rPr>
              <a:t>,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         </a:t>
            </a:r>
            <a:r>
              <a:rPr lang="ko-KR" altLang="en-US" sz="1800" b="0">
                <a:latin typeface="굴림" panose="020B0600000101010101" pitchFamily="50" charset="-127"/>
              </a:rPr>
              <a:t>즉</a:t>
            </a:r>
            <a:r>
              <a:rPr lang="en-US" altLang="ko-KR" sz="1800" b="0">
                <a:latin typeface="굴림" panose="020B0600000101010101" pitchFamily="50" charset="-127"/>
              </a:rPr>
              <a:t>, WAS</a:t>
            </a:r>
            <a:r>
              <a:rPr lang="ko-KR" altLang="en-US" sz="1800" b="0">
                <a:latin typeface="굴림" panose="020B0600000101010101" pitchFamily="50" charset="-127"/>
              </a:rPr>
              <a:t>는 </a:t>
            </a:r>
            <a:r>
              <a:rPr lang="en-US" altLang="ko-KR" sz="1800" b="0">
                <a:latin typeface="굴림" panose="020B0600000101010101" pitchFamily="50" charset="-127"/>
              </a:rPr>
              <a:t>JSP, Servlet</a:t>
            </a:r>
            <a:r>
              <a:rPr lang="ko-KR" altLang="en-US" sz="1800" b="0">
                <a:latin typeface="굴림" panose="020B0600000101010101" pitchFamily="50" charset="-127"/>
              </a:rPr>
              <a:t>을 실행환경제공</a:t>
            </a:r>
            <a:endParaRPr lang="en-US" altLang="ko-KR" sz="1800" b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68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웹서비스 구조</a:t>
            </a:r>
            <a:r>
              <a:rPr lang="en-US" altLang="ko-KR" sz="2800" b="1" dirty="0">
                <a:solidFill>
                  <a:schemeClr val="tx1"/>
                </a:solidFill>
              </a:rPr>
              <a:t>(Web Service Architecture)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5">
            <a:extLst>
              <a:ext uri="{FF2B5EF4-FFF2-40B4-BE49-F238E27FC236}">
                <a16:creationId xmlns:a16="http://schemas.microsoft.com/office/drawing/2014/main" id="{EA89A0DF-AE07-49C7-9887-B984E33C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25" y="1079500"/>
            <a:ext cx="7848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">
            <a:extLst>
              <a:ext uri="{FF2B5EF4-FFF2-40B4-BE49-F238E27FC236}">
                <a16:creationId xmlns:a16="http://schemas.microsoft.com/office/drawing/2014/main" id="{3573A687-9ADD-4338-A1DF-F64B403A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738" y="3200400"/>
            <a:ext cx="5472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</a:rPr>
              <a:t>웹서버 종류</a:t>
            </a:r>
            <a:r>
              <a:rPr lang="en-US" altLang="ko-KR" sz="1800" b="0">
                <a:latin typeface="굴림" panose="020B0600000101010101" pitchFamily="50" charset="-127"/>
              </a:rPr>
              <a:t>: </a:t>
            </a:r>
            <a:r>
              <a:rPr lang="ko-KR" altLang="en-US" sz="1800" b="0">
                <a:latin typeface="굴림" panose="020B0600000101010101" pitchFamily="50" charset="-127"/>
              </a:rPr>
              <a:t>마이크로소프트 </a:t>
            </a:r>
            <a:r>
              <a:rPr lang="en-US" altLang="ko-KR" sz="1800" b="0">
                <a:latin typeface="굴림" panose="020B0600000101010101" pitchFamily="50" charset="-127"/>
              </a:rPr>
              <a:t>IIS, APACHE, NGINX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</a:rPr>
              <a:t>WAS  </a:t>
            </a:r>
            <a:r>
              <a:rPr lang="ko-KR" altLang="en-US" sz="1800" b="0">
                <a:latin typeface="굴림" panose="020B0600000101010101" pitchFamily="50" charset="-127"/>
              </a:rPr>
              <a:t>종류</a:t>
            </a:r>
            <a:r>
              <a:rPr lang="en-US" altLang="ko-KR" sz="1800" b="0">
                <a:latin typeface="굴림" panose="020B0600000101010101" pitchFamily="50" charset="-127"/>
              </a:rPr>
              <a:t>: TOMCAT, IBM WEBSPHERE, JEUS</a:t>
            </a:r>
            <a:endParaRPr lang="ko-KR" altLang="en-US" sz="1800" b="0">
              <a:latin typeface="굴림" panose="020B0600000101010101" pitchFamily="50" charset="-127"/>
            </a:endParaRP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F6FF230-8B1F-4C6B-9E49-93B567B4D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25" y="4260850"/>
            <a:ext cx="828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accent2"/>
              </a:buClr>
              <a:buAutoNum type="arabicPeriod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lang="ko-KR" altLang="en-US" sz="1800" b="0">
                <a:latin typeface="굴림" panose="020B0600000101010101" pitchFamily="50" charset="-127"/>
              </a:rPr>
              <a:t>웹서버의 역할</a:t>
            </a:r>
            <a:endParaRPr lang="en-US" altLang="ko-KR" sz="1800" b="0">
              <a:latin typeface="굴림" panose="020B0600000101010101" pitchFamily="50" charset="-127"/>
            </a:endParaRPr>
          </a:p>
          <a:p>
            <a:pPr lvl="1" latinLnBrk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800">
                <a:latin typeface="굴림" panose="020B0600000101010101" pitchFamily="50" charset="-127"/>
              </a:rPr>
              <a:t>정적인 파일들을 </a:t>
            </a:r>
            <a:r>
              <a:rPr lang="en-US" altLang="ko-KR" sz="1800">
                <a:latin typeface="굴림" panose="020B0600000101010101" pitchFamily="50" charset="-127"/>
              </a:rPr>
              <a:t>Application Server</a:t>
            </a:r>
            <a:r>
              <a:rPr lang="ko-KR" altLang="en-US" sz="1800">
                <a:latin typeface="굴림" panose="020B0600000101010101" pitchFamily="50" charset="-127"/>
              </a:rPr>
              <a:t>까지 가지 않고 앞단에서 빠르게 보내줌</a:t>
            </a:r>
            <a:endParaRPr lang="en-US" altLang="ko-KR" sz="1800">
              <a:latin typeface="굴림" panose="020B0600000101010101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lang="en-US" altLang="ko-KR" sz="1800" b="0">
                <a:latin typeface="굴림" panose="020B0600000101010101" pitchFamily="50" charset="-127"/>
              </a:rPr>
              <a:t>WAS</a:t>
            </a:r>
            <a:r>
              <a:rPr lang="ko-KR" altLang="en-US" sz="1800" b="0">
                <a:latin typeface="굴림" panose="020B0600000101010101" pitchFamily="50" charset="-127"/>
              </a:rPr>
              <a:t>의 역할</a:t>
            </a:r>
            <a:endParaRPr lang="en-US" altLang="ko-KR" sz="1800" b="0">
              <a:latin typeface="굴림" panose="020B0600000101010101" pitchFamily="50" charset="-127"/>
            </a:endParaRPr>
          </a:p>
          <a:p>
            <a:pPr lvl="1" latinLnBrk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800">
                <a:latin typeface="굴림" panose="020B0600000101010101" pitchFamily="50" charset="-127"/>
              </a:rPr>
              <a:t>요청에 맞는 데이터를 </a:t>
            </a:r>
            <a:r>
              <a:rPr lang="en-US" altLang="ko-KR" sz="1800">
                <a:latin typeface="굴림" panose="020B0600000101010101" pitchFamily="50" charset="-127"/>
              </a:rPr>
              <a:t>DB</a:t>
            </a:r>
            <a:r>
              <a:rPr lang="ko-KR" altLang="en-US" sz="1800">
                <a:latin typeface="굴림" panose="020B0600000101010101" pitchFamily="50" charset="-127"/>
              </a:rPr>
              <a:t>에서 가져와서 비즈니스 로직에 맞게 그때 그때 결과를 만들어서 제공</a:t>
            </a:r>
          </a:p>
        </p:txBody>
      </p:sp>
    </p:spTree>
    <p:extLst>
      <p:ext uri="{BB962C8B-B14F-4D97-AF65-F5344CB8AC3E}">
        <p14:creationId xmlns:p14="http://schemas.microsoft.com/office/powerpoint/2010/main" val="20746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747" y="457200"/>
            <a:ext cx="11976603" cy="5734050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0796" y="177800"/>
            <a:ext cx="11812814" cy="6223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>
                <a:solidFill>
                  <a:schemeClr val="tx1"/>
                </a:solidFill>
              </a:rPr>
              <a:t>   웹서비스 동작과정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2192001" cy="889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65100" y="165099"/>
            <a:ext cx="863600" cy="636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/>
              <a:t>2.</a:t>
            </a:r>
            <a:endParaRPr lang="ko-KR" altLang="en-US" sz="2800" dirty="0"/>
          </a:p>
        </p:txBody>
      </p:sp>
      <p:pic>
        <p:nvPicPr>
          <p:cNvPr id="10" name="Picture 8" descr="시그니춰 국영문 좌우조합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" y="6413521"/>
            <a:ext cx="1124202" cy="34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B6E7DE1-33EA-4BF1-B9A5-9C205B5A6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435" y="1182687"/>
            <a:ext cx="8229600" cy="5218113"/>
          </a:xfrm>
        </p:spPr>
        <p:txBody>
          <a:bodyPr/>
          <a:lstStyle/>
          <a:p>
            <a:r>
              <a:rPr lang="en-US" altLang="ko-KR" sz="1800" dirty="0"/>
              <a:t>Web Server</a:t>
            </a:r>
            <a:r>
              <a:rPr lang="ko-KR" altLang="en-US" sz="1800" dirty="0"/>
              <a:t>는 웹 브라우저 클라이언트로부터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</a:t>
            </a:r>
            <a:endParaRPr lang="en-US" altLang="ko-KR" sz="1800" dirty="0"/>
          </a:p>
          <a:p>
            <a:r>
              <a:rPr lang="en-US" altLang="ko-KR" sz="1800" dirty="0"/>
              <a:t>Web Server</a:t>
            </a:r>
            <a:r>
              <a:rPr lang="ko-KR" altLang="en-US" sz="1800" dirty="0"/>
              <a:t>는 클라이언트의 요청</a:t>
            </a:r>
            <a:r>
              <a:rPr lang="en-US" altLang="ko-KR" sz="1800" dirty="0"/>
              <a:t>(Request)</a:t>
            </a:r>
            <a:r>
              <a:rPr lang="ko-KR" altLang="en-US" sz="1800" dirty="0"/>
              <a:t>을 </a:t>
            </a:r>
            <a:r>
              <a:rPr lang="en-US" altLang="ko-KR" sz="1800" dirty="0"/>
              <a:t>WAS</a:t>
            </a:r>
            <a:r>
              <a:rPr lang="ko-KR" altLang="en-US" sz="1800" dirty="0"/>
              <a:t>에 보냄</a:t>
            </a:r>
            <a:endParaRPr lang="en-US" altLang="ko-KR" sz="1800" dirty="0"/>
          </a:p>
          <a:p>
            <a:r>
              <a:rPr lang="en-US" altLang="ko-KR" sz="1800" dirty="0"/>
              <a:t>WAS</a:t>
            </a:r>
            <a:r>
              <a:rPr lang="ko-KR" altLang="en-US" sz="1800" dirty="0"/>
              <a:t>는 관련된 </a:t>
            </a:r>
            <a:r>
              <a:rPr lang="en-US" altLang="ko-KR" sz="1800" dirty="0"/>
              <a:t>Servlet</a:t>
            </a:r>
            <a:r>
              <a:rPr lang="ko-KR" altLang="en-US" sz="1800" dirty="0"/>
              <a:t>을 메모리에 로드</a:t>
            </a:r>
            <a:endParaRPr lang="en-US" altLang="ko-KR" sz="1800" dirty="0"/>
          </a:p>
          <a:p>
            <a:r>
              <a:rPr lang="en-US" altLang="ko-KR" sz="1800" dirty="0"/>
              <a:t>WAS</a:t>
            </a:r>
            <a:r>
              <a:rPr lang="ko-KR" altLang="en-US" sz="1800" dirty="0"/>
              <a:t>는 </a:t>
            </a:r>
            <a:r>
              <a:rPr lang="en-US" altLang="ko-KR" sz="1800" dirty="0"/>
              <a:t>web.xml</a:t>
            </a:r>
            <a:r>
              <a:rPr lang="ko-KR" altLang="en-US" sz="1800" dirty="0"/>
              <a:t>을 참조하여 해당 </a:t>
            </a:r>
            <a:r>
              <a:rPr lang="en-US" altLang="ko-KR" sz="1800" dirty="0"/>
              <a:t>Servlet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Thread</a:t>
            </a:r>
            <a:r>
              <a:rPr lang="ko-KR" altLang="en-US" sz="1800" dirty="0"/>
              <a:t>를 생성</a:t>
            </a:r>
            <a:r>
              <a:rPr lang="en-US" altLang="ko-KR" sz="1800" dirty="0"/>
              <a:t> (Thread Pool </a:t>
            </a:r>
            <a:r>
              <a:rPr lang="ko-KR" altLang="en-US" sz="1800" dirty="0"/>
              <a:t>이용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HttpServletRequest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HttpServletResponse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생성하여 </a:t>
            </a:r>
            <a:r>
              <a:rPr lang="en-US" altLang="ko-KR" sz="1800" dirty="0"/>
              <a:t>Servlet</a:t>
            </a:r>
            <a:r>
              <a:rPr lang="ko-KR" altLang="en-US" sz="1800" dirty="0"/>
              <a:t>에 전달</a:t>
            </a:r>
            <a:endParaRPr lang="en-US" altLang="ko-KR" sz="1800" dirty="0"/>
          </a:p>
          <a:p>
            <a:r>
              <a:rPr lang="en-US" altLang="ko-KR" sz="1800" dirty="0"/>
              <a:t>Thread</a:t>
            </a:r>
            <a:r>
              <a:rPr lang="ko-KR" altLang="en-US" sz="1800" dirty="0"/>
              <a:t>는 </a:t>
            </a:r>
            <a:r>
              <a:rPr lang="en-US" altLang="ko-KR" sz="1800" dirty="0"/>
              <a:t>Servlet</a:t>
            </a:r>
            <a:r>
              <a:rPr lang="ko-KR" altLang="en-US" sz="1800" dirty="0"/>
              <a:t>의 </a:t>
            </a:r>
            <a:r>
              <a:rPr lang="en-US" altLang="ko-KR" sz="1800" dirty="0"/>
              <a:t>service() </a:t>
            </a:r>
            <a:r>
              <a:rPr lang="ko-KR" altLang="en-US" sz="1800" dirty="0"/>
              <a:t>메서드를 호출</a:t>
            </a:r>
            <a:endParaRPr lang="en-US" altLang="ko-KR" sz="1800" dirty="0"/>
          </a:p>
          <a:p>
            <a:r>
              <a:rPr lang="en-US" altLang="ko-KR" sz="1800" dirty="0"/>
              <a:t>service() </a:t>
            </a:r>
            <a:r>
              <a:rPr lang="ko-KR" altLang="en-US" sz="1800" dirty="0"/>
              <a:t>메서드는 요청에 맞게 </a:t>
            </a:r>
            <a:r>
              <a:rPr lang="en-US" altLang="ko-KR" sz="1800" dirty="0" err="1"/>
              <a:t>doGet</a:t>
            </a:r>
            <a:r>
              <a:rPr lang="en-US" altLang="ko-KR" sz="1800" dirty="0"/>
              <a:t>() </a:t>
            </a:r>
            <a:r>
              <a:rPr lang="ko-KR" altLang="en-US" sz="1800" dirty="0"/>
              <a:t>또는 </a:t>
            </a:r>
            <a:r>
              <a:rPr lang="en-US" altLang="ko-KR" sz="1800" dirty="0" err="1"/>
              <a:t>doPost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메서드를 호출</a:t>
            </a:r>
            <a:endParaRPr lang="en-US" altLang="ko-KR" sz="1800" dirty="0"/>
          </a:p>
          <a:p>
            <a:r>
              <a:rPr lang="en-US" altLang="ko-KR" sz="1800" dirty="0"/>
              <a:t>protected </a:t>
            </a:r>
            <a:r>
              <a:rPr lang="en-US" altLang="ko-KR" sz="1800" dirty="0" err="1"/>
              <a:t>doGet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HttpServletRequest</a:t>
            </a:r>
            <a:r>
              <a:rPr lang="en-US" altLang="ko-KR" sz="1800" dirty="0"/>
              <a:t> request, </a:t>
            </a:r>
            <a:r>
              <a:rPr lang="en-US" altLang="ko-KR" sz="1800" dirty="0" err="1"/>
              <a:t>HttpServletResponse</a:t>
            </a:r>
            <a:r>
              <a:rPr lang="en-US" altLang="ko-KR" sz="1800" dirty="0"/>
              <a:t> response)</a:t>
            </a:r>
          </a:p>
          <a:p>
            <a:r>
              <a:rPr lang="en-US" altLang="ko-KR" sz="1800" dirty="0" err="1"/>
              <a:t>doGet</a:t>
            </a:r>
            <a:r>
              <a:rPr lang="en-US" altLang="ko-KR" sz="1800" dirty="0"/>
              <a:t>() </a:t>
            </a:r>
            <a:r>
              <a:rPr lang="ko-KR" altLang="en-US" sz="1800" dirty="0"/>
              <a:t>또는 </a:t>
            </a:r>
            <a:r>
              <a:rPr lang="en-US" altLang="ko-KR" sz="1800" dirty="0" err="1"/>
              <a:t>doPost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메서드는 인자에 맞게 생성된 적절한 동적 페이지를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객체에 담아 </a:t>
            </a:r>
            <a:r>
              <a:rPr lang="en-US" altLang="ko-KR" sz="1800" dirty="0"/>
              <a:t>WAS</a:t>
            </a:r>
            <a:r>
              <a:rPr lang="ko-KR" altLang="en-US" sz="1800" dirty="0"/>
              <a:t>에 전달</a:t>
            </a:r>
            <a:endParaRPr lang="en-US" altLang="ko-KR" sz="1800" dirty="0"/>
          </a:p>
          <a:p>
            <a:r>
              <a:rPr lang="en-US" altLang="ko-KR" sz="1800" dirty="0"/>
              <a:t>WAS</a:t>
            </a:r>
            <a:r>
              <a:rPr lang="ko-KR" altLang="en-US" sz="1800" dirty="0"/>
              <a:t>는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</a:t>
            </a:r>
            <a:r>
              <a:rPr lang="en-US" altLang="ko-KR" sz="1800" dirty="0" err="1"/>
              <a:t>HttpResponse</a:t>
            </a:r>
            <a:r>
              <a:rPr lang="en-US" altLang="ko-KR" sz="1800" dirty="0"/>
              <a:t> </a:t>
            </a:r>
            <a:r>
              <a:rPr lang="ko-KR" altLang="en-US" sz="1800" dirty="0"/>
              <a:t>형태로 바꾸어 </a:t>
            </a:r>
            <a:r>
              <a:rPr lang="en-US" altLang="ko-KR" sz="1800" dirty="0"/>
              <a:t>Web Server</a:t>
            </a:r>
            <a:r>
              <a:rPr lang="ko-KR" altLang="en-US" sz="1800" dirty="0"/>
              <a:t>에 전달</a:t>
            </a:r>
            <a:endParaRPr lang="en-US" altLang="ko-KR" sz="1800" dirty="0"/>
          </a:p>
          <a:p>
            <a:r>
              <a:rPr lang="ko-KR" altLang="en-US" sz="1800" dirty="0"/>
              <a:t>생성된 </a:t>
            </a:r>
            <a:r>
              <a:rPr lang="en-US" altLang="ko-KR" sz="1800" dirty="0"/>
              <a:t>Thread</a:t>
            </a:r>
            <a:r>
              <a:rPr lang="ko-KR" altLang="en-US" sz="1800" dirty="0"/>
              <a:t>를 종료하고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HttpServletRequest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HttpServletResponse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제거</a:t>
            </a:r>
          </a:p>
        </p:txBody>
      </p:sp>
    </p:spTree>
    <p:extLst>
      <p:ext uri="{BB962C8B-B14F-4D97-AF65-F5344CB8AC3E}">
        <p14:creationId xmlns:p14="http://schemas.microsoft.com/office/powerpoint/2010/main" val="218055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6424</TotalTime>
  <Words>567</Words>
  <Application>Microsoft Office PowerPoint</Application>
  <PresentationFormat>와이드스크린</PresentationFormat>
  <Paragraphs>104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맑은 고딕</vt:lpstr>
      <vt:lpstr>휴먼엑스포</vt:lpstr>
      <vt:lpstr>Arial</vt:lpstr>
      <vt:lpstr>Bell MT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jino</dc:creator>
  <cp:lastModifiedBy>김 동민</cp:lastModifiedBy>
  <cp:revision>146</cp:revision>
  <cp:lastPrinted>2020-10-29T04:34:41Z</cp:lastPrinted>
  <dcterms:created xsi:type="dcterms:W3CDTF">2020-09-09T05:43:44Z</dcterms:created>
  <dcterms:modified xsi:type="dcterms:W3CDTF">2021-02-09T05:07:32Z</dcterms:modified>
</cp:coreProperties>
</file>