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2" r:id="rId3"/>
    <p:sldId id="288" r:id="rId4"/>
    <p:sldId id="289" r:id="rId5"/>
    <p:sldId id="290" r:id="rId6"/>
    <p:sldId id="303" r:id="rId7"/>
    <p:sldId id="304" r:id="rId8"/>
    <p:sldId id="305" r:id="rId9"/>
    <p:sldId id="292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28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83FF9-B665-40D7-8391-37435A7E0251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E4899-CF70-4769-99B6-B9CF0FCAC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58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9738" y="1252538"/>
            <a:ext cx="6008687" cy="3381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C5150-EE81-415A-A8CC-32518FE127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1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24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2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8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9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2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96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2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1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9EBD4-E5E8-4142-8525-DB2E6E232C32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16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54000" pressure="10"/>
                    </a14:imgEffect>
                    <a14:imgEffect>
                      <a14:sharpenSoften amount="-24000"/>
                    </a14:imgEffect>
                    <a14:imgEffect>
                      <a14:colorTemperature colorTemp="7500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557" r="2817"/>
          <a:stretch/>
        </p:blipFill>
        <p:spPr>
          <a:xfrm>
            <a:off x="-294968" y="-2"/>
            <a:ext cx="12486968" cy="6858000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1185380" y="1651589"/>
            <a:ext cx="9526271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5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ea typeface="야놀자 야체 B" panose="02020603020101020101" pitchFamily="18" charset="-127"/>
              </a:rPr>
              <a:t>IOC(Inversion</a:t>
            </a:r>
            <a:r>
              <a:rPr lang="ko-KR" altLang="en-US" sz="45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ea typeface="야놀자 야체 B" panose="02020603020101020101" pitchFamily="18" charset="-127"/>
              </a:rPr>
              <a:t> </a:t>
            </a:r>
            <a:r>
              <a:rPr lang="en-US" altLang="ko-KR" sz="45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ea typeface="야놀자 야체 B" panose="02020603020101020101" pitchFamily="18" charset="-127"/>
              </a:rPr>
              <a:t>of</a:t>
            </a:r>
            <a:r>
              <a:rPr lang="ko-KR" altLang="en-US" sz="45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ea typeface="야놀자 야체 B" panose="02020603020101020101" pitchFamily="18" charset="-127"/>
              </a:rPr>
              <a:t> </a:t>
            </a:r>
            <a:r>
              <a:rPr lang="en-US" altLang="ko-KR" sz="45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ea typeface="야놀자 야체 B" panose="02020603020101020101" pitchFamily="18" charset="-127"/>
              </a:rPr>
              <a:t>Control)</a:t>
            </a:r>
            <a:r>
              <a: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</a:rPr>
              <a:t> </a:t>
            </a:r>
          </a:p>
          <a:p>
            <a:pPr algn="ctr" latinLnBrk="0">
              <a:defRPr/>
            </a:pP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latinLnBrk="0">
              <a:defRPr/>
            </a:pP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latinLnBrk="0">
              <a:defRPr/>
            </a:pP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latinLnBrk="0">
              <a:defRPr/>
            </a:pP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latinLnBrk="0">
              <a:defRPr/>
            </a:pP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latinLnBrk="0">
              <a:defRPr/>
            </a:pP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latinLnBrk="0">
              <a:defRPr/>
            </a:pP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latinLnBrk="0">
              <a:defRPr/>
            </a:pPr>
            <a:r>
              <a:rPr lang="ko-KR" altLang="en-US" sz="3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김동민</a:t>
            </a:r>
            <a:endParaRPr lang="en-US" altLang="ko-KR" sz="3000" b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latinLnBrk="0">
              <a:defRPr/>
            </a:pPr>
            <a:endParaRPr lang="en-US" altLang="ko-KR" sz="3000" b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latinLnBrk="0">
              <a:defRPr/>
            </a:pPr>
            <a:endParaRPr lang="en-US" altLang="ko-KR" sz="3000" b="1" kern="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algn="ctr" latinLnBrk="0">
              <a:defRPr/>
            </a:pPr>
            <a:endParaRPr lang="en-US" altLang="ko-KR" sz="900" kern="0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</a:endParaRPr>
          </a:p>
          <a:p>
            <a:pPr algn="ctr" latinLnBrk="0">
              <a:defRPr/>
            </a:pPr>
            <a:endParaRPr lang="en-US" altLang="ko-KR" sz="900" kern="0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65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 </a:t>
            </a:r>
            <a:r>
              <a:rPr lang="en-US" altLang="ko-KR" sz="2800" b="1" dirty="0">
                <a:solidFill>
                  <a:schemeClr val="tx1"/>
                </a:solidFill>
              </a:rPr>
              <a:t>xml </a:t>
            </a:r>
            <a:r>
              <a:rPr lang="ko-KR" altLang="en-US" sz="2800" b="1" dirty="0">
                <a:solidFill>
                  <a:schemeClr val="tx1"/>
                </a:solidFill>
              </a:rPr>
              <a:t>에서 </a:t>
            </a:r>
            <a:r>
              <a:rPr lang="en-US" altLang="ko-KR" sz="2800" b="1" dirty="0">
                <a:solidFill>
                  <a:schemeClr val="tx1"/>
                </a:solidFill>
              </a:rPr>
              <a:t>setter injection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17BEF2B-CFD1-4573-B508-4446146F2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35075"/>
            <a:ext cx="11286565" cy="5218113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ko-KR" dirty="0"/>
              <a:t>&lt;bean id="</a:t>
            </a:r>
            <a:r>
              <a:rPr lang="en-US" altLang="ko-KR" u="sng" dirty="0"/>
              <a:t>lg" class="com.multicampus.polymorphism3.LgTV"&gt;</a:t>
            </a:r>
          </a:p>
          <a:p>
            <a:pPr marL="0" indent="0">
              <a:buFontTx/>
              <a:buNone/>
            </a:pPr>
            <a:r>
              <a:rPr lang="en-US" altLang="ko-KR" dirty="0"/>
              <a:t>&lt;constructor-</a:t>
            </a:r>
            <a:r>
              <a:rPr lang="en-US" altLang="ko-KR" u="sng" dirty="0" err="1"/>
              <a:t>arg</a:t>
            </a:r>
            <a:r>
              <a:rPr lang="en-US" altLang="ko-KR" u="sng" dirty="0"/>
              <a:t> ref="</a:t>
            </a:r>
            <a:r>
              <a:rPr lang="en-US" altLang="ko-KR" u="sng" dirty="0" err="1"/>
              <a:t>wooper</a:t>
            </a:r>
            <a:r>
              <a:rPr lang="en-US" altLang="ko-KR" u="sng" dirty="0"/>
              <a:t>"&gt;&lt;/constructor-</a:t>
            </a:r>
            <a:r>
              <a:rPr lang="en-US" altLang="ko-KR" u="sng" dirty="0" err="1"/>
              <a:t>arg</a:t>
            </a:r>
            <a:r>
              <a:rPr lang="en-US" altLang="ko-KR" u="sng" dirty="0"/>
              <a:t>&gt;</a:t>
            </a:r>
          </a:p>
          <a:p>
            <a:pPr marL="0" indent="0">
              <a:buFontTx/>
              <a:buNone/>
            </a:pPr>
            <a:r>
              <a:rPr lang="en-US" altLang="ko-KR" dirty="0">
                <a:solidFill>
                  <a:srgbClr val="FF0000"/>
                </a:solidFill>
              </a:rPr>
              <a:t>&lt;constructor-</a:t>
            </a:r>
            <a:r>
              <a:rPr lang="en-US" altLang="ko-KR" u="sng" dirty="0" err="1">
                <a:solidFill>
                  <a:srgbClr val="FF0000"/>
                </a:solidFill>
              </a:rPr>
              <a:t>arg</a:t>
            </a:r>
            <a:r>
              <a:rPr lang="en-US" altLang="ko-KR" u="sng" dirty="0">
                <a:solidFill>
                  <a:srgbClr val="FF0000"/>
                </a:solidFill>
              </a:rPr>
              <a:t> value=“100"&gt;&lt;/constructor-</a:t>
            </a:r>
            <a:r>
              <a:rPr lang="en-US" altLang="ko-KR" u="sng" dirty="0" err="1">
                <a:solidFill>
                  <a:srgbClr val="FF0000"/>
                </a:solidFill>
              </a:rPr>
              <a:t>arg</a:t>
            </a:r>
            <a:r>
              <a:rPr lang="en-US" altLang="ko-KR" u="sng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FontTx/>
              <a:buNone/>
            </a:pPr>
            <a:r>
              <a:rPr lang="en-US" altLang="ko-KR" sz="1400" b="0" dirty="0"/>
              <a:t>           // </a:t>
            </a:r>
            <a:r>
              <a:rPr lang="ko-KR" altLang="en-US" sz="1400" b="0" dirty="0"/>
              <a:t>매개변수 값 </a:t>
            </a:r>
            <a:r>
              <a:rPr lang="ko-KR" altLang="en-US" sz="1400" b="0" dirty="0" err="1"/>
              <a:t>전달시</a:t>
            </a:r>
            <a:r>
              <a:rPr lang="ko-KR" altLang="en-US" sz="1400" b="0" dirty="0"/>
              <a:t> 사용 </a:t>
            </a:r>
            <a:endParaRPr lang="en-US" altLang="ko-KR" sz="1400" b="0" dirty="0"/>
          </a:p>
          <a:p>
            <a:pPr marL="0" indent="0">
              <a:buFontTx/>
              <a:buNone/>
            </a:pPr>
            <a:r>
              <a:rPr lang="en-US" altLang="ko-KR" dirty="0"/>
              <a:t>&lt;/bean&gt;</a:t>
            </a:r>
          </a:p>
          <a:p>
            <a:pPr marL="0" indent="0">
              <a:buFontTx/>
              <a:buNone/>
            </a:pPr>
            <a:endParaRPr lang="ko-KR" altLang="en-US" dirty="0"/>
          </a:p>
          <a:p>
            <a:pPr marL="0" indent="0">
              <a:buFontTx/>
              <a:buNone/>
            </a:pPr>
            <a:r>
              <a:rPr lang="en-US" altLang="ko-KR" dirty="0"/>
              <a:t>&lt;bean id="</a:t>
            </a:r>
            <a:r>
              <a:rPr lang="en-US" altLang="ko-KR" u="sng" dirty="0" err="1"/>
              <a:t>wooper</a:t>
            </a:r>
            <a:r>
              <a:rPr lang="en-US" altLang="ko-KR" u="sng" dirty="0"/>
              <a:t>" class="com.multicampus.polymorphism3.Wooper"&gt;&lt;/bean&gt;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744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 </a:t>
            </a:r>
            <a:r>
              <a:rPr lang="en-US" altLang="ko-KR" sz="2800" b="1" dirty="0">
                <a:solidFill>
                  <a:schemeClr val="tx1"/>
                </a:solidFill>
              </a:rPr>
              <a:t>xml </a:t>
            </a:r>
            <a:r>
              <a:rPr lang="ko-KR" altLang="en-US" sz="2800" b="1" dirty="0">
                <a:solidFill>
                  <a:schemeClr val="tx1"/>
                </a:solidFill>
              </a:rPr>
              <a:t>에서 </a:t>
            </a:r>
            <a:r>
              <a:rPr lang="en-US" altLang="ko-KR" sz="2800" b="1" dirty="0">
                <a:solidFill>
                  <a:schemeClr val="tx1"/>
                </a:solidFill>
              </a:rPr>
              <a:t>setter injection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0D7A4E5-22ED-4B94-BB8E-F260B96D4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5075"/>
            <a:ext cx="11376212" cy="521811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dirty="0"/>
              <a:t>&lt;bean id="lg" class="com.multicampus.polymorphism3.LgTV"&gt;</a:t>
            </a:r>
          </a:p>
          <a:p>
            <a:pPr marL="0" indent="0">
              <a:buFontTx/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propert</a:t>
            </a:r>
            <a:r>
              <a:rPr lang="en-US" altLang="ko-KR" dirty="0"/>
              <a:t> name = “speaker” ref=“</a:t>
            </a:r>
            <a:r>
              <a:rPr lang="en-US" altLang="ko-KR" dirty="0" err="1"/>
              <a:t>wooper</a:t>
            </a:r>
            <a:r>
              <a:rPr lang="en-US" altLang="ko-KR" dirty="0"/>
              <a:t>”&gt;&lt;/</a:t>
            </a:r>
            <a:r>
              <a:rPr lang="en-US" altLang="ko-KR" dirty="0" err="1"/>
              <a:t>propert</a:t>
            </a:r>
            <a:r>
              <a:rPr lang="en-US" altLang="ko-KR" dirty="0"/>
              <a:t>&gt;</a:t>
            </a:r>
          </a:p>
          <a:p>
            <a:pPr marL="0" indent="0">
              <a:buFontTx/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propert</a:t>
            </a:r>
            <a:r>
              <a:rPr lang="en-US" altLang="ko-KR" dirty="0"/>
              <a:t> name = “price”   value=“200”&gt;&lt;/</a:t>
            </a:r>
            <a:r>
              <a:rPr lang="en-US" altLang="ko-KR" dirty="0" err="1"/>
              <a:t>propert</a:t>
            </a:r>
            <a:r>
              <a:rPr lang="en-US" altLang="ko-KR" dirty="0"/>
              <a:t>&gt;</a:t>
            </a:r>
          </a:p>
          <a:p>
            <a:pPr marL="0" indent="0">
              <a:buFontTx/>
              <a:buNone/>
            </a:pPr>
            <a:r>
              <a:rPr lang="en-US" altLang="ko-KR" dirty="0"/>
              <a:t>&lt;/bean&gt;</a:t>
            </a:r>
          </a:p>
          <a:p>
            <a:pPr marL="0" indent="0">
              <a:buFontTx/>
              <a:buNone/>
            </a:pPr>
            <a:endParaRPr lang="ko-KR" altLang="en-US" dirty="0"/>
          </a:p>
          <a:p>
            <a:pPr marL="0" indent="0">
              <a:buFontTx/>
              <a:buNone/>
            </a:pPr>
            <a:r>
              <a:rPr lang="en-US" altLang="ko-KR" dirty="0"/>
              <a:t>&lt;bean id="</a:t>
            </a:r>
            <a:r>
              <a:rPr lang="en-US" altLang="ko-KR" u="sng" dirty="0" err="1"/>
              <a:t>wooper</a:t>
            </a:r>
            <a:r>
              <a:rPr lang="en-US" altLang="ko-KR" u="sng" dirty="0"/>
              <a:t>" </a:t>
            </a:r>
            <a:r>
              <a:rPr lang="en-US" altLang="ko-KR" dirty="0"/>
              <a:t>class="com.multicampus.polymorphism3.Wooper"&gt;&lt;/bean&gt;</a:t>
            </a:r>
            <a:endParaRPr lang="ko-KR" altLang="en-US" dirty="0"/>
          </a:p>
        </p:txBody>
      </p:sp>
      <p:sp>
        <p:nvSpPr>
          <p:cNvPr id="12" name="모서리가 둥근 사각형 설명선 4">
            <a:extLst>
              <a:ext uri="{FF2B5EF4-FFF2-40B4-BE49-F238E27FC236}">
                <a16:creationId xmlns:a16="http://schemas.microsoft.com/office/drawing/2014/main" id="{BED20881-8435-41B1-BA2A-8759485EBA3E}"/>
              </a:ext>
            </a:extLst>
          </p:cNvPr>
          <p:cNvSpPr/>
          <p:nvPr/>
        </p:nvSpPr>
        <p:spPr>
          <a:xfrm>
            <a:off x="3619407" y="3105150"/>
            <a:ext cx="4478944" cy="647700"/>
          </a:xfrm>
          <a:prstGeom prst="wedgeRoundRectCallout">
            <a:avLst>
              <a:gd name="adj1" fmla="val -26926"/>
              <a:gd name="adj2" fmla="val -19894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dirty="0" err="1"/>
              <a:t>setSpeaker</a:t>
            </a:r>
            <a:r>
              <a:rPr lang="en-US" altLang="ko-KR" dirty="0"/>
              <a:t> method </a:t>
            </a:r>
            <a:r>
              <a:rPr lang="ko-KR" altLang="en-US" dirty="0"/>
              <a:t>호출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863BB81-61F4-40F4-8AB9-3AAC148FE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093406"/>
              </p:ext>
            </p:extLst>
          </p:nvPr>
        </p:nvGraphicFramePr>
        <p:xfrm>
          <a:off x="900113" y="4722813"/>
          <a:ext cx="5617882" cy="11128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8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Setter</a:t>
                      </a:r>
                      <a:r>
                        <a:rPr lang="ko-KR" altLang="en-US" sz="1800" baseline="0" dirty="0"/>
                        <a:t> </a:t>
                      </a:r>
                      <a:r>
                        <a:rPr lang="en-US" altLang="ko-KR" sz="1800" baseline="0" dirty="0"/>
                        <a:t>method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Name </a:t>
                      </a:r>
                      <a:r>
                        <a:rPr lang="ko-KR" altLang="en-US" sz="1800" dirty="0"/>
                        <a:t>값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setSpeaker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Speaker</a:t>
                      </a:r>
                      <a:endParaRPr lang="ko-KR" alt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setAddressList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AddressList</a:t>
                      </a:r>
                      <a:endParaRPr lang="ko-KR" alt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560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 </a:t>
            </a:r>
            <a:r>
              <a:rPr lang="en-US" altLang="ko-KR" sz="2800" b="1" dirty="0">
                <a:solidFill>
                  <a:schemeClr val="tx1"/>
                </a:solidFill>
              </a:rPr>
              <a:t>Collection </a:t>
            </a:r>
            <a:r>
              <a:rPr lang="ko-KR" altLang="en-US" sz="2800" b="1" dirty="0">
                <a:solidFill>
                  <a:schemeClr val="tx1"/>
                </a:solidFill>
              </a:rPr>
              <a:t>객체 설정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내용 개체 틀 3">
            <a:extLst>
              <a:ext uri="{FF2B5EF4-FFF2-40B4-BE49-F238E27FC236}">
                <a16:creationId xmlns:a16="http://schemas.microsoft.com/office/drawing/2014/main" id="{893A91C3-9D7E-4473-9098-DD7941AD1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56335"/>
              </p:ext>
            </p:extLst>
          </p:nvPr>
        </p:nvGraphicFramePr>
        <p:xfrm>
          <a:off x="457200" y="1235075"/>
          <a:ext cx="1108037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Java.util.List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&lt;list&gt;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Java.util.Set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&lt;set&gt;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Java.util.Map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&lt;map&gt;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Java.util.Properties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&lt;props&gt;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4">
            <a:extLst>
              <a:ext uri="{FF2B5EF4-FFF2-40B4-BE49-F238E27FC236}">
                <a16:creationId xmlns:a16="http://schemas.microsoft.com/office/drawing/2014/main" id="{F6CDBBCE-B0DA-4287-B82C-266837407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029" y="3784605"/>
            <a:ext cx="5060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AutoNum type="arabicPeriod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Collection </a:t>
            </a:r>
            <a:r>
              <a:rPr lang="ko-KR" altLang="en-US" sz="1400"/>
              <a:t>객체의 의존성 주입 방법 </a:t>
            </a:r>
            <a:r>
              <a:rPr lang="en-US" altLang="ko-KR" sz="1400"/>
              <a:t>:source chapter1</a:t>
            </a:r>
            <a:r>
              <a:rPr lang="ko-KR" altLang="en-US" sz="1400"/>
              <a:t>에</a:t>
            </a:r>
            <a:r>
              <a:rPr lang="en-US" altLang="ko-KR" sz="1400"/>
              <a:t> </a:t>
            </a:r>
            <a:r>
              <a:rPr lang="ko-KR" altLang="en-US" sz="1400"/>
              <a:t>있음</a:t>
            </a:r>
          </a:p>
        </p:txBody>
      </p:sp>
    </p:spTree>
    <p:extLst>
      <p:ext uri="{BB962C8B-B14F-4D97-AF65-F5344CB8AC3E}">
        <p14:creationId xmlns:p14="http://schemas.microsoft.com/office/powerpoint/2010/main" val="65867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</a:t>
            </a:r>
            <a:r>
              <a:rPr lang="en-US" altLang="ko-KR" sz="2800" b="1" dirty="0">
                <a:solidFill>
                  <a:schemeClr val="tx1"/>
                </a:solidFill>
              </a:rPr>
              <a:t> Annotation </a:t>
            </a:r>
            <a:r>
              <a:rPr lang="ko-KR" altLang="en-US" sz="2800" b="1" dirty="0">
                <a:solidFill>
                  <a:schemeClr val="tx1"/>
                </a:solidFill>
              </a:rPr>
              <a:t>기반 설정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337FED3-7CD9-4939-88E2-4649AB36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5075"/>
            <a:ext cx="11250706" cy="5218113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J</a:t>
            </a:r>
            <a:r>
              <a:rPr lang="ko-KR" altLang="en-US" dirty="0"/>
              <a:t>아</a:t>
            </a:r>
            <a:r>
              <a:rPr lang="en-US" altLang="ko-KR" dirty="0"/>
              <a:t> 1.5</a:t>
            </a:r>
            <a:r>
              <a:rPr lang="ko-KR" altLang="en-US" dirty="0"/>
              <a:t>버전 이후부터 제공</a:t>
            </a:r>
            <a:endParaRPr lang="en-US" altLang="ko-KR" dirty="0"/>
          </a:p>
          <a:p>
            <a:r>
              <a:rPr lang="en-US" altLang="ko-KR" dirty="0"/>
              <a:t>Xml</a:t>
            </a:r>
            <a:r>
              <a:rPr lang="ko-KR" altLang="en-US" dirty="0"/>
              <a:t>에 </a:t>
            </a:r>
            <a:r>
              <a:rPr lang="en-US" altLang="ko-KR" dirty="0"/>
              <a:t>Bean</a:t>
            </a:r>
            <a:r>
              <a:rPr lang="ko-KR" altLang="en-US" dirty="0"/>
              <a:t>을 따로 정의하지 않고 해당 패키지 전체를 스캔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 선언부에 </a:t>
            </a:r>
            <a:r>
              <a:rPr lang="en-US" altLang="ko-KR" dirty="0"/>
              <a:t>@Component</a:t>
            </a:r>
            <a:r>
              <a:rPr lang="ko-KR" altLang="en-US" dirty="0"/>
              <a:t>로 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속성 미지정시 클래스의 이름의 </a:t>
            </a:r>
            <a:r>
              <a:rPr lang="ko-KR" altLang="en-US" dirty="0" err="1"/>
              <a:t>첫글자를</a:t>
            </a:r>
            <a:r>
              <a:rPr lang="ko-KR" altLang="en-US" dirty="0"/>
              <a:t> 소문자로 변환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E28A65-DDF6-4889-920E-E9BDF34BFBC6}"/>
              </a:ext>
            </a:extLst>
          </p:cNvPr>
          <p:cNvSpPr/>
          <p:nvPr/>
        </p:nvSpPr>
        <p:spPr>
          <a:xfrm>
            <a:off x="684213" y="2133600"/>
            <a:ext cx="10630007" cy="647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context:component-scan</a:t>
            </a:r>
            <a:r>
              <a:rPr lang="en-US" altLang="ko-KR" dirty="0"/>
              <a:t> base-package=</a:t>
            </a:r>
            <a:r>
              <a:rPr lang="en-US" altLang="ko-KR" i="1" dirty="0"/>
              <a:t>"</a:t>
            </a:r>
            <a:r>
              <a:rPr lang="en-US" altLang="ko-KR" i="1" dirty="0" err="1"/>
              <a:t>com.multicampus</a:t>
            </a:r>
            <a:r>
              <a:rPr lang="en-US" altLang="ko-KR" i="1" dirty="0"/>
              <a:t>"&gt;</a:t>
            </a:r>
          </a:p>
          <a:p>
            <a:pPr>
              <a:defRPr/>
            </a:pPr>
            <a:r>
              <a:rPr lang="en-US" altLang="ko-KR" dirty="0"/>
              <a:t>&lt;/</a:t>
            </a:r>
            <a:r>
              <a:rPr lang="en-US" altLang="ko-KR" dirty="0" err="1"/>
              <a:t>context:component-scan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E88E6139-4DD1-494A-AA36-8D76EEFD7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400" y="4334248"/>
            <a:ext cx="37560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AutoNum type="arabicPeriod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400" b="0" dirty="0">
                <a:solidFill>
                  <a:srgbClr val="FF0000"/>
                </a:solidFill>
              </a:rPr>
              <a:t>@Component("lg")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LgTV</a:t>
            </a:r>
            <a:r>
              <a:rPr lang="en-US" altLang="ko-KR" sz="1400" dirty="0"/>
              <a:t> 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400" dirty="0"/>
              <a:t>public void </a:t>
            </a:r>
            <a:r>
              <a:rPr lang="en-US" altLang="ko-KR" sz="1400" dirty="0" err="1"/>
              <a:t>turnOn</a:t>
            </a:r>
            <a:r>
              <a:rPr lang="en-US" altLang="ko-KR" sz="1400" dirty="0"/>
              <a:t>(){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400" b="0" dirty="0" err="1"/>
              <a:t>System.</a:t>
            </a:r>
            <a:r>
              <a:rPr lang="en-US" altLang="ko-KR" sz="1400" i="1" dirty="0" err="1"/>
              <a:t>out.println</a:t>
            </a:r>
            <a:r>
              <a:rPr lang="en-US" altLang="ko-KR" sz="1400" i="1" dirty="0"/>
              <a:t>("</a:t>
            </a:r>
            <a:r>
              <a:rPr lang="en-US" altLang="ko-KR" sz="1400" i="1" dirty="0" err="1"/>
              <a:t>LgTV</a:t>
            </a:r>
            <a:r>
              <a:rPr lang="en-US" altLang="ko-KR" sz="1400" i="1" dirty="0"/>
              <a:t>---</a:t>
            </a:r>
            <a:r>
              <a:rPr lang="ko-KR" altLang="en-US" sz="1400" i="1" dirty="0"/>
              <a:t>전원을 켠다</a:t>
            </a:r>
            <a:r>
              <a:rPr lang="en-US" altLang="ko-KR" sz="1400" i="1" dirty="0"/>
              <a:t>.");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400" b="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502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</a:t>
            </a:r>
            <a:r>
              <a:rPr lang="en-US" altLang="ko-KR" sz="2800" b="1" dirty="0">
                <a:solidFill>
                  <a:schemeClr val="tx1"/>
                </a:solidFill>
              </a:rPr>
              <a:t> Annotation </a:t>
            </a:r>
            <a:r>
              <a:rPr lang="ko-KR" altLang="en-US" sz="2800" b="1" dirty="0">
                <a:solidFill>
                  <a:schemeClr val="tx1"/>
                </a:solidFill>
              </a:rPr>
              <a:t>종류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내용 개체 틀 5">
            <a:extLst>
              <a:ext uri="{FF2B5EF4-FFF2-40B4-BE49-F238E27FC236}">
                <a16:creationId xmlns:a16="http://schemas.microsoft.com/office/drawing/2014/main" id="{ECF58B8B-8A22-4B7A-A111-DC871854E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472812"/>
              </p:ext>
            </p:extLst>
          </p:nvPr>
        </p:nvGraphicFramePr>
        <p:xfrm>
          <a:off x="528916" y="1434353"/>
          <a:ext cx="11286565" cy="3818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어노테이션</a:t>
                      </a:r>
                      <a:endParaRPr lang="ko-KR" altLang="en-US" sz="2000" dirty="0"/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@</a:t>
                      </a:r>
                      <a:r>
                        <a:rPr lang="en-US" altLang="ko-KR" sz="2000" dirty="0" err="1"/>
                        <a:t>Autowired</a:t>
                      </a:r>
                      <a:endParaRPr lang="ko-KR" altLang="en-US" sz="2000" dirty="0"/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주로 변수 위에 설정하여 해당 타입의 객체를 찾아서 자동으로 할당한다</a:t>
                      </a:r>
                      <a:r>
                        <a:rPr lang="en-US" altLang="ko-KR" sz="2000" dirty="0"/>
                        <a:t>.</a:t>
                      </a:r>
                    </a:p>
                    <a:p>
                      <a:pPr latinLnBrk="1"/>
                      <a:r>
                        <a:rPr lang="en-US" altLang="ko-KR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org.springframework.beans.factory.annotation.Autowried</a:t>
                      </a:r>
                      <a:endParaRPr lang="ko-KR" altLang="en-US" sz="2000" dirty="0"/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@Qualifier</a:t>
                      </a:r>
                      <a:endParaRPr lang="ko-KR" altLang="en-US" sz="2000" dirty="0"/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특정 객체의 이름을 이용하여 의존성을 주입할 때</a:t>
                      </a:r>
                      <a:r>
                        <a:rPr lang="ko-KR" altLang="en-US" sz="2000" baseline="0" dirty="0"/>
                        <a:t> 사용한다</a:t>
                      </a:r>
                      <a:r>
                        <a:rPr lang="en-US" altLang="ko-KR" sz="2000" baseline="0" dirty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org.springframework.beans.factory.annotation.Qualifier</a:t>
                      </a:r>
                      <a:endParaRPr lang="ko-KR" altLang="en-US" sz="2000" dirty="0"/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9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@Inject</a:t>
                      </a:r>
                      <a:endParaRPr lang="ko-KR" altLang="en-US" sz="2000" dirty="0"/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@</a:t>
                      </a:r>
                      <a:r>
                        <a:rPr lang="en-US" altLang="ko-KR" sz="2000" dirty="0" err="1"/>
                        <a:t>Autowired</a:t>
                      </a:r>
                      <a:r>
                        <a:rPr lang="ko-KR" altLang="en-US" sz="2000" dirty="0"/>
                        <a:t>와</a:t>
                      </a:r>
                      <a:r>
                        <a:rPr lang="en-US" altLang="ko-KR" sz="2000" baseline="0" dirty="0"/>
                        <a:t> </a:t>
                      </a:r>
                      <a:r>
                        <a:rPr lang="ko-KR" altLang="en-US" sz="2000" baseline="0" dirty="0"/>
                        <a:t>동일한 기능을 한다</a:t>
                      </a:r>
                      <a:r>
                        <a:rPr lang="en-US" altLang="ko-KR" sz="2000" baseline="0" dirty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err="1"/>
                        <a:t>Javax.annotation.Reource</a:t>
                      </a:r>
                      <a:endParaRPr lang="ko-KR" altLang="en-US" sz="2000" dirty="0"/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9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@Resource</a:t>
                      </a:r>
                      <a:endParaRPr lang="ko-KR" altLang="en-US" sz="2000" dirty="0"/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@</a:t>
                      </a:r>
                      <a:r>
                        <a:rPr lang="en-US" altLang="ko-KR" sz="2000" dirty="0" err="1"/>
                        <a:t>Autowired</a:t>
                      </a:r>
                      <a:r>
                        <a:rPr lang="ko-KR" altLang="en-US" sz="2000" dirty="0"/>
                        <a:t>와</a:t>
                      </a:r>
                      <a:r>
                        <a:rPr lang="en-US" altLang="ko-KR" sz="2000" baseline="0" dirty="0"/>
                        <a:t> </a:t>
                      </a:r>
                      <a:r>
                        <a:rPr lang="en-US" altLang="ko-KR" sz="2000" dirty="0"/>
                        <a:t>@Qualifier</a:t>
                      </a:r>
                      <a:r>
                        <a:rPr lang="ko-KR" altLang="en-US" sz="2000" dirty="0"/>
                        <a:t>의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기능을 결합한 </a:t>
                      </a:r>
                      <a:r>
                        <a:rPr lang="ko-KR" altLang="en-US" sz="2000" dirty="0" err="1"/>
                        <a:t>어노테이션</a:t>
                      </a:r>
                      <a:endParaRPr lang="en-US" altLang="ko-KR" sz="20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Javax.inject.Inject</a:t>
                      </a:r>
                      <a:endParaRPr lang="ko-KR" altLang="en-US" sz="2000" dirty="0"/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781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</a:t>
            </a:r>
            <a:r>
              <a:rPr lang="en-US" altLang="ko-KR" sz="2800" b="1" dirty="0">
                <a:solidFill>
                  <a:schemeClr val="tx1"/>
                </a:solidFill>
              </a:rPr>
              <a:t> Annotation </a:t>
            </a:r>
            <a:r>
              <a:rPr lang="ko-KR" altLang="en-US" sz="2800" b="1" dirty="0">
                <a:solidFill>
                  <a:schemeClr val="tx1"/>
                </a:solidFill>
              </a:rPr>
              <a:t>종류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EAF6598-A219-4A2C-A864-877630752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5075"/>
            <a:ext cx="10883154" cy="5218113"/>
          </a:xfrm>
        </p:spPr>
        <p:txBody>
          <a:bodyPr/>
          <a:lstStyle/>
          <a:p>
            <a:r>
              <a:rPr lang="en-US" altLang="ko-KR" dirty="0"/>
              <a:t>@Autowired</a:t>
            </a:r>
          </a:p>
          <a:p>
            <a:pPr lvl="1"/>
            <a:r>
              <a:rPr lang="ko-KR" altLang="en-US" sz="1600" dirty="0"/>
              <a:t>생성자</a:t>
            </a:r>
            <a:r>
              <a:rPr lang="en-US" altLang="ko-KR" sz="1600" dirty="0"/>
              <a:t>, </a:t>
            </a:r>
            <a:r>
              <a:rPr lang="ko-KR" altLang="en-US" sz="1600" dirty="0"/>
              <a:t>메소드</a:t>
            </a:r>
            <a:r>
              <a:rPr lang="en-US" altLang="ko-KR" sz="1600" dirty="0"/>
              <a:t>, </a:t>
            </a:r>
            <a:r>
              <a:rPr lang="ko-KR" altLang="en-US" sz="1600" dirty="0"/>
              <a:t>멤버변수에 사용</a:t>
            </a:r>
            <a:endParaRPr lang="en-US" altLang="ko-KR" sz="1600" dirty="0"/>
          </a:p>
          <a:p>
            <a:pPr lvl="1"/>
            <a:r>
              <a:rPr lang="ko-KR" altLang="en-US" sz="1600" dirty="0"/>
              <a:t>변수의 타입체크</a:t>
            </a:r>
            <a:r>
              <a:rPr lang="en-US" altLang="ko-KR" sz="1600" dirty="0"/>
              <a:t>, </a:t>
            </a:r>
            <a:r>
              <a:rPr lang="ko-KR" altLang="en-US" sz="1600" dirty="0"/>
              <a:t>타입이 메모리에 존재하는지 체크 후 객체를 변수에 주입</a:t>
            </a:r>
            <a:endParaRPr lang="en-US" altLang="ko-KR" sz="1600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7E366EBF-79E0-48D5-BC28-3CF92B321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2336800"/>
            <a:ext cx="6302749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AutoNum type="arabicPeriod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050" b="0" dirty="0"/>
              <a:t>@Component("samsung")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050" dirty="0"/>
              <a:t>public class </a:t>
            </a:r>
            <a:r>
              <a:rPr lang="en-US" altLang="ko-KR" sz="1050" dirty="0" err="1"/>
              <a:t>SamsungTV</a:t>
            </a:r>
            <a:r>
              <a:rPr lang="en-US" altLang="ko-KR" sz="1050" dirty="0"/>
              <a:t> implements TV 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050" b="0" dirty="0"/>
              <a:t>@Autowired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050" dirty="0"/>
              <a:t>private </a:t>
            </a:r>
            <a:r>
              <a:rPr lang="en-US" altLang="ko-KR" sz="1050" dirty="0" err="1"/>
              <a:t>Wooper</a:t>
            </a:r>
            <a:r>
              <a:rPr lang="en-US" altLang="ko-KR" sz="1050" dirty="0"/>
              <a:t> </a:t>
            </a:r>
            <a:r>
              <a:rPr lang="en-US" altLang="ko-KR" sz="1050" dirty="0" err="1"/>
              <a:t>wooper</a:t>
            </a:r>
            <a:r>
              <a:rPr lang="en-US" altLang="ko-KR" sz="1050" dirty="0"/>
              <a:t>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lang="ko-KR" altLang="en-US" sz="1050" b="0" dirty="0"/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050" dirty="0"/>
              <a:t>public </a:t>
            </a:r>
            <a:r>
              <a:rPr lang="en-US" altLang="ko-KR" sz="1050" dirty="0" err="1"/>
              <a:t>SamsungTV</a:t>
            </a:r>
            <a:r>
              <a:rPr lang="en-US" altLang="ko-KR" sz="1050" dirty="0"/>
              <a:t>(){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050" b="0" dirty="0" err="1"/>
              <a:t>System.</a:t>
            </a:r>
            <a:r>
              <a:rPr lang="en-US" altLang="ko-KR" sz="1050" i="1" dirty="0" err="1"/>
              <a:t>out.println</a:t>
            </a:r>
            <a:r>
              <a:rPr lang="en-US" altLang="ko-KR" sz="1050" i="1" dirty="0"/>
              <a:t>("</a:t>
            </a:r>
            <a:r>
              <a:rPr lang="en-US" altLang="ko-KR" sz="1050" i="1" dirty="0" err="1"/>
              <a:t>SamsungTV</a:t>
            </a:r>
            <a:r>
              <a:rPr lang="en-US" altLang="ko-KR" sz="1050" i="1" dirty="0"/>
              <a:t> </a:t>
            </a:r>
            <a:r>
              <a:rPr lang="ko-KR" altLang="en-US" sz="1050" i="1" dirty="0"/>
              <a:t>객체 생성됨</a:t>
            </a:r>
            <a:r>
              <a:rPr lang="en-US" altLang="ko-KR" sz="1050" i="1" dirty="0"/>
              <a:t>...");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050" b="0" dirty="0"/>
              <a:t>}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lang="ko-KR" altLang="en-US" sz="1050" b="0" dirty="0"/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050" dirty="0"/>
              <a:t>public void </a:t>
            </a:r>
            <a:r>
              <a:rPr lang="en-US" altLang="ko-KR" sz="1050" dirty="0" err="1"/>
              <a:t>powerOn</a:t>
            </a:r>
            <a:r>
              <a:rPr lang="en-US" altLang="ko-KR" sz="1050" dirty="0"/>
              <a:t>(){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050" b="0" dirty="0" err="1"/>
              <a:t>System.</a:t>
            </a:r>
            <a:r>
              <a:rPr lang="en-US" altLang="ko-KR" sz="1050" i="1" dirty="0" err="1"/>
              <a:t>out.println</a:t>
            </a:r>
            <a:r>
              <a:rPr lang="en-US" altLang="ko-KR" sz="1050" i="1" dirty="0"/>
              <a:t>("</a:t>
            </a:r>
            <a:r>
              <a:rPr lang="en-US" altLang="ko-KR" sz="1050" i="1" dirty="0" err="1"/>
              <a:t>SaumsungTV</a:t>
            </a:r>
            <a:r>
              <a:rPr lang="en-US" altLang="ko-KR" sz="1050" i="1" dirty="0"/>
              <a:t>---</a:t>
            </a:r>
            <a:r>
              <a:rPr lang="ko-KR" altLang="en-US" sz="1050" i="1" dirty="0"/>
              <a:t>전원을 켠다</a:t>
            </a:r>
            <a:r>
              <a:rPr lang="en-US" altLang="ko-KR" sz="1050" i="1" dirty="0"/>
              <a:t>.");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050" b="0" dirty="0"/>
              <a:t>}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050" dirty="0"/>
              <a:t>public void </a:t>
            </a:r>
            <a:r>
              <a:rPr lang="en-US" altLang="ko-KR" sz="1050" dirty="0" err="1"/>
              <a:t>powerOff</a:t>
            </a:r>
            <a:r>
              <a:rPr lang="en-US" altLang="ko-KR" sz="1050" dirty="0"/>
              <a:t>(){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050" b="0" dirty="0" err="1"/>
              <a:t>System.</a:t>
            </a:r>
            <a:r>
              <a:rPr lang="en-US" altLang="ko-KR" sz="1050" i="1" dirty="0" err="1"/>
              <a:t>out.println</a:t>
            </a:r>
            <a:r>
              <a:rPr lang="en-US" altLang="ko-KR" sz="1050" i="1" dirty="0"/>
              <a:t>("</a:t>
            </a:r>
            <a:r>
              <a:rPr lang="en-US" altLang="ko-KR" sz="1050" i="1" dirty="0" err="1"/>
              <a:t>SaumsungTV</a:t>
            </a:r>
            <a:r>
              <a:rPr lang="en-US" altLang="ko-KR" sz="1050" i="1" dirty="0"/>
              <a:t>---</a:t>
            </a:r>
            <a:r>
              <a:rPr lang="ko-KR" altLang="en-US" sz="1050" i="1" dirty="0"/>
              <a:t>전원을 끈다</a:t>
            </a:r>
            <a:r>
              <a:rPr lang="en-US" altLang="ko-KR" sz="1050" i="1" dirty="0"/>
              <a:t>.");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050" b="0" dirty="0"/>
              <a:t>}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050" dirty="0"/>
              <a:t>public void </a:t>
            </a:r>
            <a:r>
              <a:rPr lang="en-US" altLang="ko-KR" sz="1050" dirty="0" err="1"/>
              <a:t>volumeUp</a:t>
            </a:r>
            <a:r>
              <a:rPr lang="en-US" altLang="ko-KR" sz="1050" dirty="0"/>
              <a:t>(){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050" b="0" dirty="0" err="1"/>
              <a:t>wooper.up</a:t>
            </a:r>
            <a:r>
              <a:rPr lang="en-US" altLang="ko-KR" sz="1050" b="0" dirty="0"/>
              <a:t>();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050" b="0" dirty="0"/>
              <a:t>}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050" dirty="0"/>
              <a:t>public void </a:t>
            </a:r>
            <a:r>
              <a:rPr lang="en-US" altLang="ko-KR" sz="1050" dirty="0" err="1"/>
              <a:t>volumeDown</a:t>
            </a:r>
            <a:r>
              <a:rPr lang="en-US" altLang="ko-KR" sz="1050" dirty="0"/>
              <a:t>(){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050" b="0" dirty="0" err="1"/>
              <a:t>wooper.down</a:t>
            </a:r>
            <a:r>
              <a:rPr lang="en-US" altLang="ko-KR" sz="1050" b="0" dirty="0"/>
              <a:t>();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050" b="0" dirty="0"/>
              <a:t>}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050" dirty="0"/>
              <a:t>public void </a:t>
            </a:r>
            <a:r>
              <a:rPr lang="en-US" altLang="ko-KR" sz="1050" dirty="0" err="1"/>
              <a:t>channelUp</a:t>
            </a:r>
            <a:r>
              <a:rPr lang="en-US" altLang="ko-KR" sz="1050" dirty="0"/>
              <a:t>(){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050" b="0" dirty="0" err="1"/>
              <a:t>System.</a:t>
            </a:r>
            <a:r>
              <a:rPr lang="en-US" altLang="ko-KR" sz="1050" i="1" dirty="0" err="1"/>
              <a:t>out.println</a:t>
            </a:r>
            <a:r>
              <a:rPr lang="en-US" altLang="ko-KR" sz="1050" i="1" dirty="0"/>
              <a:t>("</a:t>
            </a:r>
            <a:r>
              <a:rPr lang="en-US" altLang="ko-KR" sz="1050" i="1" dirty="0" err="1"/>
              <a:t>SaumsungTV</a:t>
            </a:r>
            <a:r>
              <a:rPr lang="en-US" altLang="ko-KR" sz="1050" i="1" dirty="0"/>
              <a:t>---</a:t>
            </a:r>
            <a:r>
              <a:rPr lang="ko-KR" altLang="en-US" sz="1050" i="1" dirty="0"/>
              <a:t>채널을 올린다</a:t>
            </a:r>
            <a:r>
              <a:rPr lang="en-US" altLang="ko-KR" sz="1050" i="1" dirty="0"/>
              <a:t>.");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050" b="0" dirty="0"/>
              <a:t>}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050" dirty="0"/>
              <a:t>public void </a:t>
            </a:r>
            <a:r>
              <a:rPr lang="en-US" altLang="ko-KR" sz="1050" dirty="0" err="1"/>
              <a:t>channelDown</a:t>
            </a:r>
            <a:r>
              <a:rPr lang="en-US" altLang="ko-KR" sz="1050" dirty="0"/>
              <a:t>(){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050" b="0" dirty="0" err="1"/>
              <a:t>System.</a:t>
            </a:r>
            <a:r>
              <a:rPr lang="en-US" altLang="ko-KR" sz="1050" i="1" dirty="0" err="1"/>
              <a:t>out.println</a:t>
            </a:r>
            <a:r>
              <a:rPr lang="en-US" altLang="ko-KR" sz="1050" i="1" dirty="0"/>
              <a:t>("</a:t>
            </a:r>
            <a:r>
              <a:rPr lang="en-US" altLang="ko-KR" sz="1050" i="1" dirty="0" err="1"/>
              <a:t>SaumsungTV</a:t>
            </a:r>
            <a:r>
              <a:rPr lang="en-US" altLang="ko-KR" sz="1050" i="1" dirty="0"/>
              <a:t>---</a:t>
            </a:r>
            <a:r>
              <a:rPr lang="ko-KR" altLang="en-US" sz="1050" i="1" dirty="0"/>
              <a:t>채널을 내린다</a:t>
            </a:r>
            <a:r>
              <a:rPr lang="en-US" altLang="ko-KR" sz="1050" i="1" dirty="0"/>
              <a:t>.");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050" b="0" dirty="0"/>
              <a:t>}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050" b="0" dirty="0"/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02471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</a:t>
            </a:r>
            <a:r>
              <a:rPr lang="en-US" altLang="ko-KR" sz="2800" b="1" dirty="0">
                <a:solidFill>
                  <a:schemeClr val="tx1"/>
                </a:solidFill>
              </a:rPr>
              <a:t> Annotation </a:t>
            </a:r>
            <a:r>
              <a:rPr lang="ko-KR" altLang="en-US" sz="2800" b="1" dirty="0">
                <a:solidFill>
                  <a:schemeClr val="tx1"/>
                </a:solidFill>
              </a:rPr>
              <a:t>종류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95D9A7D-F829-4104-BCB6-FFCF5FF32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521811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@Qualifier</a:t>
            </a:r>
          </a:p>
          <a:p>
            <a:pPr lvl="1">
              <a:defRPr/>
            </a:pPr>
            <a:r>
              <a:rPr lang="ko-KR" altLang="en-US" sz="1600" dirty="0"/>
              <a:t>하나의 인터페이스가 두개 이상의 클래스로 구현될 때 구현 객체 지정</a:t>
            </a:r>
            <a:endParaRPr lang="en-US" altLang="ko-KR" sz="1600" dirty="0"/>
          </a:p>
          <a:p>
            <a:pPr marL="457200" lvl="1" indent="0">
              <a:buFontTx/>
              <a:buNone/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2D1D9290-D90C-4536-A1E2-B64393CF6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0" y="2205038"/>
            <a:ext cx="426270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AutoNum type="arabicPeriod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b="0" dirty="0"/>
              <a:t>@Component("lg")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public class </a:t>
            </a:r>
            <a:r>
              <a:rPr lang="en-US" altLang="ko-KR" sz="1600" dirty="0" err="1"/>
              <a:t>LgTV</a:t>
            </a:r>
            <a:r>
              <a:rPr lang="en-US" altLang="ko-KR" sz="1600" dirty="0"/>
              <a:t> implements TV 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lang="ko-KR" altLang="en-US" sz="1600" b="0" dirty="0"/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b="0" dirty="0"/>
              <a:t>@Autowired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b="0" dirty="0"/>
              <a:t>@Qualifier("wooper") // </a:t>
            </a:r>
            <a:r>
              <a:rPr lang="ko-KR" altLang="en-US" sz="1600" b="0" dirty="0" err="1"/>
              <a:t>우퍼스피커</a:t>
            </a:r>
            <a:endParaRPr lang="en-US" altLang="ko-KR" sz="1600" b="0" dirty="0"/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private Speaker </a:t>
            </a:r>
            <a:r>
              <a:rPr lang="en-US" altLang="ko-KR" sz="1600" dirty="0" err="1"/>
              <a:t>speaker</a:t>
            </a:r>
            <a:r>
              <a:rPr lang="en-US" altLang="ko-KR" sz="1600" dirty="0"/>
              <a:t>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lang="ko-KR" altLang="en-US" sz="1600" b="0" dirty="0"/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lang="ko-KR" altLang="en-US" sz="1600" b="0" dirty="0"/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public void </a:t>
            </a:r>
            <a:r>
              <a:rPr lang="en-US" altLang="ko-KR" sz="1600" dirty="0" err="1"/>
              <a:t>powerOn</a:t>
            </a:r>
            <a:r>
              <a:rPr lang="en-US" altLang="ko-KR" sz="1600" dirty="0"/>
              <a:t>(){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b="0" dirty="0" err="1"/>
              <a:t>System.</a:t>
            </a:r>
            <a:r>
              <a:rPr lang="en-US" altLang="ko-KR" sz="1600" i="1" dirty="0" err="1"/>
              <a:t>out.println</a:t>
            </a:r>
            <a:r>
              <a:rPr lang="en-US" altLang="ko-KR" sz="1600" i="1" dirty="0"/>
              <a:t>("</a:t>
            </a:r>
            <a:r>
              <a:rPr lang="en-US" altLang="ko-KR" sz="1600" i="1" dirty="0" err="1"/>
              <a:t>LgTV</a:t>
            </a:r>
            <a:r>
              <a:rPr lang="en-US" altLang="ko-KR" sz="1600" i="1" dirty="0"/>
              <a:t>---</a:t>
            </a:r>
            <a:r>
              <a:rPr lang="ko-KR" altLang="en-US" sz="1600" i="1" dirty="0"/>
              <a:t>전원을 켠다</a:t>
            </a:r>
            <a:r>
              <a:rPr lang="en-US" altLang="ko-KR" sz="1600" i="1" dirty="0"/>
              <a:t>.");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b="0" dirty="0"/>
              <a:t>}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public void </a:t>
            </a:r>
            <a:r>
              <a:rPr lang="en-US" altLang="ko-KR" sz="1600" dirty="0" err="1"/>
              <a:t>powerOff</a:t>
            </a:r>
            <a:r>
              <a:rPr lang="en-US" altLang="ko-KR" sz="1600" dirty="0"/>
              <a:t>(){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b="0" dirty="0" err="1"/>
              <a:t>System.</a:t>
            </a:r>
            <a:r>
              <a:rPr lang="en-US" altLang="ko-KR" sz="1600" i="1" dirty="0" err="1"/>
              <a:t>out.println</a:t>
            </a:r>
            <a:r>
              <a:rPr lang="en-US" altLang="ko-KR" sz="1600" i="1" dirty="0"/>
              <a:t>("</a:t>
            </a:r>
            <a:r>
              <a:rPr lang="en-US" altLang="ko-KR" sz="1600" i="1" dirty="0" err="1"/>
              <a:t>LgTV</a:t>
            </a:r>
            <a:r>
              <a:rPr lang="en-US" altLang="ko-KR" sz="1600" i="1" dirty="0"/>
              <a:t>---</a:t>
            </a:r>
            <a:r>
              <a:rPr lang="ko-KR" altLang="en-US" sz="1600" i="1" dirty="0"/>
              <a:t>전원을 끈다</a:t>
            </a:r>
            <a:r>
              <a:rPr lang="en-US" altLang="ko-KR" sz="1600" i="1" dirty="0"/>
              <a:t>.");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i="1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6918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</a:t>
            </a:r>
            <a:r>
              <a:rPr lang="en-US" altLang="ko-KR" sz="2800" b="1" dirty="0">
                <a:solidFill>
                  <a:schemeClr val="tx1"/>
                </a:solidFill>
              </a:rPr>
              <a:t> Annotation </a:t>
            </a:r>
            <a:r>
              <a:rPr lang="ko-KR" altLang="en-US" sz="2800" b="1" dirty="0">
                <a:solidFill>
                  <a:schemeClr val="tx1"/>
                </a:solidFill>
              </a:rPr>
              <a:t>종류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3C46848-6B79-4F1F-8C03-DD2431E4C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521811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@Resource</a:t>
            </a:r>
          </a:p>
          <a:p>
            <a:pPr lvl="1">
              <a:defRPr/>
            </a:pPr>
            <a:r>
              <a:rPr lang="ko-KR" altLang="en-US" sz="1600" dirty="0"/>
              <a:t>객체의 이름을 이용하여 의존성을 주입</a:t>
            </a:r>
            <a:endParaRPr lang="en-US" altLang="ko-KR" sz="1600" dirty="0"/>
          </a:p>
          <a:p>
            <a:pPr marL="457200" lvl="1" indent="0">
              <a:buFontTx/>
              <a:buNone/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98C5D5DD-D72A-458E-A401-E8486AAB0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138" y="2187108"/>
            <a:ext cx="542028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AutoNum type="arabicPeriod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b="0" dirty="0"/>
              <a:t>@Component("samsung")</a:t>
            </a:r>
            <a:endParaRPr lang="en-US" altLang="ko-KR" sz="1600" i="1" dirty="0"/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public class </a:t>
            </a:r>
            <a:r>
              <a:rPr lang="en-US" altLang="ko-KR" sz="1600" dirty="0" err="1"/>
              <a:t>SamsungTV</a:t>
            </a:r>
            <a:r>
              <a:rPr lang="en-US" altLang="ko-KR" sz="1600" dirty="0"/>
              <a:t> implements TV 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b="0" dirty="0"/>
              <a:t>@Resource(name="Sony")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private Speaker </a:t>
            </a:r>
            <a:r>
              <a:rPr lang="en-US" altLang="ko-KR" sz="1600" dirty="0" err="1"/>
              <a:t>speaker</a:t>
            </a:r>
            <a:r>
              <a:rPr lang="en-US" altLang="ko-KR" sz="1600" dirty="0"/>
              <a:t>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lang="ko-KR" altLang="en-US" sz="1600" b="0" dirty="0"/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public </a:t>
            </a:r>
            <a:r>
              <a:rPr lang="en-US" altLang="ko-KR" sz="1600" dirty="0" err="1"/>
              <a:t>SamsungTV</a:t>
            </a:r>
            <a:r>
              <a:rPr lang="en-US" altLang="ko-KR" sz="1600" dirty="0"/>
              <a:t>(){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b="0" dirty="0" err="1"/>
              <a:t>System.</a:t>
            </a:r>
            <a:r>
              <a:rPr lang="en-US" altLang="ko-KR" sz="1600" i="1" dirty="0" err="1"/>
              <a:t>out.println</a:t>
            </a:r>
            <a:r>
              <a:rPr lang="en-US" altLang="ko-KR" sz="1600" i="1" dirty="0"/>
              <a:t>("</a:t>
            </a:r>
            <a:r>
              <a:rPr lang="en-US" altLang="ko-KR" sz="1600" i="1" dirty="0" err="1"/>
              <a:t>SamsungTV</a:t>
            </a:r>
            <a:r>
              <a:rPr lang="en-US" altLang="ko-KR" sz="1600" i="1" dirty="0"/>
              <a:t> </a:t>
            </a:r>
            <a:r>
              <a:rPr lang="ko-KR" altLang="en-US" sz="1600" i="1" dirty="0"/>
              <a:t>객체 생성됨</a:t>
            </a:r>
            <a:r>
              <a:rPr lang="en-US" altLang="ko-KR" sz="1600" i="1" dirty="0"/>
              <a:t>...");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b="0" dirty="0"/>
              <a:t>}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57616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</a:t>
            </a:r>
            <a:r>
              <a:rPr lang="en-US" altLang="ko-KR" sz="2800" b="1" dirty="0">
                <a:solidFill>
                  <a:schemeClr val="tx1"/>
                </a:solidFill>
              </a:rPr>
              <a:t> Annotation XML </a:t>
            </a:r>
            <a:r>
              <a:rPr lang="ko-KR" altLang="en-US" sz="2800" b="1" dirty="0">
                <a:solidFill>
                  <a:schemeClr val="tx1"/>
                </a:solidFill>
              </a:rPr>
              <a:t>설정 병행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D1363E9-7EB8-4D80-BF4F-4C0C30DB2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5218113"/>
          </a:xfrm>
        </p:spPr>
        <p:txBody>
          <a:bodyPr/>
          <a:lstStyle/>
          <a:p>
            <a:r>
              <a:rPr lang="en-US" altLang="ko-KR" dirty="0"/>
              <a:t>Annotation</a:t>
            </a:r>
          </a:p>
          <a:p>
            <a:pPr lvl="1"/>
            <a:r>
              <a:rPr lang="ko-KR" altLang="en-US" dirty="0"/>
              <a:t>자바소스에서 의존성 주입</a:t>
            </a:r>
            <a:endParaRPr lang="en-US" altLang="ko-KR" dirty="0"/>
          </a:p>
          <a:p>
            <a:r>
              <a:rPr lang="en-US" altLang="ko-KR" dirty="0"/>
              <a:t>XML</a:t>
            </a:r>
          </a:p>
          <a:p>
            <a:pPr lvl="1"/>
            <a:r>
              <a:rPr lang="en-US" altLang="ko-KR" dirty="0"/>
              <a:t>Xml </a:t>
            </a:r>
            <a:r>
              <a:rPr lang="ko-KR" altLang="en-US" dirty="0"/>
              <a:t>설정으로 의존성 주입</a:t>
            </a:r>
            <a:endParaRPr lang="en-US" altLang="ko-KR" dirty="0"/>
          </a:p>
          <a:p>
            <a:pPr lvl="1"/>
            <a:r>
              <a:rPr lang="ko-KR" altLang="en-US" dirty="0"/>
              <a:t>라이브러리</a:t>
            </a:r>
            <a:r>
              <a:rPr lang="en-US" altLang="ko-KR" dirty="0"/>
              <a:t>(jar)</a:t>
            </a:r>
            <a:r>
              <a:rPr lang="ko-KR" altLang="en-US" dirty="0"/>
              <a:t>로 제공되는 모든 클래스는  </a:t>
            </a:r>
            <a:r>
              <a:rPr lang="en-US" altLang="ko-KR" dirty="0"/>
              <a:t>xml</a:t>
            </a:r>
            <a:r>
              <a:rPr lang="ko-KR" altLang="en-US" dirty="0"/>
              <a:t>로만 설정</a:t>
            </a:r>
          </a:p>
        </p:txBody>
      </p:sp>
    </p:spTree>
    <p:extLst>
      <p:ext uri="{BB962C8B-B14F-4D97-AF65-F5344CB8AC3E}">
        <p14:creationId xmlns:p14="http://schemas.microsoft.com/office/powerpoint/2010/main" val="4118915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추가 </a:t>
            </a:r>
            <a:r>
              <a:rPr lang="en-US" altLang="ko-KR" sz="2800" b="1" dirty="0">
                <a:solidFill>
                  <a:schemeClr val="tx1"/>
                </a:solidFill>
              </a:rPr>
              <a:t>Annotation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3DF5F42-8346-4D03-B48C-195293A74274}"/>
              </a:ext>
            </a:extLst>
          </p:cNvPr>
          <p:cNvSpPr/>
          <p:nvPr/>
        </p:nvSpPr>
        <p:spPr>
          <a:xfrm>
            <a:off x="6781899" y="3717987"/>
            <a:ext cx="3404066" cy="27368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A678AA-7B68-42CC-99D8-BBE76F7B21D4}"/>
              </a:ext>
            </a:extLst>
          </p:cNvPr>
          <p:cNvSpPr/>
          <p:nvPr/>
        </p:nvSpPr>
        <p:spPr>
          <a:xfrm>
            <a:off x="1850022" y="3706480"/>
            <a:ext cx="4592870" cy="27368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aphicFrame>
        <p:nvGraphicFramePr>
          <p:cNvPr id="13" name="내용 개체 틀 5">
            <a:extLst>
              <a:ext uri="{FF2B5EF4-FFF2-40B4-BE49-F238E27FC236}">
                <a16:creationId xmlns:a16="http://schemas.microsoft.com/office/drawing/2014/main" id="{64AB0333-A2D3-471C-868E-DDCEB0FFA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419588"/>
              </p:ext>
            </p:extLst>
          </p:nvPr>
        </p:nvGraphicFramePr>
        <p:xfrm>
          <a:off x="698500" y="1480425"/>
          <a:ext cx="10919759" cy="1482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5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7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어노테이션</a:t>
                      </a:r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위치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의미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@Service</a:t>
                      </a:r>
                      <a:endParaRPr lang="ko-KR" altLang="en-US" sz="14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XXXServiceImpl</a:t>
                      </a:r>
                      <a:endParaRPr lang="ko-KR" altLang="en-US" sz="14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비즈니스 </a:t>
                      </a:r>
                      <a:r>
                        <a:rPr lang="ko-KR" altLang="en-US" sz="1400" dirty="0" err="1"/>
                        <a:t>로직을</a:t>
                      </a:r>
                      <a:r>
                        <a:rPr lang="ko-KR" altLang="en-US" sz="1400" dirty="0"/>
                        <a:t> 처리하는 </a:t>
                      </a:r>
                      <a:r>
                        <a:rPr lang="en-US" altLang="ko-KR" sz="1400" dirty="0"/>
                        <a:t>Service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클래스</a:t>
                      </a:r>
                      <a:endParaRPr lang="ko-KR" altLang="en-US" sz="14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@Repository</a:t>
                      </a:r>
                      <a:endParaRPr lang="ko-KR" altLang="en-US" sz="14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XXXDAO</a:t>
                      </a:r>
                      <a:endParaRPr lang="ko-KR" altLang="en-US" sz="14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데이터베이스 연동을 처리하는 </a:t>
                      </a:r>
                      <a:r>
                        <a:rPr lang="en-US" altLang="ko-KR" sz="1400" dirty="0"/>
                        <a:t>DAO </a:t>
                      </a:r>
                      <a:r>
                        <a:rPr lang="ko-KR" altLang="en-US" sz="1400" dirty="0"/>
                        <a:t>클래스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@Controller</a:t>
                      </a:r>
                      <a:endParaRPr lang="ko-KR" altLang="en-US" sz="14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XXXController</a:t>
                      </a:r>
                      <a:endParaRPr lang="ko-KR" altLang="en-US" sz="14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사용자 요청을 처리하는 </a:t>
                      </a:r>
                      <a:r>
                        <a:rPr lang="en-US" altLang="ko-KR" sz="1400" dirty="0"/>
                        <a:t>Controller </a:t>
                      </a:r>
                      <a:r>
                        <a:rPr lang="ko-KR" altLang="en-US" sz="1400" dirty="0"/>
                        <a:t>클래스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07D249-4765-47AA-A807-6FC7D0EF1084}"/>
              </a:ext>
            </a:extLst>
          </p:cNvPr>
          <p:cNvSpPr/>
          <p:nvPr/>
        </p:nvSpPr>
        <p:spPr>
          <a:xfrm>
            <a:off x="2612838" y="4757758"/>
            <a:ext cx="2138452" cy="3603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 err="1"/>
              <a:t>DispatcherServlet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BF1BB9-FD6C-44C1-89E9-9935A0FBCA45}"/>
              </a:ext>
            </a:extLst>
          </p:cNvPr>
          <p:cNvSpPr/>
          <p:nvPr/>
        </p:nvSpPr>
        <p:spPr>
          <a:xfrm>
            <a:off x="2612838" y="5692796"/>
            <a:ext cx="2138452" cy="3603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/>
              <a:t>View(</a:t>
            </a:r>
            <a:r>
              <a:rPr lang="en-US" altLang="ko-KR" sz="1200" dirty="0" err="1"/>
              <a:t>jsp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BF18C0-1601-4889-9994-355904F48D26}"/>
              </a:ext>
            </a:extLst>
          </p:cNvPr>
          <p:cNvSpPr/>
          <p:nvPr/>
        </p:nvSpPr>
        <p:spPr>
          <a:xfrm>
            <a:off x="5133787" y="4757758"/>
            <a:ext cx="1265615" cy="3603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/>
              <a:t>Controller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75EB27-F569-40BC-BA0C-E5A48116AC7E}"/>
              </a:ext>
            </a:extLst>
          </p:cNvPr>
          <p:cNvSpPr/>
          <p:nvPr/>
        </p:nvSpPr>
        <p:spPr>
          <a:xfrm>
            <a:off x="7076888" y="4757758"/>
            <a:ext cx="2138452" cy="3603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 err="1"/>
              <a:t>ServiceImpl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8713AD-FA2E-4BBA-B9FD-CF016A442DEF}"/>
              </a:ext>
            </a:extLst>
          </p:cNvPr>
          <p:cNvSpPr/>
          <p:nvPr/>
        </p:nvSpPr>
        <p:spPr>
          <a:xfrm>
            <a:off x="7076888" y="4037033"/>
            <a:ext cx="2138452" cy="3603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/>
              <a:t>Service Interface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9342FE-91F5-494C-BD99-C1B942D82DFF}"/>
              </a:ext>
            </a:extLst>
          </p:cNvPr>
          <p:cNvSpPr/>
          <p:nvPr/>
        </p:nvSpPr>
        <p:spPr>
          <a:xfrm>
            <a:off x="7080063" y="5692796"/>
            <a:ext cx="940919" cy="3603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/>
              <a:t>DAO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0054B7-C77B-45F2-B30E-2296159C22F9}"/>
              </a:ext>
            </a:extLst>
          </p:cNvPr>
          <p:cNvSpPr/>
          <p:nvPr/>
        </p:nvSpPr>
        <p:spPr>
          <a:xfrm>
            <a:off x="8164326" y="5692796"/>
            <a:ext cx="942664" cy="3603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/>
              <a:t>VO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09E234-A558-426C-AABE-8DA51C9E4C42}"/>
              </a:ext>
            </a:extLst>
          </p:cNvPr>
          <p:cNvSpPr/>
          <p:nvPr/>
        </p:nvSpPr>
        <p:spPr>
          <a:xfrm>
            <a:off x="2608076" y="3960833"/>
            <a:ext cx="2138451" cy="358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/>
              <a:t>Presentation-layer.xml</a:t>
            </a:r>
            <a:endParaRPr lang="ko-KR" altLang="en-US" sz="12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23B53BC-328B-4711-81F4-6F73B9A83ECA}"/>
              </a:ext>
            </a:extLst>
          </p:cNvPr>
          <p:cNvCxnSpPr>
            <a:stCxn id="21" idx="2"/>
            <a:endCxn id="14" idx="0"/>
          </p:cNvCxnSpPr>
          <p:nvPr/>
        </p:nvCxnSpPr>
        <p:spPr>
          <a:xfrm>
            <a:off x="3677302" y="4319608"/>
            <a:ext cx="4762" cy="43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5235EE6-16E5-4677-A3A5-E9FCBAEFF83D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3682064" y="5118121"/>
            <a:ext cx="0" cy="574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1360EFA-AAD0-43E1-A004-721E07802465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4751290" y="4937940"/>
            <a:ext cx="3824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649E836-F8D3-4711-B49E-5C83592D0DE5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6399402" y="4217215"/>
            <a:ext cx="677486" cy="720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32B8BD4-DD73-47CD-9F65-1944C7AAF523}"/>
              </a:ext>
            </a:extLst>
          </p:cNvPr>
          <p:cNvCxnSpPr>
            <a:stCxn id="17" idx="0"/>
            <a:endCxn id="18" idx="2"/>
          </p:cNvCxnSpPr>
          <p:nvPr/>
        </p:nvCxnSpPr>
        <p:spPr>
          <a:xfrm flipV="1">
            <a:off x="8146114" y="4397396"/>
            <a:ext cx="0" cy="360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38E6F4E-626B-4831-BFB3-5A459952CED5}"/>
              </a:ext>
            </a:extLst>
          </p:cNvPr>
          <p:cNvCxnSpPr>
            <a:endCxn id="19" idx="0"/>
          </p:cNvCxnSpPr>
          <p:nvPr/>
        </p:nvCxnSpPr>
        <p:spPr>
          <a:xfrm>
            <a:off x="7507101" y="5118121"/>
            <a:ext cx="43422" cy="574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B7289A8-9F78-467D-AEA3-D8B1ABC29B52}"/>
              </a:ext>
            </a:extLst>
          </p:cNvPr>
          <p:cNvCxnSpPr>
            <a:endCxn id="20" idx="0"/>
          </p:cNvCxnSpPr>
          <p:nvPr/>
        </p:nvCxnSpPr>
        <p:spPr>
          <a:xfrm>
            <a:off x="8592951" y="5135583"/>
            <a:ext cx="42707" cy="557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30">
            <a:extLst>
              <a:ext uri="{FF2B5EF4-FFF2-40B4-BE49-F238E27FC236}">
                <a16:creationId xmlns:a16="http://schemas.microsoft.com/office/drawing/2014/main" id="{7169FF35-8F42-4633-B3A6-24DB68C96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3412" y="3357583"/>
            <a:ext cx="244569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AutoNum type="arabicPeriod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Presentation Layer(MVC)</a:t>
            </a:r>
            <a:endParaRPr lang="ko-KR" altLang="en-US" sz="1400"/>
          </a:p>
        </p:txBody>
      </p:sp>
      <p:sp>
        <p:nvSpPr>
          <p:cNvPr id="30" name="TextBox 35">
            <a:extLst>
              <a:ext uri="{FF2B5EF4-FFF2-40B4-BE49-F238E27FC236}">
                <a16:creationId xmlns:a16="http://schemas.microsoft.com/office/drawing/2014/main" id="{00147408-908D-49EA-A1F0-439E08BB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2276" y="3321071"/>
            <a:ext cx="246140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AutoNum type="arabicPeriod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400"/>
              <a:t>Business Layer(IoC,AoP)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21676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  </a:t>
            </a:r>
            <a:r>
              <a:rPr lang="en-US" altLang="ko-KR" sz="2800" b="1" dirty="0">
                <a:solidFill>
                  <a:schemeClr val="tx1"/>
                </a:solidFill>
              </a:rPr>
              <a:t>Spring IOC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내용 개체 틀 1">
            <a:extLst>
              <a:ext uri="{FF2B5EF4-FFF2-40B4-BE49-F238E27FC236}">
                <a16:creationId xmlns:a16="http://schemas.microsoft.com/office/drawing/2014/main" id="{4ADF8A2C-1F10-4630-AE97-24DED200F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35075"/>
            <a:ext cx="11367247" cy="5289550"/>
          </a:xfrm>
        </p:spPr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에서의 </a:t>
            </a:r>
            <a:r>
              <a:rPr lang="en-US" altLang="ko-KR" dirty="0"/>
              <a:t>IOC(Inversion of Control)</a:t>
            </a:r>
          </a:p>
          <a:p>
            <a:pPr lvl="1"/>
            <a:r>
              <a:rPr lang="ko-KR" altLang="en-US" dirty="0"/>
              <a:t>객체 생성 및 생명 주기를  </a:t>
            </a:r>
            <a:r>
              <a:rPr lang="en-US" altLang="ko-KR" dirty="0"/>
              <a:t>Container</a:t>
            </a:r>
            <a:r>
              <a:rPr lang="ko-KR" altLang="en-US" dirty="0"/>
              <a:t>가 관리</a:t>
            </a:r>
            <a:endParaRPr lang="en-US" altLang="ko-KR" dirty="0"/>
          </a:p>
          <a:p>
            <a:pPr lvl="1"/>
            <a:r>
              <a:rPr lang="ko-KR" altLang="en-US" dirty="0"/>
              <a:t>클래스를 만들고  </a:t>
            </a:r>
            <a:r>
              <a:rPr lang="en-US" altLang="ko-KR" dirty="0"/>
              <a:t>bean</a:t>
            </a:r>
            <a:r>
              <a:rPr lang="ko-KR" altLang="en-US" dirty="0"/>
              <a:t>을 </a:t>
            </a:r>
            <a:r>
              <a:rPr lang="en-US" altLang="ko-KR" dirty="0"/>
              <a:t>Xml </a:t>
            </a:r>
            <a:r>
              <a:rPr lang="ko-KR" altLang="en-US" dirty="0"/>
              <a:t>파일에 등록</a:t>
            </a:r>
            <a:endParaRPr lang="en-US" altLang="ko-KR" dirty="0"/>
          </a:p>
          <a:p>
            <a:r>
              <a:rPr lang="en-US" altLang="ko-KR" dirty="0"/>
              <a:t>Container</a:t>
            </a:r>
            <a:r>
              <a:rPr lang="ko-KR" altLang="en-US" dirty="0"/>
              <a:t>란</a:t>
            </a:r>
            <a:endParaRPr lang="en-US" altLang="ko-KR" dirty="0"/>
          </a:p>
          <a:p>
            <a:pPr lvl="1"/>
            <a:r>
              <a:rPr lang="en-US" altLang="ko-KR" dirty="0"/>
              <a:t>Lifecycle Management, Lookup, configuration, Dependency Resolution, Thread Management, Object pooling, Clustering </a:t>
            </a:r>
            <a:r>
              <a:rPr lang="ko-KR" altLang="en-US" dirty="0"/>
              <a:t>등을 관리</a:t>
            </a:r>
            <a:endParaRPr lang="en-US" altLang="ko-KR" dirty="0"/>
          </a:p>
          <a:p>
            <a:pPr lvl="1"/>
            <a:r>
              <a:rPr lang="ko-KR" altLang="en-US" dirty="0"/>
              <a:t>필요한 이유</a:t>
            </a:r>
            <a:endParaRPr lang="en-US" altLang="ko-KR" dirty="0"/>
          </a:p>
          <a:p>
            <a:pPr lvl="2"/>
            <a:r>
              <a:rPr lang="ko-KR" altLang="en-US" dirty="0"/>
              <a:t>컴포넌트</a:t>
            </a:r>
            <a:r>
              <a:rPr lang="en-US" altLang="ko-KR" dirty="0"/>
              <a:t>/</a:t>
            </a:r>
            <a:r>
              <a:rPr lang="ko-KR" altLang="en-US" dirty="0"/>
              <a:t>오브젝트가 자유로운 삽입이 가능하도록 하기 위해</a:t>
            </a:r>
            <a:endParaRPr lang="en-US" altLang="ko-KR" dirty="0"/>
          </a:p>
          <a:p>
            <a:pPr lvl="2"/>
            <a:r>
              <a:rPr lang="ko-KR" altLang="en-US" dirty="0"/>
              <a:t>서비스의 </a:t>
            </a:r>
            <a:r>
              <a:rPr lang="en-US" altLang="ko-KR" dirty="0"/>
              <a:t>lookup</a:t>
            </a:r>
            <a:r>
              <a:rPr lang="ko-KR" altLang="en-US" dirty="0"/>
              <a:t>이나 </a:t>
            </a:r>
            <a:r>
              <a:rPr lang="en-US" altLang="ko-KR" dirty="0"/>
              <a:t>configuration</a:t>
            </a:r>
            <a:r>
              <a:rPr lang="ko-KR" altLang="en-US" dirty="0"/>
              <a:t>이 일관성을 갖도록 하기 위해</a:t>
            </a:r>
            <a:endParaRPr lang="en-US" altLang="ko-KR" dirty="0"/>
          </a:p>
          <a:p>
            <a:pPr lvl="2"/>
            <a:r>
              <a:rPr lang="ko-KR" altLang="en-US" dirty="0"/>
              <a:t>단일화된 서비스의 접근방법 제공</a:t>
            </a:r>
            <a:endParaRPr lang="en-US" altLang="ko-KR" dirty="0"/>
          </a:p>
          <a:p>
            <a:pPr lvl="2"/>
            <a:r>
              <a:rPr lang="ko-KR" altLang="en-US" dirty="0"/>
              <a:t>비즈니스 오브젝트에 부가적인 </a:t>
            </a:r>
            <a:r>
              <a:rPr lang="en-US" altLang="ko-KR" dirty="0"/>
              <a:t>enterprise service</a:t>
            </a:r>
            <a:r>
              <a:rPr lang="ko-KR" altLang="en-US" dirty="0"/>
              <a:t>를 제공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188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 게시판 컴포넌트 구조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E7EA4D8-0013-45C3-B674-AA88D366ABE9}"/>
              </a:ext>
            </a:extLst>
          </p:cNvPr>
          <p:cNvGrpSpPr/>
          <p:nvPr/>
        </p:nvGrpSpPr>
        <p:grpSpPr>
          <a:xfrm>
            <a:off x="1103241" y="1466289"/>
            <a:ext cx="9947295" cy="4737287"/>
            <a:chOff x="1722811" y="1358713"/>
            <a:chExt cx="7850187" cy="373856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F852C56-1B28-4AB9-853E-4795A3B157DF}"/>
                </a:ext>
              </a:extLst>
            </p:cNvPr>
            <p:cNvSpPr/>
            <p:nvPr/>
          </p:nvSpPr>
          <p:spPr>
            <a:xfrm>
              <a:off x="4459661" y="1641288"/>
              <a:ext cx="1944687" cy="3603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 err="1"/>
                <a:t>BoardService</a:t>
              </a:r>
              <a:endParaRPr lang="ko-KR" altLang="en-US" sz="14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DD628A1-CF8B-4B0E-8B89-29CC0F7DFD11}"/>
                </a:ext>
              </a:extLst>
            </p:cNvPr>
            <p:cNvSpPr/>
            <p:nvPr/>
          </p:nvSpPr>
          <p:spPr>
            <a:xfrm>
              <a:off x="4459661" y="1988951"/>
              <a:ext cx="1944687" cy="107156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 err="1"/>
                <a:t>insertBoard</a:t>
              </a:r>
              <a:endParaRPr lang="en-US" altLang="ko-KR" sz="1400" dirty="0"/>
            </a:p>
            <a:p>
              <a:pPr algn="ctr">
                <a:defRPr/>
              </a:pPr>
              <a:r>
                <a:rPr lang="en-US" altLang="ko-KR" sz="1400" dirty="0" err="1"/>
                <a:t>updateBoard</a:t>
              </a:r>
              <a:endParaRPr lang="en-US" altLang="ko-KR" sz="1400" dirty="0"/>
            </a:p>
            <a:p>
              <a:pPr algn="ctr">
                <a:defRPr/>
              </a:pPr>
              <a:r>
                <a:rPr lang="en-US" altLang="ko-KR" sz="1400" dirty="0" err="1"/>
                <a:t>deleteBoard</a:t>
              </a:r>
              <a:endParaRPr lang="en-US" altLang="ko-KR" sz="1400" dirty="0"/>
            </a:p>
            <a:p>
              <a:pPr algn="ctr">
                <a:defRPr/>
              </a:pPr>
              <a:r>
                <a:rPr lang="en-US" altLang="ko-KR" sz="1400" dirty="0" err="1"/>
                <a:t>getBoard</a:t>
              </a:r>
              <a:endParaRPr lang="en-US" altLang="ko-KR" sz="1400" dirty="0"/>
            </a:p>
            <a:p>
              <a:pPr algn="ctr">
                <a:defRPr/>
              </a:pPr>
              <a:r>
                <a:rPr lang="en-US" altLang="ko-KR" sz="1400" dirty="0" err="1"/>
                <a:t>getBoardList</a:t>
              </a:r>
              <a:endParaRPr lang="ko-KR" altLang="en-US" sz="1400" dirty="0"/>
            </a:p>
          </p:txBody>
        </p:sp>
        <p:sp>
          <p:nvSpPr>
            <p:cNvPr id="33" name="TextBox 24">
              <a:extLst>
                <a:ext uri="{FF2B5EF4-FFF2-40B4-BE49-F238E27FC236}">
                  <a16:creationId xmlns:a16="http://schemas.microsoft.com/office/drawing/2014/main" id="{B13B06BA-531B-4E0C-B6C8-00BA28B90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5348" y="1358713"/>
              <a:ext cx="718805" cy="24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AutoNum type="arabicPeriod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/>
                <a:t>Interface</a:t>
              </a:r>
              <a:endParaRPr lang="ko-KR" altLang="en-US" sz="140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5904CE8-4536-4970-BA4B-867541F4E143}"/>
                </a:ext>
              </a:extLst>
            </p:cNvPr>
            <p:cNvSpPr/>
            <p:nvPr/>
          </p:nvSpPr>
          <p:spPr>
            <a:xfrm>
              <a:off x="4459661" y="3676463"/>
              <a:ext cx="1944687" cy="3603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 err="1"/>
                <a:t>BoardServiceImpl</a:t>
              </a:r>
              <a:endParaRPr lang="ko-KR" altLang="en-US" sz="14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FF506B-95A7-4C7D-A54E-8CD8C6C982B2}"/>
                </a:ext>
              </a:extLst>
            </p:cNvPr>
            <p:cNvSpPr/>
            <p:nvPr/>
          </p:nvSpPr>
          <p:spPr>
            <a:xfrm>
              <a:off x="4459661" y="4025713"/>
              <a:ext cx="1944687" cy="10715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 err="1"/>
                <a:t>insertBoard</a:t>
              </a:r>
              <a:endParaRPr lang="en-US" altLang="ko-KR" sz="1400" dirty="0"/>
            </a:p>
            <a:p>
              <a:pPr algn="ctr">
                <a:defRPr/>
              </a:pPr>
              <a:r>
                <a:rPr lang="en-US" altLang="ko-KR" sz="1400" dirty="0" err="1"/>
                <a:t>updateBoard</a:t>
              </a:r>
              <a:endParaRPr lang="en-US" altLang="ko-KR" sz="1400" dirty="0"/>
            </a:p>
            <a:p>
              <a:pPr algn="ctr">
                <a:defRPr/>
              </a:pPr>
              <a:r>
                <a:rPr lang="en-US" altLang="ko-KR" sz="1400" dirty="0" err="1"/>
                <a:t>deleteBoard</a:t>
              </a:r>
              <a:endParaRPr lang="en-US" altLang="ko-KR" sz="1400" dirty="0"/>
            </a:p>
            <a:p>
              <a:pPr algn="ctr">
                <a:defRPr/>
              </a:pPr>
              <a:r>
                <a:rPr lang="en-US" altLang="ko-KR" sz="1400" dirty="0" err="1"/>
                <a:t>getBoard</a:t>
              </a:r>
              <a:endParaRPr lang="en-US" altLang="ko-KR" sz="1400" dirty="0"/>
            </a:p>
            <a:p>
              <a:pPr algn="ctr">
                <a:defRPr/>
              </a:pPr>
              <a:r>
                <a:rPr lang="en-US" altLang="ko-KR" sz="1400" dirty="0" err="1"/>
                <a:t>getBoardList</a:t>
              </a:r>
              <a:endParaRPr lang="ko-KR" altLang="en-US" sz="14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6E6119E-6373-49A6-AB2E-B556768FD74C}"/>
                </a:ext>
              </a:extLst>
            </p:cNvPr>
            <p:cNvSpPr/>
            <p:nvPr/>
          </p:nvSpPr>
          <p:spPr>
            <a:xfrm>
              <a:off x="7626723" y="1660338"/>
              <a:ext cx="1944688" cy="3603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 err="1"/>
                <a:t>Board</a:t>
              </a:r>
              <a:r>
                <a:rPr lang="en-US" altLang="ko-KR" sz="1400" b="1" dirty="0" err="1"/>
                <a:t>DAO</a:t>
              </a:r>
              <a:endParaRPr lang="ko-KR" altLang="en-US" sz="1400" b="1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BAF8039-1B30-4740-962D-8E6A2BED0B6F}"/>
                </a:ext>
              </a:extLst>
            </p:cNvPr>
            <p:cNvSpPr/>
            <p:nvPr/>
          </p:nvSpPr>
          <p:spPr>
            <a:xfrm>
              <a:off x="7626723" y="2009588"/>
              <a:ext cx="1944688" cy="10715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 err="1"/>
                <a:t>insertBoard</a:t>
              </a:r>
              <a:endParaRPr lang="en-US" altLang="ko-KR" sz="1400" dirty="0"/>
            </a:p>
            <a:p>
              <a:pPr algn="ctr">
                <a:defRPr/>
              </a:pPr>
              <a:r>
                <a:rPr lang="en-US" altLang="ko-KR" sz="1400" dirty="0" err="1"/>
                <a:t>updateBoard</a:t>
              </a:r>
              <a:endParaRPr lang="en-US" altLang="ko-KR" sz="1400" dirty="0"/>
            </a:p>
            <a:p>
              <a:pPr algn="ctr">
                <a:defRPr/>
              </a:pPr>
              <a:r>
                <a:rPr lang="en-US" altLang="ko-KR" sz="1400" dirty="0" err="1"/>
                <a:t>deleteBoard</a:t>
              </a:r>
              <a:endParaRPr lang="en-US" altLang="ko-KR" sz="1400" dirty="0"/>
            </a:p>
            <a:p>
              <a:pPr algn="ctr">
                <a:defRPr/>
              </a:pPr>
              <a:r>
                <a:rPr lang="en-US" altLang="ko-KR" sz="1400" dirty="0" err="1"/>
                <a:t>getBoard</a:t>
              </a:r>
              <a:endParaRPr lang="en-US" altLang="ko-KR" sz="1400" dirty="0"/>
            </a:p>
            <a:p>
              <a:pPr algn="ctr">
                <a:defRPr/>
              </a:pPr>
              <a:r>
                <a:rPr lang="en-US" altLang="ko-KR" sz="1400" dirty="0" err="1"/>
                <a:t>getBoardList</a:t>
              </a:r>
              <a:endParaRPr lang="ko-KR" altLang="en-US" sz="1400" dirty="0"/>
            </a:p>
          </p:txBody>
        </p:sp>
        <p:sp>
          <p:nvSpPr>
            <p:cNvPr id="38" name="TextBox 29">
              <a:extLst>
                <a:ext uri="{FF2B5EF4-FFF2-40B4-BE49-F238E27FC236}">
                  <a16:creationId xmlns:a16="http://schemas.microsoft.com/office/drawing/2014/main" id="{8F80B2D0-927C-4892-BCF7-58FDFD562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5386" y="3368488"/>
              <a:ext cx="482239" cy="24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AutoNum type="arabicPeriod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/>
                <a:t>class</a:t>
              </a:r>
              <a:endParaRPr lang="ko-KR" altLang="en-US" sz="1400"/>
            </a:p>
          </p:txBody>
        </p:sp>
        <p:sp>
          <p:nvSpPr>
            <p:cNvPr id="39" name="TextBox 30">
              <a:extLst>
                <a:ext uri="{FF2B5EF4-FFF2-40B4-BE49-F238E27FC236}">
                  <a16:creationId xmlns:a16="http://schemas.microsoft.com/office/drawing/2014/main" id="{8E37E72F-73C2-44B7-848C-ECEE62282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1974" y="1369826"/>
              <a:ext cx="482239" cy="24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AutoNum type="arabicPeriod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/>
                <a:t>class</a:t>
              </a:r>
              <a:endParaRPr lang="ko-KR" altLang="en-US" sz="140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16C3BBD-B254-47B9-B74A-955DE39D998E}"/>
                </a:ext>
              </a:extLst>
            </p:cNvPr>
            <p:cNvSpPr/>
            <p:nvPr/>
          </p:nvSpPr>
          <p:spPr>
            <a:xfrm>
              <a:off x="7628311" y="3654238"/>
              <a:ext cx="1944687" cy="3603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 err="1"/>
                <a:t>Board</a:t>
              </a:r>
              <a:r>
                <a:rPr lang="en-US" altLang="ko-KR" sz="1400" b="1" dirty="0" err="1"/>
                <a:t>VO</a:t>
              </a:r>
              <a:endParaRPr lang="ko-KR" altLang="en-US" sz="1400" b="1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7F0F8AD-FB6F-4CE1-B834-33CCEC37EAB1}"/>
                </a:ext>
              </a:extLst>
            </p:cNvPr>
            <p:cNvSpPr/>
            <p:nvPr/>
          </p:nvSpPr>
          <p:spPr>
            <a:xfrm>
              <a:off x="7628311" y="4003488"/>
              <a:ext cx="1944687" cy="10715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 err="1"/>
                <a:t>Seq</a:t>
              </a:r>
              <a:r>
                <a:rPr lang="en-US" altLang="ko-KR" sz="1400" dirty="0"/>
                <a:t>,</a:t>
              </a:r>
            </a:p>
            <a:p>
              <a:pPr algn="ctr">
                <a:defRPr/>
              </a:pPr>
              <a:r>
                <a:rPr lang="en-US" altLang="ko-KR" sz="1400" dirty="0" err="1"/>
                <a:t>Titie</a:t>
              </a:r>
              <a:r>
                <a:rPr lang="en-US" altLang="ko-KR" sz="1400" dirty="0"/>
                <a:t>,</a:t>
              </a:r>
            </a:p>
            <a:p>
              <a:pPr algn="ctr">
                <a:defRPr/>
              </a:pPr>
              <a:r>
                <a:rPr lang="en-US" altLang="ko-KR" sz="1400" dirty="0"/>
                <a:t>Write,</a:t>
              </a:r>
            </a:p>
            <a:p>
              <a:pPr algn="ctr">
                <a:defRPr/>
              </a:pPr>
              <a:r>
                <a:rPr lang="en-US" altLang="ko-KR" sz="1400" dirty="0"/>
                <a:t>Content,</a:t>
              </a:r>
            </a:p>
            <a:p>
              <a:pPr algn="ctr">
                <a:defRPr/>
              </a:pPr>
              <a:r>
                <a:rPr lang="en-US" altLang="ko-KR" sz="1400" dirty="0" err="1"/>
                <a:t>Regdate</a:t>
              </a:r>
              <a:r>
                <a:rPr lang="en-US" altLang="ko-KR" sz="1400" dirty="0"/>
                <a:t>,</a:t>
              </a:r>
            </a:p>
            <a:p>
              <a:pPr algn="ctr">
                <a:defRPr/>
              </a:pPr>
              <a:r>
                <a:rPr lang="en-US" altLang="ko-KR" sz="1400" dirty="0" err="1"/>
                <a:t>cnt</a:t>
              </a:r>
              <a:endParaRPr lang="ko-KR" altLang="en-US" sz="1400" dirty="0"/>
            </a:p>
          </p:txBody>
        </p:sp>
        <p:sp>
          <p:nvSpPr>
            <p:cNvPr id="42" name="TextBox 33">
              <a:extLst>
                <a:ext uri="{FF2B5EF4-FFF2-40B4-BE49-F238E27FC236}">
                  <a16:creationId xmlns:a16="http://schemas.microsoft.com/office/drawing/2014/main" id="{A8B1B33B-28F2-4BB9-8581-5D49018C3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0223" y="3373251"/>
              <a:ext cx="482239" cy="24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AutoNum type="arabicPeriod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/>
                <a:t>class</a:t>
              </a:r>
              <a:endParaRPr lang="ko-KR" altLang="en-US" sz="1400"/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255A4BAA-C5A8-4514-A3C7-DB0314DA3D0A}"/>
                </a:ext>
              </a:extLst>
            </p:cNvPr>
            <p:cNvCxnSpPr>
              <a:stCxn id="34" idx="0"/>
              <a:endCxn id="32" idx="2"/>
            </p:cNvCxnSpPr>
            <p:nvPr/>
          </p:nvCxnSpPr>
          <p:spPr>
            <a:xfrm flipV="1">
              <a:off x="5431211" y="3060513"/>
              <a:ext cx="0" cy="6159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CCBF7042-37D3-42CD-AC76-736B9EF253D6}"/>
                </a:ext>
              </a:extLst>
            </p:cNvPr>
            <p:cNvCxnSpPr>
              <a:stCxn id="37" idx="1"/>
              <a:endCxn id="35" idx="3"/>
            </p:cNvCxnSpPr>
            <p:nvPr/>
          </p:nvCxnSpPr>
          <p:spPr>
            <a:xfrm flipH="1">
              <a:off x="6404348" y="2544576"/>
              <a:ext cx="1222375" cy="20161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E6A29E3-7A97-4CDE-92A5-6DBD44207541}"/>
                </a:ext>
              </a:extLst>
            </p:cNvPr>
            <p:cNvCxnSpPr>
              <a:stCxn id="40" idx="0"/>
              <a:endCxn id="37" idx="2"/>
            </p:cNvCxnSpPr>
            <p:nvPr/>
          </p:nvCxnSpPr>
          <p:spPr>
            <a:xfrm flipH="1" flipV="1">
              <a:off x="8599861" y="3081151"/>
              <a:ext cx="0" cy="5730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9D0934C-3DDB-49FD-B0E4-9B6658023660}"/>
                </a:ext>
              </a:extLst>
            </p:cNvPr>
            <p:cNvSpPr/>
            <p:nvPr/>
          </p:nvSpPr>
          <p:spPr>
            <a:xfrm>
              <a:off x="1722811" y="2484251"/>
              <a:ext cx="1944687" cy="36036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 err="1"/>
                <a:t>BoardClient</a:t>
              </a:r>
              <a:endParaRPr lang="ko-KR" altLang="en-US" sz="14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5D06EC6-F610-4190-A489-2A0863AD6920}"/>
                </a:ext>
              </a:extLst>
            </p:cNvPr>
            <p:cNvSpPr/>
            <p:nvPr/>
          </p:nvSpPr>
          <p:spPr>
            <a:xfrm>
              <a:off x="1722811" y="2833501"/>
              <a:ext cx="1944687" cy="107156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 err="1"/>
                <a:t>insertBoard</a:t>
              </a:r>
              <a:endParaRPr lang="en-US" altLang="ko-KR" sz="1400" dirty="0"/>
            </a:p>
            <a:p>
              <a:pPr algn="ctr">
                <a:defRPr/>
              </a:pPr>
              <a:r>
                <a:rPr lang="en-US" altLang="ko-KR" sz="1400" dirty="0" err="1"/>
                <a:t>updateBoard</a:t>
              </a:r>
              <a:endParaRPr lang="en-US" altLang="ko-KR" sz="1400" dirty="0"/>
            </a:p>
            <a:p>
              <a:pPr algn="ctr">
                <a:defRPr/>
              </a:pPr>
              <a:r>
                <a:rPr lang="en-US" altLang="ko-KR" sz="1400" dirty="0" err="1"/>
                <a:t>deleteBoard</a:t>
              </a:r>
              <a:endParaRPr lang="en-US" altLang="ko-KR" sz="1400" dirty="0"/>
            </a:p>
            <a:p>
              <a:pPr algn="ctr">
                <a:defRPr/>
              </a:pPr>
              <a:r>
                <a:rPr lang="en-US" altLang="ko-KR" sz="1400" dirty="0" err="1"/>
                <a:t>getBoard</a:t>
              </a:r>
              <a:endParaRPr lang="en-US" altLang="ko-KR" sz="1400" dirty="0"/>
            </a:p>
            <a:p>
              <a:pPr algn="ctr">
                <a:defRPr/>
              </a:pPr>
              <a:r>
                <a:rPr lang="en-US" altLang="ko-KR" sz="1400" dirty="0" err="1"/>
                <a:t>getBoardList</a:t>
              </a:r>
              <a:endParaRPr lang="ko-KR" altLang="en-US" sz="1400" dirty="0"/>
            </a:p>
          </p:txBody>
        </p:sp>
        <p:sp>
          <p:nvSpPr>
            <p:cNvPr id="48" name="TextBox 42">
              <a:extLst>
                <a:ext uri="{FF2B5EF4-FFF2-40B4-BE49-F238E27FC236}">
                  <a16:creationId xmlns:a16="http://schemas.microsoft.com/office/drawing/2014/main" id="{DA1BFC97-0B78-476B-A154-948B4206F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6311" y="2217551"/>
              <a:ext cx="482239" cy="24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AutoNum type="arabicPeriod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/>
                <a:t>class</a:t>
              </a:r>
              <a:endParaRPr lang="ko-KR" altLang="en-US" sz="140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CE491522-0313-415C-B7A7-0D6D05F852B3}"/>
                </a:ext>
              </a:extLst>
            </p:cNvPr>
            <p:cNvCxnSpPr>
              <a:stCxn id="32" idx="1"/>
              <a:endCxn id="47" idx="3"/>
            </p:cNvCxnSpPr>
            <p:nvPr/>
          </p:nvCxnSpPr>
          <p:spPr>
            <a:xfrm flipH="1">
              <a:off x="3667498" y="2525526"/>
              <a:ext cx="792163" cy="8429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834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4000" pressure="10"/>
                    </a14:imgEffect>
                    <a14:imgEffect>
                      <a14:sharpenSoften amount="-24000"/>
                    </a14:imgEffect>
                    <a14:imgEffect>
                      <a14:colorTemperature colorTemp="7500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557" r="2817"/>
          <a:stretch/>
        </p:blipFill>
        <p:spPr>
          <a:xfrm>
            <a:off x="-329184" y="0"/>
            <a:ext cx="12521184" cy="685800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2950084" y="2924487"/>
            <a:ext cx="5798399" cy="40029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16200000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050" kern="0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59608" y="1891276"/>
            <a:ext cx="57378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66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감사합니다</a:t>
            </a:r>
            <a:r>
              <a:rPr lang="en-US" altLang="ko-KR" sz="66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548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  </a:t>
            </a:r>
            <a:r>
              <a:rPr lang="en-US" altLang="ko-KR" sz="2800" b="1" dirty="0">
                <a:solidFill>
                  <a:schemeClr val="tx1"/>
                </a:solidFill>
              </a:rPr>
              <a:t>Container </a:t>
            </a:r>
            <a:r>
              <a:rPr lang="ko-KR" altLang="en-US" sz="2800" b="1" dirty="0">
                <a:solidFill>
                  <a:schemeClr val="tx1"/>
                </a:solidFill>
              </a:rPr>
              <a:t>예제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BB35126-7798-479B-A087-703D0F48A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6" y="1022371"/>
            <a:ext cx="11286565" cy="5218113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en-US" altLang="ko-KR" sz="1000" b="1" dirty="0"/>
              <a:t>&lt;?xml version=</a:t>
            </a:r>
            <a:r>
              <a:rPr lang="en-US" altLang="ko-KR" sz="1000" b="1" i="1" dirty="0"/>
              <a:t>"1.0" encoding="UTF-8"?&gt;</a:t>
            </a:r>
          </a:p>
          <a:p>
            <a:pPr marL="0" indent="0">
              <a:buFontTx/>
              <a:buNone/>
            </a:pPr>
            <a:r>
              <a:rPr lang="en-US" altLang="ko-KR" sz="1000" b="1" dirty="0"/>
              <a:t>&lt;beans </a:t>
            </a:r>
            <a:r>
              <a:rPr lang="en-US" altLang="ko-KR" sz="1000" b="1" dirty="0" err="1"/>
              <a:t>xmlns</a:t>
            </a:r>
            <a:r>
              <a:rPr lang="en-US" altLang="ko-KR" sz="1000" b="1" dirty="0"/>
              <a:t>=</a:t>
            </a:r>
            <a:r>
              <a:rPr lang="en-US" altLang="ko-KR" sz="1000" b="1" i="1" dirty="0"/>
              <a:t>"http://www.springframework.org/schema/beans"</a:t>
            </a:r>
          </a:p>
          <a:p>
            <a:pPr marL="0" indent="0">
              <a:buFontTx/>
              <a:buNone/>
            </a:pPr>
            <a:r>
              <a:rPr lang="en-US" altLang="ko-KR" sz="1000" b="1" dirty="0" err="1"/>
              <a:t>xmlns:xsi</a:t>
            </a:r>
            <a:r>
              <a:rPr lang="en-US" altLang="ko-KR" sz="1000" b="1" dirty="0"/>
              <a:t>=</a:t>
            </a:r>
            <a:r>
              <a:rPr lang="en-US" altLang="ko-KR" sz="1000" b="1" i="1" dirty="0"/>
              <a:t>"http://www.w3.org/2001/XMLSchema-instance"</a:t>
            </a:r>
          </a:p>
          <a:p>
            <a:pPr marL="0" indent="0">
              <a:buFontTx/>
              <a:buNone/>
            </a:pPr>
            <a:r>
              <a:rPr lang="en-US" altLang="ko-KR" sz="1000" b="1" dirty="0" err="1"/>
              <a:t>xsi:schemaLocation</a:t>
            </a:r>
            <a:r>
              <a:rPr lang="en-US" altLang="ko-KR" sz="1000" b="1" dirty="0"/>
              <a:t>=</a:t>
            </a:r>
            <a:r>
              <a:rPr lang="en-US" altLang="ko-KR" sz="1000" b="1" i="1" dirty="0"/>
              <a:t>"http://www.springframework.org/schema/beans http://www.springframework.org/schema/beans/spring-beans-2.5.xsd"&gt;</a:t>
            </a:r>
          </a:p>
          <a:p>
            <a:pPr marL="0" indent="0">
              <a:buFontTx/>
              <a:buNone/>
            </a:pPr>
            <a:endParaRPr lang="ko-KR" altLang="en-US" sz="1000" b="1" dirty="0"/>
          </a:p>
          <a:p>
            <a:pPr marL="0" indent="0">
              <a:buFontTx/>
              <a:buNone/>
            </a:pPr>
            <a:r>
              <a:rPr lang="en-US" altLang="ko-KR" sz="1000" b="1" dirty="0"/>
              <a:t>&lt;!– </a:t>
            </a:r>
            <a:r>
              <a:rPr lang="en-US" altLang="ko-KR" sz="1000" b="1" u="sng" dirty="0"/>
              <a:t>Register Beans --&gt;</a:t>
            </a:r>
          </a:p>
          <a:p>
            <a:pPr marL="0" indent="0">
              <a:buFontTx/>
              <a:buNone/>
            </a:pPr>
            <a:r>
              <a:rPr lang="en-US" altLang="ko-KR" sz="1000" b="1" dirty="0"/>
              <a:t>&lt;bean id=</a:t>
            </a:r>
            <a:r>
              <a:rPr lang="en-US" altLang="ko-KR" sz="1000" b="1" i="1" dirty="0"/>
              <a:t>"</a:t>
            </a:r>
            <a:r>
              <a:rPr lang="en-US" altLang="ko-KR" sz="1000" b="1" i="1" dirty="0" err="1"/>
              <a:t>samsung</a:t>
            </a:r>
            <a:r>
              <a:rPr lang="en-US" altLang="ko-KR" sz="1000" b="1" i="1" dirty="0"/>
              <a:t>" class="com.multicampus.polymorphism3.SamsungTV" scope ="</a:t>
            </a:r>
            <a:r>
              <a:rPr lang="en-US" altLang="ko-KR" sz="1000" b="1" i="1" dirty="0" err="1"/>
              <a:t>singletone</a:t>
            </a:r>
            <a:r>
              <a:rPr lang="en-US" altLang="ko-KR" sz="1000" b="1" i="1" dirty="0"/>
              <a:t>"&gt;&lt;/bean&gt;  </a:t>
            </a:r>
          </a:p>
          <a:p>
            <a:pPr marL="0" indent="0">
              <a:buFontTx/>
              <a:buNone/>
            </a:pPr>
            <a:r>
              <a:rPr lang="en-US" altLang="ko-KR" sz="1000" b="1" i="1" dirty="0"/>
              <a:t>&lt;!-- </a:t>
            </a:r>
            <a:r>
              <a:rPr lang="en-US" altLang="ko-KR" sz="1000" b="1" i="1" u="sng" dirty="0" err="1"/>
              <a:t>singletone</a:t>
            </a:r>
            <a:r>
              <a:rPr lang="en-US" altLang="ko-KR" sz="1000" b="1" i="1" u="sng" dirty="0"/>
              <a:t>: </a:t>
            </a:r>
            <a:r>
              <a:rPr lang="ko-KR" altLang="en-US" sz="1000" b="1" i="1" u="sng" dirty="0"/>
              <a:t>객체 한번만 생성</a:t>
            </a:r>
            <a:r>
              <a:rPr lang="en-US" altLang="ko-KR" sz="1000" b="1" i="1" u="sng" dirty="0"/>
              <a:t>, prototype : </a:t>
            </a:r>
            <a:r>
              <a:rPr lang="ko-KR" altLang="en-US" sz="1000" b="1" i="1" u="sng" dirty="0" err="1"/>
              <a:t>생성할때마다</a:t>
            </a:r>
            <a:r>
              <a:rPr lang="ko-KR" altLang="en-US" sz="1000" b="1" i="1" u="sng" dirty="0"/>
              <a:t> 생성 </a:t>
            </a:r>
            <a:r>
              <a:rPr lang="en-US" altLang="ko-KR" sz="1000" b="1" i="1" u="sng" dirty="0"/>
              <a:t>--&gt;</a:t>
            </a:r>
          </a:p>
          <a:p>
            <a:pPr marL="0" indent="0">
              <a:buFontTx/>
              <a:buNone/>
            </a:pPr>
            <a:r>
              <a:rPr lang="en-US" altLang="ko-KR" sz="1000" b="1" dirty="0"/>
              <a:t>&lt;bean id=</a:t>
            </a:r>
            <a:r>
              <a:rPr lang="en-US" altLang="ko-KR" sz="1000" b="1" i="1" dirty="0"/>
              <a:t>"lg" class="com.multicampus.polymorphism3.LgTV" lazy-</a:t>
            </a:r>
            <a:r>
              <a:rPr lang="en-US" altLang="ko-KR" sz="1000" b="1" i="1" dirty="0" err="1"/>
              <a:t>init</a:t>
            </a:r>
            <a:r>
              <a:rPr lang="en-US" altLang="ko-KR" sz="1000" b="1" i="1" dirty="0"/>
              <a:t>="true"&gt; </a:t>
            </a:r>
          </a:p>
          <a:p>
            <a:pPr marL="0" indent="0">
              <a:buFontTx/>
              <a:buNone/>
            </a:pPr>
            <a:r>
              <a:rPr lang="en-US" altLang="ko-KR" sz="1000" b="1" i="1" dirty="0"/>
              <a:t>&lt;!-- lazy-</a:t>
            </a:r>
            <a:r>
              <a:rPr lang="en-US" altLang="ko-KR" sz="1000" b="1" i="1" u="sng" dirty="0" err="1"/>
              <a:t>init</a:t>
            </a:r>
            <a:r>
              <a:rPr lang="en-US" altLang="ko-KR" sz="1000" b="1" i="1" u="sng" dirty="0"/>
              <a:t> </a:t>
            </a:r>
            <a:r>
              <a:rPr lang="ko-KR" altLang="en-US" sz="1000" b="1" i="1" u="sng" dirty="0" err="1"/>
              <a:t>사용할때</a:t>
            </a:r>
            <a:r>
              <a:rPr lang="ko-KR" altLang="en-US" sz="1000" b="1" i="1" u="sng" dirty="0"/>
              <a:t> </a:t>
            </a:r>
            <a:r>
              <a:rPr lang="ko-KR" altLang="en-US" sz="1000" b="1" i="1" u="sng" dirty="0" err="1"/>
              <a:t>빈생성</a:t>
            </a:r>
            <a:r>
              <a:rPr lang="ko-KR" altLang="en-US" sz="1000" b="1" i="1" u="sng" dirty="0"/>
              <a:t>  </a:t>
            </a:r>
            <a:r>
              <a:rPr lang="en-US" altLang="ko-KR" sz="1000" b="1" i="1" u="sng" dirty="0"/>
              <a:t>--&gt;</a:t>
            </a:r>
          </a:p>
          <a:p>
            <a:pPr marL="0" indent="0">
              <a:buFontTx/>
              <a:buNone/>
            </a:pPr>
            <a:r>
              <a:rPr lang="en-US" altLang="ko-KR" sz="1000" b="1" dirty="0"/>
              <a:t>&lt;property name=</a:t>
            </a:r>
            <a:r>
              <a:rPr lang="en-US" altLang="ko-KR" sz="1000" b="1" i="1" dirty="0"/>
              <a:t>"</a:t>
            </a:r>
            <a:r>
              <a:rPr lang="en-US" altLang="ko-KR" sz="1000" b="1" i="1" dirty="0" err="1"/>
              <a:t>wooper</a:t>
            </a:r>
            <a:r>
              <a:rPr lang="en-US" altLang="ko-KR" sz="1000" b="1" i="1" dirty="0"/>
              <a:t>" ref="</a:t>
            </a:r>
            <a:r>
              <a:rPr lang="en-US" altLang="ko-KR" sz="1000" b="1" i="1" dirty="0" err="1"/>
              <a:t>wooper</a:t>
            </a:r>
            <a:r>
              <a:rPr lang="en-US" altLang="ko-KR" sz="1000" b="1" i="1" dirty="0"/>
              <a:t>"&gt;&lt;/property&gt;</a:t>
            </a:r>
          </a:p>
          <a:p>
            <a:pPr marL="0" indent="0">
              <a:buFontTx/>
              <a:buNone/>
            </a:pPr>
            <a:r>
              <a:rPr lang="en-US" altLang="ko-KR" sz="1000" b="1" dirty="0"/>
              <a:t>&lt;/bean&gt; </a:t>
            </a:r>
          </a:p>
          <a:p>
            <a:pPr marL="0" indent="0">
              <a:buFontTx/>
              <a:buNone/>
            </a:pPr>
            <a:r>
              <a:rPr lang="en-US" altLang="ko-KR" sz="1000" b="1" dirty="0"/>
              <a:t>&lt;bean id=</a:t>
            </a:r>
            <a:r>
              <a:rPr lang="en-US" altLang="ko-KR" sz="1000" b="1" i="1" dirty="0"/>
              <a:t>"</a:t>
            </a:r>
            <a:r>
              <a:rPr lang="en-US" altLang="ko-KR" sz="1000" b="1" i="1" dirty="0" err="1"/>
              <a:t>wooper</a:t>
            </a:r>
            <a:r>
              <a:rPr lang="en-US" altLang="ko-KR" sz="1000" b="1" i="1" dirty="0"/>
              <a:t>" class="com.multicampus.polymorphism3.Wooper"&gt;&lt;/bean&gt;</a:t>
            </a:r>
          </a:p>
          <a:p>
            <a:pPr marL="0" indent="0">
              <a:buFontTx/>
              <a:buNone/>
            </a:pPr>
            <a:r>
              <a:rPr lang="en-US" altLang="ko-KR" sz="1000" b="1" dirty="0"/>
              <a:t>&lt;!--  board service register --&gt;</a:t>
            </a:r>
          </a:p>
          <a:p>
            <a:pPr marL="0" indent="0">
              <a:buFontTx/>
              <a:buNone/>
            </a:pPr>
            <a:r>
              <a:rPr lang="en-US" altLang="ko-KR" sz="1000" b="1" dirty="0"/>
              <a:t>&lt;bean id=</a:t>
            </a:r>
            <a:r>
              <a:rPr lang="en-US" altLang="ko-KR" sz="1000" b="1" i="1" dirty="0"/>
              <a:t>"</a:t>
            </a:r>
            <a:r>
              <a:rPr lang="en-US" altLang="ko-KR" sz="1000" b="1" i="1" dirty="0" err="1"/>
              <a:t>boardService</a:t>
            </a:r>
            <a:r>
              <a:rPr lang="en-US" altLang="ko-KR" sz="1000" b="1" i="1" dirty="0"/>
              <a:t>" class="</a:t>
            </a:r>
            <a:r>
              <a:rPr lang="en-US" altLang="ko-KR" sz="1000" b="1" i="1" dirty="0" err="1"/>
              <a:t>com.multicampus.board.biz.board.BoardServiceImpl</a:t>
            </a:r>
            <a:r>
              <a:rPr lang="en-US" altLang="ko-KR" sz="1000" b="1" i="1" dirty="0"/>
              <a:t>"&gt;</a:t>
            </a:r>
          </a:p>
          <a:p>
            <a:pPr marL="0" indent="0">
              <a:buFontTx/>
              <a:buNone/>
            </a:pPr>
            <a:r>
              <a:rPr lang="en-US" altLang="ko-KR" sz="1000" b="1" dirty="0"/>
              <a:t>&lt;property name=</a:t>
            </a:r>
            <a:r>
              <a:rPr lang="en-US" altLang="ko-KR" sz="1000" b="1" i="1" dirty="0"/>
              <a:t>"</a:t>
            </a:r>
            <a:r>
              <a:rPr lang="en-US" altLang="ko-KR" sz="1000" b="1" i="1" dirty="0" err="1"/>
              <a:t>boardDAO</a:t>
            </a:r>
            <a:r>
              <a:rPr lang="en-US" altLang="ko-KR" sz="1000" b="1" i="1" dirty="0"/>
              <a:t>" ref="</a:t>
            </a:r>
            <a:r>
              <a:rPr lang="en-US" altLang="ko-KR" sz="1000" b="1" i="1" dirty="0" err="1"/>
              <a:t>jdbcBoardDAO</a:t>
            </a:r>
            <a:r>
              <a:rPr lang="en-US" altLang="ko-KR" sz="1000" b="1" i="1" dirty="0"/>
              <a:t>"&gt;&lt;/property&gt;</a:t>
            </a:r>
          </a:p>
          <a:p>
            <a:pPr marL="0" indent="0">
              <a:buFontTx/>
              <a:buNone/>
            </a:pPr>
            <a:r>
              <a:rPr lang="en-US" altLang="ko-KR" sz="1000" b="1" dirty="0"/>
              <a:t>&lt;/bean&gt;</a:t>
            </a:r>
          </a:p>
          <a:p>
            <a:pPr marL="0" indent="0">
              <a:buFontTx/>
              <a:buNone/>
            </a:pPr>
            <a:r>
              <a:rPr lang="en-US" altLang="ko-KR" sz="1000" b="1" dirty="0"/>
              <a:t>&lt;bean id=</a:t>
            </a:r>
            <a:r>
              <a:rPr lang="en-US" altLang="ko-KR" sz="1000" b="1" i="1" dirty="0"/>
              <a:t>"</a:t>
            </a:r>
            <a:r>
              <a:rPr lang="en-US" altLang="ko-KR" sz="1000" b="1" i="1" dirty="0" err="1"/>
              <a:t>jdbcBoardDAO</a:t>
            </a:r>
            <a:r>
              <a:rPr lang="en-US" altLang="ko-KR" sz="1000" b="1" i="1" dirty="0"/>
              <a:t>" class="</a:t>
            </a:r>
            <a:r>
              <a:rPr lang="en-US" altLang="ko-KR" sz="1000" b="1" i="1" dirty="0" err="1"/>
              <a:t>com.multicampus.board.biz.board.dao.JDBCBoardDAO</a:t>
            </a:r>
            <a:r>
              <a:rPr lang="en-US" altLang="ko-KR" sz="1000" b="1" i="1" dirty="0"/>
              <a:t>"&gt;&lt;/bean&gt;</a:t>
            </a:r>
          </a:p>
          <a:p>
            <a:pPr marL="0" indent="0">
              <a:buFontTx/>
              <a:buNone/>
            </a:pPr>
            <a:r>
              <a:rPr lang="en-US" altLang="ko-KR" sz="1000" b="1" dirty="0"/>
              <a:t>&lt;bean id=</a:t>
            </a:r>
            <a:r>
              <a:rPr lang="en-US" altLang="ko-KR" sz="1000" b="1" i="1" dirty="0"/>
              <a:t>"</a:t>
            </a:r>
            <a:r>
              <a:rPr lang="en-US" altLang="ko-KR" sz="1000" b="1" i="1" dirty="0" err="1"/>
              <a:t>hibernateBoardDAO</a:t>
            </a:r>
            <a:r>
              <a:rPr lang="en-US" altLang="ko-KR" sz="1000" b="1" i="1" dirty="0"/>
              <a:t>" class="</a:t>
            </a:r>
            <a:r>
              <a:rPr lang="en-US" altLang="ko-KR" sz="1000" b="1" i="1" dirty="0" err="1"/>
              <a:t>com.multicampus.board.biz.board.dao.HibernateBoardDAO</a:t>
            </a:r>
            <a:r>
              <a:rPr lang="en-US" altLang="ko-KR" sz="1000" b="1" i="1" dirty="0"/>
              <a:t>"&gt;&lt;/bean&gt;</a:t>
            </a:r>
          </a:p>
          <a:p>
            <a:pPr marL="0" indent="0">
              <a:buFontTx/>
              <a:buNone/>
            </a:pPr>
            <a:r>
              <a:rPr lang="en-US" altLang="ko-KR" sz="1000" b="1" dirty="0"/>
              <a:t>&lt;bean id=</a:t>
            </a:r>
            <a:r>
              <a:rPr lang="en-US" altLang="ko-KR" sz="1000" b="1" i="1" dirty="0"/>
              <a:t>"</a:t>
            </a:r>
            <a:r>
              <a:rPr lang="en-US" altLang="ko-KR" sz="1000" b="1" i="1" dirty="0" err="1"/>
              <a:t>iBatisBoardDAO</a:t>
            </a:r>
            <a:r>
              <a:rPr lang="en-US" altLang="ko-KR" sz="1000" b="1" i="1" dirty="0"/>
              <a:t>" class="</a:t>
            </a:r>
            <a:r>
              <a:rPr lang="en-US" altLang="ko-KR" sz="1000" b="1" i="1" dirty="0" err="1"/>
              <a:t>com.multicampus.board.biz.board.dao.IBatisBoardDAO</a:t>
            </a:r>
            <a:r>
              <a:rPr lang="en-US" altLang="ko-KR" sz="1000" b="1" i="1" dirty="0"/>
              <a:t>"&gt;&lt;/bean&gt;</a:t>
            </a:r>
          </a:p>
          <a:p>
            <a:pPr marL="0" indent="0">
              <a:buFontTx/>
              <a:buNone/>
            </a:pPr>
            <a:r>
              <a:rPr lang="en-US" altLang="ko-KR" sz="1000" b="1" dirty="0"/>
              <a:t>&lt;/beans&gt;</a:t>
            </a:r>
          </a:p>
          <a:p>
            <a:pPr marL="0" indent="0">
              <a:buFontTx/>
              <a:buNone/>
            </a:pP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43852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</a:t>
            </a:r>
            <a:r>
              <a:rPr lang="en-US" altLang="ko-KR" sz="2800" b="1" dirty="0">
                <a:solidFill>
                  <a:schemeClr val="tx1"/>
                </a:solidFill>
              </a:rPr>
              <a:t> Spring Container – Dependency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5AEB7E3-6B9F-4C8C-A757-FB74E6043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35075"/>
            <a:ext cx="11313459" cy="521811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Spring Container</a:t>
            </a:r>
          </a:p>
          <a:p>
            <a:pPr lvl="1"/>
            <a:r>
              <a:rPr lang="en-US" altLang="ko-KR" dirty="0"/>
              <a:t>Spring framework</a:t>
            </a:r>
            <a:r>
              <a:rPr lang="ko-KR" altLang="en-US" dirty="0"/>
              <a:t>에서 </a:t>
            </a:r>
            <a:r>
              <a:rPr lang="en-US" altLang="ko-KR" dirty="0"/>
              <a:t>container </a:t>
            </a:r>
            <a:r>
              <a:rPr lang="ko-KR" altLang="en-US" dirty="0"/>
              <a:t>기능을 제공해주는 클래스</a:t>
            </a:r>
            <a:endParaRPr lang="en-US" altLang="ko-KR" dirty="0"/>
          </a:p>
          <a:p>
            <a:pPr lvl="1"/>
            <a:r>
              <a:rPr lang="en-US" altLang="ko-KR" dirty="0"/>
              <a:t>Spring framework</a:t>
            </a:r>
            <a:r>
              <a:rPr lang="ko-KR" altLang="en-US" dirty="0"/>
              <a:t>의 초기화 역할</a:t>
            </a:r>
            <a:endParaRPr lang="en-US" altLang="ko-KR" dirty="0"/>
          </a:p>
          <a:p>
            <a:pPr lvl="1"/>
            <a:r>
              <a:rPr lang="en-US" altLang="ko-KR" dirty="0"/>
              <a:t>Bean </a:t>
            </a:r>
            <a:r>
              <a:rPr lang="ko-KR" altLang="en-US" dirty="0"/>
              <a:t>들이 등록되어 있는 </a:t>
            </a:r>
            <a:r>
              <a:rPr lang="en-US" altLang="ko-KR" dirty="0"/>
              <a:t>xml </a:t>
            </a:r>
            <a:r>
              <a:rPr lang="ko-KR" altLang="en-US" dirty="0"/>
              <a:t>파일 </a:t>
            </a:r>
            <a:endParaRPr lang="en-US" altLang="ko-KR" dirty="0"/>
          </a:p>
          <a:p>
            <a:pPr lvl="1"/>
            <a:r>
              <a:rPr lang="en-US" altLang="ko-KR" dirty="0"/>
              <a:t>Xml</a:t>
            </a:r>
            <a:r>
              <a:rPr lang="ko-KR" altLang="en-US" dirty="0"/>
              <a:t>에 등록된 </a:t>
            </a:r>
            <a:r>
              <a:rPr lang="en-US" altLang="ko-KR" dirty="0"/>
              <a:t>bean</a:t>
            </a:r>
            <a:r>
              <a:rPr lang="ko-KR" altLang="en-US" dirty="0"/>
              <a:t>의 </a:t>
            </a:r>
            <a:r>
              <a:rPr lang="en-US" altLang="ko-KR" dirty="0" err="1"/>
              <a:t>lifeCycle</a:t>
            </a:r>
            <a:r>
              <a:rPr lang="ko-KR" altLang="en-US" dirty="0"/>
              <a:t> 및 </a:t>
            </a:r>
            <a:r>
              <a:rPr lang="en-US" altLang="ko-KR" dirty="0"/>
              <a:t>dependency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en-US" altLang="ko-KR" dirty="0" err="1"/>
              <a:t>BeanFactory</a:t>
            </a:r>
            <a:r>
              <a:rPr lang="en-US" altLang="ko-KR" dirty="0"/>
              <a:t> , </a:t>
            </a:r>
            <a:r>
              <a:rPr lang="en-US" altLang="ko-KR" dirty="0" err="1"/>
              <a:t>ApplicationContext</a:t>
            </a:r>
            <a:r>
              <a:rPr lang="en-US" altLang="ko-KR" dirty="0"/>
              <a:t> </a:t>
            </a:r>
            <a:r>
              <a:rPr lang="ko-KR" altLang="en-US" dirty="0"/>
              <a:t>인터페이스로 정의</a:t>
            </a:r>
            <a:endParaRPr lang="en-US" altLang="ko-KR" dirty="0"/>
          </a:p>
          <a:p>
            <a:r>
              <a:rPr lang="en-US" altLang="ko-KR" dirty="0" err="1"/>
              <a:t>BeanFactory</a:t>
            </a:r>
            <a:endParaRPr lang="en-US" altLang="ko-KR" dirty="0"/>
          </a:p>
          <a:p>
            <a:pPr lvl="1"/>
            <a:r>
              <a:rPr lang="en-US" altLang="ko-KR" dirty="0" err="1"/>
              <a:t>XmlBeanFactory</a:t>
            </a:r>
            <a:r>
              <a:rPr lang="en-US" altLang="ko-KR" dirty="0"/>
              <a:t> </a:t>
            </a:r>
            <a:r>
              <a:rPr lang="ko-KR" altLang="en-US" dirty="0"/>
              <a:t>클래스를 이용하여 초기화</a:t>
            </a:r>
            <a:endParaRPr lang="en-US" altLang="ko-KR" dirty="0"/>
          </a:p>
          <a:p>
            <a:pPr lvl="1"/>
            <a:r>
              <a:rPr lang="en-US" altLang="ko-KR" dirty="0" err="1"/>
              <a:t>getBean</a:t>
            </a:r>
            <a:r>
              <a:rPr lang="en-US" altLang="ko-KR" dirty="0"/>
              <a:t>()</a:t>
            </a:r>
            <a:r>
              <a:rPr lang="ko-KR" altLang="en-US" dirty="0"/>
              <a:t>메소드가 </a:t>
            </a:r>
            <a:r>
              <a:rPr lang="ko-KR" altLang="en-US" dirty="0" err="1"/>
              <a:t>호출될때까지</a:t>
            </a:r>
            <a:r>
              <a:rPr lang="ko-KR" altLang="en-US" dirty="0"/>
              <a:t> 빈의 생성을 미룸</a:t>
            </a:r>
            <a:r>
              <a:rPr lang="en-US" altLang="ko-KR" dirty="0"/>
              <a:t>(lazy-</a:t>
            </a:r>
            <a:r>
              <a:rPr lang="en-US" altLang="ko-KR" dirty="0" err="1"/>
              <a:t>init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Xml </a:t>
            </a:r>
            <a:r>
              <a:rPr lang="ko-KR" altLang="en-US" dirty="0"/>
              <a:t>등록방법 </a:t>
            </a:r>
            <a:endParaRPr lang="en-US" altLang="ko-KR" dirty="0"/>
          </a:p>
          <a:p>
            <a:pPr lvl="2"/>
            <a:r>
              <a:rPr lang="en-US" altLang="ko-KR" dirty="0"/>
              <a:t>&lt;bean id=“</a:t>
            </a:r>
            <a:r>
              <a:rPr lang="en-US" altLang="ko-KR" dirty="0" err="1"/>
              <a:t>userDAO</a:t>
            </a:r>
            <a:r>
              <a:rPr lang="en-US" altLang="ko-KR" dirty="0"/>
              <a:t>” class=“</a:t>
            </a:r>
            <a:r>
              <a:rPr lang="en-US" altLang="ko-KR" dirty="0" err="1"/>
              <a:t>com.ioc.UserDaO</a:t>
            </a:r>
            <a:r>
              <a:rPr lang="en-US" altLang="ko-KR" dirty="0"/>
              <a:t>”/&gt;</a:t>
            </a:r>
          </a:p>
          <a:p>
            <a:r>
              <a:rPr lang="en-US" altLang="ko-KR" dirty="0" err="1"/>
              <a:t>ApplicationContext</a:t>
            </a:r>
            <a:endParaRPr lang="en-US" altLang="ko-KR" dirty="0"/>
          </a:p>
          <a:p>
            <a:pPr lvl="1"/>
            <a:r>
              <a:rPr lang="ko-KR" altLang="en-US" dirty="0" err="1"/>
              <a:t>로딩시</a:t>
            </a:r>
            <a:r>
              <a:rPr lang="ko-KR" altLang="en-US" dirty="0"/>
              <a:t> 모든 </a:t>
            </a:r>
            <a:r>
              <a:rPr lang="en-US" altLang="ko-KR" dirty="0"/>
              <a:t>bean</a:t>
            </a:r>
            <a:r>
              <a:rPr lang="ko-KR" altLang="en-US" dirty="0"/>
              <a:t>을 </a:t>
            </a:r>
            <a:r>
              <a:rPr lang="ko-KR" altLang="en-US" dirty="0" err="1"/>
              <a:t>로딩함</a:t>
            </a:r>
            <a:r>
              <a:rPr lang="en-US" altLang="ko-KR" dirty="0"/>
              <a:t>(preloading)</a:t>
            </a:r>
          </a:p>
          <a:p>
            <a:r>
              <a:rPr lang="en-US" altLang="ko-KR" dirty="0"/>
              <a:t>Bean</a:t>
            </a:r>
            <a:r>
              <a:rPr lang="ko-KR" altLang="en-US" dirty="0"/>
              <a:t>의 생성 순서 지정</a:t>
            </a:r>
            <a:endParaRPr lang="en-US" altLang="ko-KR" dirty="0"/>
          </a:p>
          <a:p>
            <a:pPr lvl="2"/>
            <a:r>
              <a:rPr lang="en-US" altLang="ko-KR" dirty="0"/>
              <a:t>&lt;bean id=“</a:t>
            </a:r>
            <a:r>
              <a:rPr lang="en-US" altLang="ko-KR" dirty="0" err="1"/>
              <a:t>userService</a:t>
            </a:r>
            <a:r>
              <a:rPr lang="en-US" altLang="ko-KR" dirty="0"/>
              <a:t>” class=“</a:t>
            </a:r>
            <a:r>
              <a:rPr lang="en-US" altLang="ko-KR" dirty="0" err="1"/>
              <a:t>com.ioc.UserService</a:t>
            </a:r>
            <a:r>
              <a:rPr lang="en-US" altLang="ko-KR" dirty="0"/>
              <a:t>” Depend-on=“</a:t>
            </a:r>
            <a:r>
              <a:rPr lang="en-US" altLang="ko-KR" dirty="0" err="1"/>
              <a:t>userDAO</a:t>
            </a:r>
            <a:r>
              <a:rPr lang="en-US" altLang="ko-KR" dirty="0"/>
              <a:t>”&gt;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75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>
                <a:solidFill>
                  <a:schemeClr val="tx1"/>
                </a:solidFill>
              </a:rPr>
              <a:t>    </a:t>
            </a:r>
            <a:r>
              <a:rPr lang="en-US" altLang="ko-KR" sz="2800" b="1" dirty="0">
                <a:solidFill>
                  <a:schemeClr val="tx1"/>
                </a:solidFill>
              </a:rPr>
              <a:t>Dependency</a:t>
            </a:r>
            <a:r>
              <a:rPr lang="ko-KR" altLang="en-US" sz="2800" b="1" dirty="0">
                <a:solidFill>
                  <a:schemeClr val="tx1"/>
                </a:solidFill>
              </a:rPr>
              <a:t>  관리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C03E911-B3A5-458A-A2B8-F30BC76B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5075"/>
            <a:ext cx="11178988" cy="5218113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Dependency</a:t>
            </a:r>
            <a:r>
              <a:rPr lang="ko-KR" altLang="en-US"/>
              <a:t>관리</a:t>
            </a:r>
            <a:endParaRPr lang="en-US" altLang="ko-KR"/>
          </a:p>
          <a:p>
            <a:pPr lvl="1"/>
            <a:r>
              <a:rPr lang="en-US" altLang="ko-KR"/>
              <a:t>Bean</a:t>
            </a:r>
            <a:r>
              <a:rPr lang="ko-KR" altLang="en-US"/>
              <a:t>과 </a:t>
            </a:r>
            <a:r>
              <a:rPr lang="en-US" altLang="ko-KR"/>
              <a:t>Bean</a:t>
            </a:r>
            <a:r>
              <a:rPr lang="ko-KR" altLang="en-US"/>
              <a:t>의 결합도 관리</a:t>
            </a:r>
            <a:endParaRPr lang="en-US" altLang="ko-KR"/>
          </a:p>
          <a:p>
            <a:pPr lvl="1"/>
            <a:r>
              <a:rPr lang="en-US" altLang="ko-KR"/>
              <a:t>Spring</a:t>
            </a:r>
            <a:r>
              <a:rPr lang="ko-KR" altLang="en-US"/>
              <a:t>에서 프레임워크를 관리하는 </a:t>
            </a:r>
            <a:r>
              <a:rPr lang="en-US" altLang="ko-KR"/>
              <a:t>Bean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다른 </a:t>
            </a:r>
            <a:r>
              <a:rPr lang="en-US" altLang="ko-KR"/>
              <a:t>Bean</a:t>
            </a:r>
            <a:r>
              <a:rPr lang="ko-KR" altLang="en-US"/>
              <a:t>이 사용할 수 있도록 설정해 주는 것</a:t>
            </a:r>
            <a:endParaRPr lang="en-US" altLang="ko-KR"/>
          </a:p>
          <a:p>
            <a:r>
              <a:rPr lang="ko-KR" altLang="en-US"/>
              <a:t>구현방법</a:t>
            </a:r>
            <a:endParaRPr lang="en-US" altLang="ko-KR"/>
          </a:p>
          <a:p>
            <a:pPr lvl="1"/>
            <a:r>
              <a:rPr lang="en-US" altLang="ko-KR"/>
              <a:t>Dependency Lookup</a:t>
            </a:r>
          </a:p>
          <a:p>
            <a:pPr lvl="2"/>
            <a:r>
              <a:rPr lang="ko-KR" altLang="en-US"/>
              <a:t>컨테이너가 </a:t>
            </a:r>
            <a:r>
              <a:rPr lang="en-US" altLang="ko-KR"/>
              <a:t>callback</a:t>
            </a:r>
            <a:r>
              <a:rPr lang="ko-KR" altLang="en-US"/>
              <a:t>을 통해서 제공하는 </a:t>
            </a:r>
            <a:r>
              <a:rPr lang="en-US" altLang="ko-KR"/>
              <a:t>lookup context</a:t>
            </a:r>
            <a:r>
              <a:rPr lang="ko-KR" altLang="en-US"/>
              <a:t>사용하여 필요한 리소스나 오브젝트를 얻는 방식</a:t>
            </a:r>
            <a:endParaRPr lang="en-US" altLang="ko-KR"/>
          </a:p>
          <a:p>
            <a:pPr lvl="2"/>
            <a:r>
              <a:rPr lang="ko-KR" altLang="en-US"/>
              <a:t>저장소에 저장되어 있는 빈</a:t>
            </a:r>
            <a:r>
              <a:rPr lang="en-US" altLang="ko-KR"/>
              <a:t>(Bean)</a:t>
            </a:r>
            <a:r>
              <a:rPr lang="ko-KR" altLang="en-US"/>
              <a:t>에 접근하기 위해 개발자가 컨테이너에서 제공하는 </a:t>
            </a:r>
            <a:r>
              <a:rPr lang="en-US" altLang="ko-KR"/>
              <a:t>API</a:t>
            </a:r>
            <a:r>
              <a:rPr lang="ko-KR" altLang="en-US"/>
              <a:t>를 이용하기 위해 </a:t>
            </a:r>
            <a:r>
              <a:rPr lang="en-US" altLang="ko-KR"/>
              <a:t>Bean</a:t>
            </a:r>
            <a:r>
              <a:rPr lang="ko-KR" altLang="en-US"/>
              <a:t>을 </a:t>
            </a:r>
            <a:r>
              <a:rPr lang="en-US" altLang="ko-KR"/>
              <a:t>lookup</a:t>
            </a:r>
            <a:r>
              <a:rPr lang="ko-KR" altLang="en-US"/>
              <a:t>함</a:t>
            </a:r>
            <a:endParaRPr lang="en-US" altLang="ko-KR"/>
          </a:p>
          <a:p>
            <a:pPr lvl="1"/>
            <a:r>
              <a:rPr lang="en-US" altLang="ko-KR"/>
              <a:t>Dependency Injection</a:t>
            </a:r>
          </a:p>
          <a:p>
            <a:pPr lvl="2"/>
            <a:r>
              <a:rPr lang="ko-KR" altLang="en-US"/>
              <a:t>컨테이너가 직접 의존성을 오브젝트에 설정할 수 있도록 지정해 주는 방법</a:t>
            </a:r>
            <a:endParaRPr lang="en-US" altLang="ko-KR"/>
          </a:p>
          <a:p>
            <a:pPr lvl="2"/>
            <a:r>
              <a:rPr lang="en-US" altLang="ko-KR"/>
              <a:t>Setter Injection, Constructor Injection</a:t>
            </a:r>
          </a:p>
          <a:p>
            <a:pPr lvl="2"/>
            <a:r>
              <a:rPr lang="en-US" altLang="ko-KR" sz="1400"/>
              <a:t>A class</a:t>
            </a:r>
            <a:r>
              <a:rPr lang="ko-KR" altLang="en-US" sz="1400"/>
              <a:t>에 </a:t>
            </a:r>
            <a:r>
              <a:rPr lang="en-US" altLang="ko-KR" sz="1400"/>
              <a:t>B Type</a:t>
            </a:r>
            <a:r>
              <a:rPr lang="ko-KR" altLang="en-US" sz="1400"/>
              <a:t>의 </a:t>
            </a:r>
            <a:r>
              <a:rPr lang="en-US" altLang="ko-KR" sz="1400"/>
              <a:t>Bimpl </a:t>
            </a:r>
            <a:r>
              <a:rPr lang="ko-KR" altLang="en-US" sz="1400"/>
              <a:t>클래스를 생성할때 </a:t>
            </a:r>
            <a:r>
              <a:rPr lang="en-US" altLang="ko-KR" sz="1400"/>
              <a:t>A class </a:t>
            </a:r>
            <a:r>
              <a:rPr lang="ko-KR" altLang="en-US" sz="1400"/>
              <a:t>소스에 </a:t>
            </a:r>
            <a:r>
              <a:rPr lang="en-US" altLang="ko-KR" sz="1400"/>
              <a:t>B b= new Bimpl();</a:t>
            </a:r>
            <a:r>
              <a:rPr lang="ko-KR" altLang="en-US" sz="1400"/>
              <a:t>형식의 코드를 작성 이런 코드는 </a:t>
            </a:r>
            <a:r>
              <a:rPr lang="en-US" altLang="ko-KR" sz="1400"/>
              <a:t>loose coupling</a:t>
            </a:r>
            <a:r>
              <a:rPr lang="ko-KR" altLang="en-US" sz="1400"/>
              <a:t>을 해치는 경우로</a:t>
            </a:r>
            <a:r>
              <a:rPr lang="en-US" altLang="ko-KR" sz="1400"/>
              <a:t>, </a:t>
            </a:r>
            <a:r>
              <a:rPr lang="ko-KR" altLang="en-US" sz="1400"/>
              <a:t>이를 피하고자 </a:t>
            </a:r>
            <a:r>
              <a:rPr lang="en-US" altLang="ko-KR" sz="1400"/>
              <a:t>DI</a:t>
            </a:r>
            <a:r>
              <a:rPr lang="ko-KR" altLang="en-US" sz="1400"/>
              <a:t>를 이용하여 </a:t>
            </a:r>
            <a:r>
              <a:rPr lang="en-US" altLang="ko-KR" sz="1400"/>
              <a:t>B class</a:t>
            </a:r>
            <a:r>
              <a:rPr lang="ko-KR" altLang="en-US" sz="1400"/>
              <a:t>의 생성</a:t>
            </a:r>
            <a:r>
              <a:rPr lang="en-US" altLang="ko-KR" sz="1400"/>
              <a:t>, </a:t>
            </a:r>
            <a:r>
              <a:rPr lang="ko-KR" altLang="en-US" sz="1400"/>
              <a:t>소멸 등 생명주기를 프레임워크가 관리</a:t>
            </a:r>
          </a:p>
          <a:p>
            <a:pPr lvl="2"/>
            <a:endParaRPr lang="en-US" altLang="ko-KR"/>
          </a:p>
          <a:p>
            <a:pPr lvl="2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1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 </a:t>
            </a:r>
            <a:r>
              <a:rPr lang="en-US" altLang="ko-KR" sz="2800" b="1" dirty="0">
                <a:solidFill>
                  <a:schemeClr val="tx1"/>
                </a:solidFill>
              </a:rPr>
              <a:t>IOC </a:t>
            </a:r>
            <a:r>
              <a:rPr lang="ko-KR" altLang="en-US" sz="2800" b="1" dirty="0">
                <a:solidFill>
                  <a:schemeClr val="tx1"/>
                </a:solidFill>
              </a:rPr>
              <a:t>구현방법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447E77F-A18C-4359-9041-D85A1EC57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5075"/>
            <a:ext cx="11331388" cy="5218113"/>
          </a:xfrm>
        </p:spPr>
        <p:txBody>
          <a:bodyPr/>
          <a:lstStyle/>
          <a:p>
            <a:r>
              <a:rPr lang="en-US" altLang="ko-KR"/>
              <a:t>IoC</a:t>
            </a:r>
            <a:r>
              <a:rPr lang="ko-KR" altLang="en-US"/>
              <a:t>구현 방법</a:t>
            </a:r>
            <a:endParaRPr lang="en-US" altLang="ko-KR"/>
          </a:p>
          <a:p>
            <a:pPr lvl="1"/>
            <a:r>
              <a:rPr lang="en-US" altLang="ko-KR"/>
              <a:t>Dependency Lookup </a:t>
            </a:r>
          </a:p>
          <a:p>
            <a:pPr lvl="2"/>
            <a:r>
              <a:rPr lang="en-US" altLang="ko-KR"/>
              <a:t>EJB</a:t>
            </a:r>
            <a:r>
              <a:rPr lang="ko-KR" altLang="en-US"/>
              <a:t>사용방법</a:t>
            </a:r>
            <a:r>
              <a:rPr lang="en-US" altLang="ko-KR"/>
              <a:t>, callback</a:t>
            </a:r>
            <a:r>
              <a:rPr lang="ko-KR" altLang="en-US"/>
              <a:t>을 통해 제공</a:t>
            </a:r>
            <a:endParaRPr lang="en-US" altLang="ko-KR"/>
          </a:p>
          <a:p>
            <a:pPr lvl="2"/>
            <a:r>
              <a:rPr lang="en-US" altLang="ko-KR"/>
              <a:t>JNDI(Java Naming and Directory Interface) </a:t>
            </a:r>
            <a:r>
              <a:rPr lang="ko-KR" altLang="en-US"/>
              <a:t>디렉토리 서비스에서 제공하는 데이터 및 객체 발견</a:t>
            </a:r>
            <a:endParaRPr lang="en-US" altLang="ko-KR"/>
          </a:p>
          <a:p>
            <a:pPr lvl="1"/>
            <a:r>
              <a:rPr lang="en-US" altLang="ko-KR"/>
              <a:t>Dependency Injection </a:t>
            </a:r>
          </a:p>
          <a:p>
            <a:pPr lvl="3"/>
            <a:r>
              <a:rPr lang="ko-KR" altLang="en-US"/>
              <a:t>컨테이너가 직접 의존 구조를 오브젝트에 설정</a:t>
            </a:r>
            <a:endParaRPr lang="en-US" altLang="ko-KR"/>
          </a:p>
          <a:p>
            <a:pPr lvl="3"/>
            <a:r>
              <a:rPr lang="ko-KR" altLang="en-US"/>
              <a:t>오브젝트가 자신이 의존적인 </a:t>
            </a:r>
            <a:r>
              <a:rPr lang="en-US" altLang="ko-KR"/>
              <a:t>resource</a:t>
            </a:r>
            <a:r>
              <a:rPr lang="ko-KR" altLang="en-US"/>
              <a:t>와 </a:t>
            </a:r>
            <a:r>
              <a:rPr lang="en-US" altLang="ko-KR"/>
              <a:t>collaborator</a:t>
            </a:r>
            <a:r>
              <a:rPr lang="ko-KR" altLang="en-US"/>
              <a:t>에 대한 </a:t>
            </a:r>
            <a:r>
              <a:rPr lang="en-US" altLang="ko-KR"/>
              <a:t>lookup</a:t>
            </a:r>
            <a:r>
              <a:rPr lang="ko-KR" altLang="en-US"/>
              <a:t>의 책임지지 않고 컨테이너가 담당</a:t>
            </a:r>
            <a:endParaRPr lang="en-US" altLang="ko-KR"/>
          </a:p>
          <a:p>
            <a:pPr lvl="2"/>
            <a:r>
              <a:rPr lang="en-US" altLang="ko-KR"/>
              <a:t>Constructor Injection : </a:t>
            </a:r>
            <a:r>
              <a:rPr lang="ko-KR" altLang="en-US"/>
              <a:t>클래스 생성자를 이용한 의존성 주입</a:t>
            </a:r>
            <a:endParaRPr lang="en-US" altLang="ko-KR"/>
          </a:p>
          <a:p>
            <a:pPr lvl="2"/>
            <a:r>
              <a:rPr lang="en-US" altLang="ko-KR"/>
              <a:t>Setter Injection : Setter </a:t>
            </a:r>
            <a:r>
              <a:rPr lang="ko-KR" altLang="en-US"/>
              <a:t>메소드를 호출하여 의존성을 주입</a:t>
            </a:r>
            <a:endParaRPr lang="en-US" altLang="ko-KR"/>
          </a:p>
          <a:p>
            <a:pPr lvl="2"/>
            <a:r>
              <a:rPr lang="en-US" altLang="ko-KR"/>
              <a:t>Method Injection : Singleton </a:t>
            </a:r>
            <a:r>
              <a:rPr lang="ko-KR" altLang="en-US"/>
              <a:t>패턴으로 생성된 인스턴스 객체와 싱글톤이 아닌 인스턴스 간 의존관계</a:t>
            </a:r>
          </a:p>
          <a:p>
            <a:pPr lvl="2"/>
            <a:r>
              <a:rPr lang="ko-KR" altLang="en-US"/>
              <a:t>코드에서 의존성 주입과 </a:t>
            </a:r>
            <a:r>
              <a:rPr lang="en-US" altLang="ko-KR"/>
              <a:t>xml</a:t>
            </a:r>
            <a:r>
              <a:rPr lang="ko-KR" altLang="en-US"/>
              <a:t>로 의존성 주입하는 방식이 있음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971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 </a:t>
            </a:r>
            <a:r>
              <a:rPr lang="en-US" altLang="ko-KR" sz="2800" b="1" dirty="0">
                <a:solidFill>
                  <a:schemeClr val="tx1"/>
                </a:solidFill>
              </a:rPr>
              <a:t>EJB</a:t>
            </a:r>
            <a:r>
              <a:rPr lang="ko-KR" altLang="en-US" sz="2800" b="1" dirty="0">
                <a:solidFill>
                  <a:schemeClr val="tx1"/>
                </a:solidFill>
              </a:rPr>
              <a:t>와 </a:t>
            </a:r>
            <a:r>
              <a:rPr lang="en-US" altLang="ko-KR" sz="2800" b="1" dirty="0">
                <a:solidFill>
                  <a:schemeClr val="tx1"/>
                </a:solidFill>
              </a:rPr>
              <a:t>Spring dependency </a:t>
            </a:r>
            <a:r>
              <a:rPr lang="ko-KR" altLang="en-US" sz="2800" b="1" dirty="0" err="1">
                <a:solidFill>
                  <a:schemeClr val="tx1"/>
                </a:solidFill>
              </a:rPr>
              <a:t>관리예제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F15F52E-AF58-4A51-B0E7-CAA5AC80E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35075"/>
            <a:ext cx="11268635" cy="5218113"/>
          </a:xfrm>
        </p:spPr>
        <p:txBody>
          <a:bodyPr/>
          <a:lstStyle/>
          <a:p>
            <a:r>
              <a:rPr lang="en-US" altLang="ko-KR" dirty="0"/>
              <a:t>EJB</a:t>
            </a:r>
            <a:r>
              <a:rPr lang="ko-KR" altLang="en-US" dirty="0"/>
              <a:t>에서의 </a:t>
            </a:r>
            <a:r>
              <a:rPr lang="en-US" altLang="ko-KR" dirty="0"/>
              <a:t>Dependency Lookup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Spring Dependency Lookup</a:t>
            </a:r>
          </a:p>
          <a:p>
            <a:pPr lvl="1"/>
            <a:r>
              <a:rPr lang="en-US" altLang="ko-KR" dirty="0"/>
              <a:t>Bean</a:t>
            </a:r>
            <a:r>
              <a:rPr lang="ko-KR" altLang="en-US" dirty="0"/>
              <a:t>이 </a:t>
            </a:r>
            <a:r>
              <a:rPr lang="en-US" altLang="ko-KR" dirty="0"/>
              <a:t>xml</a:t>
            </a:r>
            <a:r>
              <a:rPr lang="ko-KR" altLang="en-US" dirty="0"/>
              <a:t>에 등록되어 있어야 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EAF1B1-0E9B-46A6-B716-680734A5692D}"/>
              </a:ext>
            </a:extLst>
          </p:cNvPr>
          <p:cNvSpPr/>
          <p:nvPr/>
        </p:nvSpPr>
        <p:spPr>
          <a:xfrm>
            <a:off x="684213" y="1700212"/>
            <a:ext cx="10558023" cy="14912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latinLnBrk="1" hangingPunct="1">
              <a:defRPr/>
            </a:pPr>
            <a:r>
              <a:rPr lang="en-US" altLang="ko-KR" dirty="0" err="1"/>
              <a:t>InitialContext</a:t>
            </a:r>
            <a:r>
              <a:rPr lang="en-US" altLang="ko-KR" dirty="0"/>
              <a:t> </a:t>
            </a:r>
            <a:r>
              <a:rPr lang="en-US" altLang="ko-KR" dirty="0" err="1"/>
              <a:t>cxt</a:t>
            </a:r>
            <a:r>
              <a:rPr lang="en-US" altLang="ko-KR" dirty="0"/>
              <a:t> = new </a:t>
            </a:r>
            <a:r>
              <a:rPr lang="en-US" altLang="ko-KR" dirty="0" err="1"/>
              <a:t>InitialContex</a:t>
            </a:r>
            <a:r>
              <a:rPr lang="en-US" altLang="ko-KR" dirty="0"/>
              <a:t>();</a:t>
            </a:r>
          </a:p>
          <a:p>
            <a:pPr eaLnBrk="1" latinLnBrk="1" hangingPunct="1">
              <a:defRPr/>
            </a:pPr>
            <a:r>
              <a:rPr lang="en-US" altLang="ko-KR" dirty="0"/>
              <a:t>Hello </a:t>
            </a:r>
            <a:r>
              <a:rPr lang="en-US" altLang="ko-KR" dirty="0" err="1"/>
              <a:t>hellohome</a:t>
            </a:r>
            <a:r>
              <a:rPr lang="en-US" altLang="ko-KR" dirty="0"/>
              <a:t> =(Hello)</a:t>
            </a:r>
            <a:r>
              <a:rPr lang="en-US" altLang="ko-KR" dirty="0" err="1"/>
              <a:t>ctx.lookup</a:t>
            </a:r>
            <a:r>
              <a:rPr lang="en-US" altLang="ko-KR" dirty="0"/>
              <a:t>(</a:t>
            </a:r>
            <a:r>
              <a:rPr lang="en-US" altLang="ko-KR" dirty="0" err="1"/>
              <a:t>helloEJB</a:t>
            </a:r>
            <a:r>
              <a:rPr lang="en-US" altLang="ko-KR" dirty="0"/>
              <a:t>);</a:t>
            </a:r>
          </a:p>
          <a:p>
            <a:pPr eaLnBrk="1" latinLnBrk="1" hangingPunct="1">
              <a:defRPr/>
            </a:pPr>
            <a:r>
              <a:rPr lang="en-US" altLang="ko-KR" dirty="0" err="1"/>
              <a:t>SayHello</a:t>
            </a:r>
            <a:r>
              <a:rPr lang="en-US" altLang="ko-KR" dirty="0"/>
              <a:t> hello1= </a:t>
            </a:r>
            <a:r>
              <a:rPr lang="en-US" altLang="ko-KR" dirty="0" err="1"/>
              <a:t>hellohome.create</a:t>
            </a:r>
            <a:r>
              <a:rPr lang="en-US" altLang="ko-KR" dirty="0"/>
              <a:t>(); 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AFF361-B1C5-426D-8283-72C20F8CFC51}"/>
              </a:ext>
            </a:extLst>
          </p:cNvPr>
          <p:cNvSpPr/>
          <p:nvPr/>
        </p:nvSpPr>
        <p:spPr>
          <a:xfrm>
            <a:off x="923859" y="4944652"/>
            <a:ext cx="10318377" cy="10080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latinLnBrk="1" hangingPunct="1">
              <a:defRPr/>
            </a:pPr>
            <a:r>
              <a:rPr lang="en-US" altLang="ko-KR" dirty="0" err="1"/>
              <a:t>UserService</a:t>
            </a:r>
            <a:r>
              <a:rPr lang="en-US" altLang="ko-KR" dirty="0"/>
              <a:t> s1 = (</a:t>
            </a:r>
            <a:r>
              <a:rPr lang="en-US" altLang="ko-KR" dirty="0" err="1"/>
              <a:t>UserService</a:t>
            </a:r>
            <a:r>
              <a:rPr lang="en-US" altLang="ko-KR" dirty="0"/>
              <a:t>)</a:t>
            </a:r>
            <a:r>
              <a:rPr lang="en-US" altLang="ko-KR" dirty="0" err="1"/>
              <a:t>cxt.getBean</a:t>
            </a:r>
            <a:r>
              <a:rPr lang="en-US" altLang="ko-KR" dirty="0"/>
              <a:t>(“</a:t>
            </a:r>
            <a:r>
              <a:rPr lang="en-US" altLang="ko-KR" dirty="0" err="1"/>
              <a:t>userService</a:t>
            </a:r>
            <a:r>
              <a:rPr lang="en-US" altLang="ko-KR" dirty="0"/>
              <a:t>”);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26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 </a:t>
            </a:r>
            <a:r>
              <a:rPr lang="en-US" altLang="ko-KR" sz="2800" b="1" dirty="0">
                <a:solidFill>
                  <a:schemeClr val="tx1"/>
                </a:solidFill>
              </a:rPr>
              <a:t>JNDI</a:t>
            </a:r>
            <a:r>
              <a:rPr lang="ko-KR" altLang="en-US" sz="2800" b="1" dirty="0">
                <a:solidFill>
                  <a:schemeClr val="tx1"/>
                </a:solidFill>
              </a:rPr>
              <a:t>에서 </a:t>
            </a:r>
            <a:r>
              <a:rPr lang="en-US" altLang="ko-KR" sz="2800" b="1" dirty="0">
                <a:solidFill>
                  <a:schemeClr val="tx1"/>
                </a:solidFill>
              </a:rPr>
              <a:t>Dependency</a:t>
            </a:r>
            <a:r>
              <a:rPr lang="ko-KR" altLang="en-US" sz="2800" b="1" dirty="0">
                <a:solidFill>
                  <a:schemeClr val="tx1"/>
                </a:solidFill>
              </a:rPr>
              <a:t> 예제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6D7EDBB-0ABB-40ED-AE73-25477968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35075"/>
            <a:ext cx="11340353" cy="10414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en-US" altLang="ko-KR" sz="1000" b="1"/>
              <a:t>Connection conn = null; </a:t>
            </a:r>
            <a:br>
              <a:rPr lang="en-US" altLang="ko-KR" sz="1000" b="1"/>
            </a:br>
            <a:r>
              <a:rPr lang="en-US" altLang="ko-KR" sz="1000" b="1"/>
              <a:t>try { </a:t>
            </a:r>
            <a:br>
              <a:rPr lang="en-US" altLang="ko-KR" sz="1000" b="1"/>
            </a:br>
            <a:r>
              <a:rPr lang="en-US" altLang="ko-KR" sz="1000" b="1"/>
              <a:t>    Class.forName ("com.mysql.jdbc.Driver" , true, Thread.currentThread (). getContextClassLoader ()); </a:t>
            </a:r>
            <a:br>
              <a:rPr lang="en-US" altLang="ko-KR" sz="1000" b="1"/>
            </a:br>
            <a:r>
              <a:rPr lang="en-US" altLang="ko-KR" sz="1000" b="1"/>
              <a:t>    conn = DriverManager.getConnection ("jdbc: mysql :/ / MyDBServer? user = qingfeng &amp; password = mingyue"); </a:t>
            </a:r>
            <a:br>
              <a:rPr lang="en-US" altLang="ko-KR" sz="1000" b="1"/>
            </a:br>
            <a:r>
              <a:rPr lang="en-US" altLang="ko-KR" sz="1000" b="1"/>
              <a:t>    conn.close (); </a:t>
            </a:r>
            <a:br>
              <a:rPr lang="en-US" altLang="ko-KR" sz="1000" b="1"/>
            </a:br>
            <a:r>
              <a:rPr lang="en-US" altLang="ko-KR" sz="1000" b="1"/>
              <a:t>} </a:t>
            </a:r>
            <a:br>
              <a:rPr lang="en-US" altLang="ko-KR" b="1"/>
            </a:br>
            <a:endParaRPr lang="ko-KR" altLang="en-US" b="1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721C521-4159-4039-B1A3-5F8843AB6386}"/>
              </a:ext>
            </a:extLst>
          </p:cNvPr>
          <p:cNvSpPr txBox="1">
            <a:spLocks/>
          </p:cNvSpPr>
          <p:nvPr/>
        </p:nvSpPr>
        <p:spPr bwMode="auto">
          <a:xfrm>
            <a:off x="457199" y="2565400"/>
            <a:ext cx="11340353" cy="2232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81000" indent="-381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AutoNum type="arabicPeriod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000" dirty="0"/>
              <a:t>&lt;? Xml version = "1.0" encoding = "UTF-8"?&gt; </a:t>
            </a:r>
            <a:br>
              <a:rPr lang="en-US" altLang="ko-KR" sz="1000" dirty="0"/>
            </a:br>
            <a:r>
              <a:rPr lang="en-US" altLang="ko-KR" sz="1000" dirty="0"/>
              <a:t>&lt;</a:t>
            </a:r>
            <a:r>
              <a:rPr lang="en-US" altLang="ko-KR" sz="1000" dirty="0" err="1"/>
              <a:t>datasources</a:t>
            </a:r>
            <a:r>
              <a:rPr lang="en-US" altLang="ko-KR" sz="1000" dirty="0"/>
              <a:t>&gt; </a:t>
            </a:r>
            <a:br>
              <a:rPr lang="en-US" altLang="ko-KR" sz="1000" dirty="0"/>
            </a:br>
            <a:r>
              <a:rPr lang="en-US" altLang="ko-KR" sz="1000" dirty="0"/>
              <a:t>&lt;local-</a:t>
            </a:r>
            <a:r>
              <a:rPr lang="en-US" altLang="ko-KR" sz="1000" dirty="0" err="1"/>
              <a:t>tx</a:t>
            </a:r>
            <a:r>
              <a:rPr lang="en-US" altLang="ko-KR" sz="1000" dirty="0"/>
              <a:t>-</a:t>
            </a:r>
            <a:r>
              <a:rPr lang="en-US" altLang="ko-KR" sz="1000" dirty="0" err="1"/>
              <a:t>datasource</a:t>
            </a:r>
            <a:r>
              <a:rPr lang="en-US" altLang="ko-KR" sz="1000" dirty="0"/>
              <a:t>&gt; </a:t>
            </a:r>
            <a:br>
              <a:rPr lang="en-US" altLang="ko-KR" sz="1000" dirty="0"/>
            </a:br>
            <a:r>
              <a:rPr lang="en-US" altLang="ko-KR" sz="1000" dirty="0"/>
              <a:t>&lt;</a:t>
            </a:r>
            <a:r>
              <a:rPr lang="en-US" altLang="ko-KR" sz="1000" dirty="0" err="1"/>
              <a:t>jndi</a:t>
            </a:r>
            <a:r>
              <a:rPr lang="en-US" altLang="ko-KR" sz="1000" dirty="0"/>
              <a:t>-name&gt; </a:t>
            </a:r>
            <a:r>
              <a:rPr lang="en-US" altLang="ko-KR" sz="1000" dirty="0" err="1">
                <a:solidFill>
                  <a:srgbClr val="FF0000"/>
                </a:solidFill>
              </a:rPr>
              <a:t>MySqlDS</a:t>
            </a:r>
            <a:r>
              <a:rPr lang="en-US" altLang="ko-KR" sz="1000" dirty="0"/>
              <a:t> &lt;/ </a:t>
            </a:r>
            <a:r>
              <a:rPr lang="en-US" altLang="ko-KR" sz="1000" dirty="0" err="1"/>
              <a:t>jndi</a:t>
            </a:r>
            <a:r>
              <a:rPr lang="en-US" altLang="ko-KR" sz="1000" dirty="0"/>
              <a:t>-name&gt; </a:t>
            </a:r>
            <a:br>
              <a:rPr lang="en-US" altLang="ko-KR" sz="1000" dirty="0"/>
            </a:br>
            <a:r>
              <a:rPr lang="en-US" altLang="ko-KR" sz="1000" dirty="0"/>
              <a:t>&lt;connection-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&gt; </a:t>
            </a:r>
            <a:r>
              <a:rPr lang="en-US" altLang="ko-KR" sz="1000" dirty="0" err="1"/>
              <a:t>jdbc</a:t>
            </a:r>
            <a:r>
              <a:rPr lang="en-US" altLang="ko-KR" sz="1000" dirty="0"/>
              <a:t>: </a:t>
            </a:r>
            <a:r>
              <a:rPr lang="en-US" altLang="ko-KR" sz="1000" dirty="0" err="1"/>
              <a:t>mysql</a:t>
            </a:r>
            <a:r>
              <a:rPr lang="en-US" altLang="ko-KR" sz="1000" dirty="0"/>
              <a:t> :/ / localhost: 3306/</a:t>
            </a:r>
            <a:r>
              <a:rPr lang="en-US" altLang="ko-KR" sz="1000" dirty="0" err="1"/>
              <a:t>lw</a:t>
            </a:r>
            <a:r>
              <a:rPr lang="en-US" altLang="ko-KR" sz="1000" dirty="0"/>
              <a:t> &lt;/ connection-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&gt; </a:t>
            </a:r>
            <a:br>
              <a:rPr lang="en-US" altLang="ko-KR" sz="1000" dirty="0"/>
            </a:br>
            <a:r>
              <a:rPr lang="en-US" altLang="ko-KR" sz="1000" dirty="0"/>
              <a:t>&lt;driver-class&gt; </a:t>
            </a:r>
            <a:r>
              <a:rPr lang="en-US" altLang="ko-KR" sz="1000" dirty="0" err="1"/>
              <a:t>com.mysql.jdbc.Driver</a:t>
            </a:r>
            <a:r>
              <a:rPr lang="en-US" altLang="ko-KR" sz="1000" dirty="0"/>
              <a:t> &lt;/ driver-class&gt; </a:t>
            </a:r>
            <a:br>
              <a:rPr lang="en-US" altLang="ko-KR" sz="1000" dirty="0"/>
            </a:br>
            <a:r>
              <a:rPr lang="en-US" altLang="ko-KR" sz="1000" dirty="0"/>
              <a:t>&lt;user-name&gt; root &lt;/ user-name&gt; </a:t>
            </a:r>
            <a:br>
              <a:rPr lang="en-US" altLang="ko-KR" sz="1000" dirty="0"/>
            </a:br>
            <a:r>
              <a:rPr lang="en-US" altLang="ko-KR" sz="1000" dirty="0"/>
              <a:t>&lt;password&gt; </a:t>
            </a:r>
            <a:r>
              <a:rPr lang="en-US" altLang="ko-KR" sz="1000" dirty="0" err="1"/>
              <a:t>rootpassword</a:t>
            </a:r>
            <a:r>
              <a:rPr lang="en-US" altLang="ko-KR" sz="1000" dirty="0"/>
              <a:t> &lt;/ password&gt; </a:t>
            </a:r>
            <a:br>
              <a:rPr lang="en-US" altLang="ko-KR" sz="1000" dirty="0"/>
            </a:br>
            <a:r>
              <a:rPr lang="en-US" altLang="ko-KR" sz="1000" dirty="0"/>
              <a:t>&lt;exception-sorter-class-name&gt; </a:t>
            </a:r>
            <a:r>
              <a:rPr lang="en-US" altLang="ko-KR" sz="1000" dirty="0" err="1"/>
              <a:t>org.jboss.resource.adapter.jdbc.vendor.MySQLExceptionSorter</a:t>
            </a:r>
            <a:r>
              <a:rPr lang="en-US" altLang="ko-KR" sz="1000" dirty="0"/>
              <a:t> &lt;/ exception-sorter-class-name&gt; </a:t>
            </a:r>
            <a:br>
              <a:rPr lang="en-US" altLang="ko-KR" sz="1000" dirty="0"/>
            </a:br>
            <a:r>
              <a:rPr lang="en-US" altLang="ko-KR" sz="1000" dirty="0"/>
              <a:t>&lt;metadata&gt; </a:t>
            </a:r>
            <a:br>
              <a:rPr lang="en-US" altLang="ko-KR" sz="1000" dirty="0"/>
            </a:br>
            <a:r>
              <a:rPr lang="en-US" altLang="ko-KR" sz="1000" dirty="0"/>
              <a:t>&lt;type-mapping&gt; </a:t>
            </a:r>
            <a:r>
              <a:rPr lang="en-US" altLang="ko-KR" sz="1000" dirty="0" err="1"/>
              <a:t>mySQL</a:t>
            </a:r>
            <a:r>
              <a:rPr lang="en-US" altLang="ko-KR" sz="1000" dirty="0"/>
              <a:t> &lt;/ type-mapping&gt; </a:t>
            </a:r>
            <a:br>
              <a:rPr lang="en-US" altLang="ko-KR" sz="1000" dirty="0"/>
            </a:br>
            <a:r>
              <a:rPr lang="en-US" altLang="ko-KR" sz="1000" dirty="0"/>
              <a:t>&lt;/ Metadata&gt; </a:t>
            </a:r>
            <a:br>
              <a:rPr lang="en-US" altLang="ko-KR" sz="1000" dirty="0"/>
            </a:br>
            <a:r>
              <a:rPr lang="en-US" altLang="ko-KR" sz="1000" dirty="0"/>
              <a:t>&lt;/ Local-</a:t>
            </a:r>
            <a:r>
              <a:rPr lang="en-US" altLang="ko-KR" sz="1000" dirty="0" err="1"/>
              <a:t>tx</a:t>
            </a:r>
            <a:r>
              <a:rPr lang="en-US" altLang="ko-KR" sz="1000" dirty="0"/>
              <a:t>-</a:t>
            </a:r>
            <a:r>
              <a:rPr lang="en-US" altLang="ko-KR" sz="1000" dirty="0" err="1"/>
              <a:t>datasource</a:t>
            </a:r>
            <a:r>
              <a:rPr lang="en-US" altLang="ko-KR" sz="1000" dirty="0"/>
              <a:t>&gt; </a:t>
            </a:r>
            <a:br>
              <a:rPr lang="en-US" altLang="ko-KR" sz="1000" dirty="0"/>
            </a:br>
            <a:r>
              <a:rPr lang="en-US" altLang="ko-KR" sz="1000" dirty="0"/>
              <a:t>&lt;/ </a:t>
            </a:r>
            <a:r>
              <a:rPr lang="en-US" altLang="ko-KR" sz="1000" dirty="0" err="1"/>
              <a:t>Datasources</a:t>
            </a:r>
            <a:r>
              <a:rPr lang="en-US" altLang="ko-KR" sz="1000" dirty="0"/>
              <a:t>&gt;</a:t>
            </a:r>
            <a:br>
              <a:rPr lang="en-US" altLang="ko-KR" sz="1000" dirty="0"/>
            </a:br>
            <a:br>
              <a:rPr lang="en-US" altLang="ko-KR" sz="1000" dirty="0"/>
            </a:br>
            <a:endParaRPr lang="ko-KR" altLang="en-US" kern="0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ECC5404-ED56-4ADC-8F98-85A3AEC3D5ED}"/>
              </a:ext>
            </a:extLst>
          </p:cNvPr>
          <p:cNvSpPr txBox="1">
            <a:spLocks/>
          </p:cNvSpPr>
          <p:nvPr/>
        </p:nvSpPr>
        <p:spPr bwMode="auto">
          <a:xfrm>
            <a:off x="457199" y="4868863"/>
            <a:ext cx="11340353" cy="1408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81000" indent="-381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AutoNum type="arabicPeriod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000" dirty="0"/>
              <a:t>Java code </a:t>
            </a:r>
            <a:br>
              <a:rPr lang="en-US" altLang="ko-KR" sz="1000" dirty="0"/>
            </a:br>
            <a:r>
              <a:rPr lang="en-US" altLang="ko-KR" sz="1000" dirty="0"/>
              <a:t>Connection conn = null; </a:t>
            </a:r>
            <a:br>
              <a:rPr lang="en-US" altLang="ko-KR" sz="1000" dirty="0"/>
            </a:br>
            <a:r>
              <a:rPr lang="en-US" altLang="ko-KR" sz="1000" dirty="0"/>
              <a:t>try { </a:t>
            </a:r>
            <a:br>
              <a:rPr lang="en-US" altLang="ko-KR" sz="1000" dirty="0"/>
            </a:br>
            <a:r>
              <a:rPr lang="en-US" altLang="ko-KR" sz="1000" dirty="0"/>
              <a:t>    Context </a:t>
            </a:r>
            <a:r>
              <a:rPr lang="en-US" altLang="ko-KR" sz="1000" dirty="0" err="1"/>
              <a:t>ctx</a:t>
            </a:r>
            <a:r>
              <a:rPr lang="en-US" altLang="ko-KR" sz="1000" dirty="0"/>
              <a:t> = new </a:t>
            </a:r>
            <a:r>
              <a:rPr lang="en-US" altLang="ko-KR" sz="1000" dirty="0" err="1"/>
              <a:t>InitialContext</a:t>
            </a:r>
            <a:r>
              <a:rPr lang="en-US" altLang="ko-KR" sz="1000" dirty="0"/>
              <a:t> (); </a:t>
            </a:r>
            <a:br>
              <a:rPr lang="en-US" altLang="ko-KR" sz="1000" dirty="0"/>
            </a:br>
            <a:r>
              <a:rPr lang="en-US" altLang="ko-KR" sz="1000" dirty="0"/>
              <a:t>    Object </a:t>
            </a:r>
            <a:r>
              <a:rPr lang="en-US" altLang="ko-KR" sz="1000" dirty="0" err="1"/>
              <a:t>datasourceRef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ctx.lookup</a:t>
            </a:r>
            <a:r>
              <a:rPr lang="en-US" altLang="ko-KR" sz="1000" dirty="0"/>
              <a:t> ("java: </a:t>
            </a:r>
            <a:r>
              <a:rPr lang="en-US" altLang="ko-KR" sz="1000" dirty="0" err="1">
                <a:solidFill>
                  <a:srgbClr val="FF0000"/>
                </a:solidFill>
              </a:rPr>
              <a:t>MySqlDS</a:t>
            </a:r>
            <a:r>
              <a:rPr lang="en-US" altLang="ko-KR" sz="1000" dirty="0"/>
              <a:t>"); / / reference data source </a:t>
            </a:r>
            <a:br>
              <a:rPr lang="en-US" altLang="ko-KR" sz="1000" dirty="0"/>
            </a:br>
            <a:r>
              <a:rPr lang="en-US" altLang="ko-KR" sz="1000" dirty="0"/>
              <a:t>    </a:t>
            </a:r>
            <a:r>
              <a:rPr lang="en-US" altLang="ko-KR" sz="1000" dirty="0" err="1"/>
              <a:t>DataSource</a:t>
            </a:r>
            <a:r>
              <a:rPr lang="en-US" altLang="ko-KR" sz="1000" dirty="0"/>
              <a:t> ds = (</a:t>
            </a:r>
            <a:r>
              <a:rPr lang="en-US" altLang="ko-KR" sz="1000" dirty="0" err="1"/>
              <a:t>Datasource</a:t>
            </a:r>
            <a:r>
              <a:rPr lang="en-US" altLang="ko-KR" sz="1000" dirty="0"/>
              <a:t>) </a:t>
            </a:r>
            <a:r>
              <a:rPr lang="en-US" altLang="ko-KR" sz="1000" dirty="0" err="1"/>
              <a:t>datasourceRef</a:t>
            </a:r>
            <a:r>
              <a:rPr lang="en-US" altLang="ko-KR" sz="1000" dirty="0"/>
              <a:t>; </a:t>
            </a:r>
            <a:br>
              <a:rPr lang="en-US" altLang="ko-KR" sz="1000" dirty="0"/>
            </a:br>
            <a:r>
              <a:rPr lang="en-US" altLang="ko-KR" sz="1000" dirty="0"/>
              <a:t>    conn = </a:t>
            </a:r>
            <a:r>
              <a:rPr lang="en-US" altLang="ko-KR" sz="1000" dirty="0" err="1"/>
              <a:t>ds.getConnection</a:t>
            </a:r>
            <a:r>
              <a:rPr lang="en-US" altLang="ko-KR" sz="1000" dirty="0"/>
              <a:t> (); </a:t>
            </a:r>
            <a:br>
              <a:rPr lang="en-US" altLang="ko-KR" sz="1000" dirty="0"/>
            </a:br>
            <a:r>
              <a:rPr lang="en-US" altLang="ko-KR" sz="1000" dirty="0" err="1"/>
              <a:t>c.close</a:t>
            </a:r>
            <a:r>
              <a:rPr lang="en-US" altLang="ko-KR" sz="1000" dirty="0"/>
              <a:t> (); </a:t>
            </a:r>
            <a:br>
              <a:rPr lang="en-US" altLang="ko-KR" sz="1000" dirty="0"/>
            </a:br>
            <a:r>
              <a:rPr lang="en-US" altLang="ko-KR" sz="1000" dirty="0"/>
              <a:t>} </a:t>
            </a:r>
            <a:endParaRPr lang="ko-KR" altLang="en-US" sz="1000" kern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052A2B-626F-41F9-833E-C71B4707DAD1}"/>
              </a:ext>
            </a:extLst>
          </p:cNvPr>
          <p:cNvSpPr txBox="1"/>
          <p:nvPr/>
        </p:nvSpPr>
        <p:spPr>
          <a:xfrm>
            <a:off x="3779837" y="2416175"/>
            <a:ext cx="787525" cy="307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/>
              <a:t>JNDI</a:t>
            </a:r>
            <a:endParaRPr lang="ko-KR" altLang="en-US" sz="1400" b="1" dirty="0"/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15F1E4FA-E51E-4DE6-BCC3-B2ABA33ED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7" y="3213100"/>
            <a:ext cx="2036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AutoNum type="arabicPeriod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400">
                <a:solidFill>
                  <a:srgbClr val="FF0000"/>
                </a:solidFill>
              </a:rPr>
              <a:t>컨테이너에 등록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0CA33754-55FB-44D9-96AA-42BEDED11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8575" y="5419725"/>
            <a:ext cx="122503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AutoNum type="arabicPeriod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400">
                <a:solidFill>
                  <a:srgbClr val="FF0000"/>
                </a:solidFill>
              </a:rPr>
              <a:t>사용하기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58F6C1-809D-48D4-AB4E-8A073590B3D6}"/>
              </a:ext>
            </a:extLst>
          </p:cNvPr>
          <p:cNvSpPr txBox="1"/>
          <p:nvPr/>
        </p:nvSpPr>
        <p:spPr>
          <a:xfrm>
            <a:off x="3398868" y="1045369"/>
            <a:ext cx="1165225" cy="307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/>
              <a:t>JAVA CODE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0785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 </a:t>
            </a:r>
            <a:r>
              <a:rPr lang="en-US" altLang="ko-KR" sz="2800" b="1" dirty="0">
                <a:solidFill>
                  <a:schemeClr val="tx1"/>
                </a:solidFill>
              </a:rPr>
              <a:t>Java</a:t>
            </a:r>
            <a:r>
              <a:rPr lang="ko-KR" altLang="en-US" sz="2800" b="1" dirty="0">
                <a:solidFill>
                  <a:schemeClr val="tx1"/>
                </a:solidFill>
              </a:rPr>
              <a:t>에서 </a:t>
            </a:r>
            <a:r>
              <a:rPr lang="en-US" altLang="ko-KR" sz="2800" b="1" dirty="0">
                <a:solidFill>
                  <a:schemeClr val="tx1"/>
                </a:solidFill>
              </a:rPr>
              <a:t>Constructor and Setter Injection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내용 개체 틀 2">
            <a:extLst>
              <a:ext uri="{FF2B5EF4-FFF2-40B4-BE49-F238E27FC236}">
                <a16:creationId xmlns:a16="http://schemas.microsoft.com/office/drawing/2014/main" id="{6114033D-F2CB-4951-9B96-0F4702E2C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5075"/>
            <a:ext cx="11053482" cy="465138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LgTV</a:t>
            </a:r>
            <a:r>
              <a:rPr lang="ko-KR" altLang="en-US" dirty="0"/>
              <a:t>에서 </a:t>
            </a:r>
            <a:r>
              <a:rPr lang="en-US" altLang="ko-KR" dirty="0" err="1"/>
              <a:t>Wooper</a:t>
            </a:r>
            <a:r>
              <a:rPr lang="ko-KR" altLang="en-US" dirty="0"/>
              <a:t>를 사용할 경우</a:t>
            </a:r>
          </a:p>
        </p:txBody>
      </p:sp>
      <p:sp>
        <p:nvSpPr>
          <p:cNvPr id="47" name="내용 개체 틀 2">
            <a:extLst>
              <a:ext uri="{FF2B5EF4-FFF2-40B4-BE49-F238E27FC236}">
                <a16:creationId xmlns:a16="http://schemas.microsoft.com/office/drawing/2014/main" id="{047BC8E0-18BF-46C6-9BFC-3640C9AEF2D1}"/>
              </a:ext>
            </a:extLst>
          </p:cNvPr>
          <p:cNvSpPr txBox="1">
            <a:spLocks/>
          </p:cNvSpPr>
          <p:nvPr/>
        </p:nvSpPr>
        <p:spPr bwMode="auto">
          <a:xfrm>
            <a:off x="457199" y="1700213"/>
            <a:ext cx="5011403" cy="475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81000" indent="-381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AutoNum type="arabicPeriod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900" dirty="0"/>
              <a:t>public class </a:t>
            </a:r>
            <a:r>
              <a:rPr lang="en-US" altLang="ko-KR" sz="900" dirty="0" err="1"/>
              <a:t>LgTV_NotInjection</a:t>
            </a:r>
            <a:r>
              <a:rPr lang="en-US" altLang="ko-KR" sz="900" dirty="0"/>
              <a:t> implements TV {</a:t>
            </a:r>
          </a:p>
          <a:p>
            <a:pPr marL="0" indent="0">
              <a:buFontTx/>
              <a:buNone/>
              <a:defRPr/>
            </a:pPr>
            <a:r>
              <a:rPr lang="en-US" altLang="ko-KR" sz="900" dirty="0"/>
              <a:t>private </a:t>
            </a:r>
            <a:r>
              <a:rPr lang="en-US" altLang="ko-KR" sz="900" dirty="0" err="1"/>
              <a:t>Wooper</a:t>
            </a:r>
            <a:r>
              <a:rPr lang="en-US" altLang="ko-KR" sz="900" dirty="0"/>
              <a:t> </a:t>
            </a:r>
            <a:r>
              <a:rPr lang="en-US" altLang="ko-KR" sz="900" dirty="0" err="1"/>
              <a:t>wooper</a:t>
            </a:r>
            <a:r>
              <a:rPr lang="en-US" altLang="ko-KR" sz="900" dirty="0"/>
              <a:t>;</a:t>
            </a:r>
          </a:p>
          <a:p>
            <a:pPr marL="0" indent="0">
              <a:buFontTx/>
              <a:buNone/>
              <a:defRPr/>
            </a:pPr>
            <a:endParaRPr lang="ko-KR" altLang="en-US" sz="900" dirty="0"/>
          </a:p>
          <a:p>
            <a:pPr marL="0" indent="0">
              <a:buFontTx/>
              <a:buNone/>
              <a:defRPr/>
            </a:pPr>
            <a:endParaRPr lang="ko-KR" altLang="en-US" sz="900" dirty="0"/>
          </a:p>
          <a:p>
            <a:pPr marL="0" indent="0">
              <a:buFontTx/>
              <a:buNone/>
              <a:defRPr/>
            </a:pPr>
            <a:r>
              <a:rPr lang="en-US" altLang="ko-KR" sz="900" dirty="0"/>
              <a:t>public </a:t>
            </a:r>
            <a:r>
              <a:rPr lang="en-US" altLang="ko-KR" sz="900" dirty="0" err="1"/>
              <a:t>LgTV_NotInjection</a:t>
            </a:r>
            <a:r>
              <a:rPr lang="en-US" altLang="ko-KR" sz="900" dirty="0"/>
              <a:t>(){</a:t>
            </a:r>
          </a:p>
          <a:p>
            <a:pPr marL="0" indent="0">
              <a:buFontTx/>
              <a:buNone/>
              <a:defRPr/>
            </a:pPr>
            <a:r>
              <a:rPr lang="en-US" altLang="ko-KR" sz="900" dirty="0" err="1"/>
              <a:t>System.</a:t>
            </a:r>
            <a:r>
              <a:rPr lang="en-US" altLang="ko-KR" sz="900" i="1" dirty="0" err="1"/>
              <a:t>out.println</a:t>
            </a:r>
            <a:r>
              <a:rPr lang="en-US" altLang="ko-KR" sz="900" i="1" dirty="0"/>
              <a:t>("</a:t>
            </a:r>
            <a:r>
              <a:rPr lang="en-US" altLang="ko-KR" sz="900" i="1" dirty="0" err="1"/>
              <a:t>LgTV</a:t>
            </a:r>
            <a:r>
              <a:rPr lang="en-US" altLang="ko-KR" sz="900" i="1" dirty="0"/>
              <a:t>---</a:t>
            </a:r>
            <a:r>
              <a:rPr lang="ko-KR" altLang="en-US" sz="900" i="1" dirty="0"/>
              <a:t>객체 생성</a:t>
            </a:r>
            <a:r>
              <a:rPr lang="en-US" altLang="ko-KR" sz="900" i="1" dirty="0"/>
              <a:t>.");</a:t>
            </a:r>
          </a:p>
          <a:p>
            <a:pPr marL="0" indent="0">
              <a:buFontTx/>
              <a:buNone/>
              <a:defRPr/>
            </a:pPr>
            <a:r>
              <a:rPr lang="en-US" altLang="ko-KR" sz="900" dirty="0"/>
              <a:t>}</a:t>
            </a:r>
          </a:p>
          <a:p>
            <a:pPr marL="0" indent="0">
              <a:buFontTx/>
              <a:buNone/>
              <a:defRPr/>
            </a:pPr>
            <a:endParaRPr lang="ko-KR" altLang="en-US" sz="900" dirty="0"/>
          </a:p>
          <a:p>
            <a:pPr marL="0" indent="0">
              <a:buFontTx/>
              <a:buNone/>
              <a:defRPr/>
            </a:pPr>
            <a:r>
              <a:rPr lang="en-US" altLang="ko-KR" sz="900" dirty="0"/>
              <a:t>public void </a:t>
            </a:r>
            <a:r>
              <a:rPr lang="en-US" altLang="ko-KR" sz="900" dirty="0" err="1"/>
              <a:t>volumeUp</a:t>
            </a:r>
            <a:r>
              <a:rPr lang="en-US" altLang="ko-KR" sz="900" dirty="0"/>
              <a:t>(){</a:t>
            </a:r>
          </a:p>
          <a:p>
            <a:pPr marL="0" indent="0">
              <a:buFontTx/>
              <a:buNone/>
              <a:defRPr/>
            </a:pPr>
            <a:r>
              <a:rPr lang="en-US" altLang="ko-KR" sz="900" dirty="0" err="1"/>
              <a:t>wooper</a:t>
            </a:r>
            <a:r>
              <a:rPr lang="en-US" altLang="ko-KR" sz="900" dirty="0"/>
              <a:t> = new </a:t>
            </a:r>
            <a:r>
              <a:rPr lang="en-US" altLang="ko-KR" sz="900" dirty="0" err="1"/>
              <a:t>Wooper</a:t>
            </a:r>
            <a:r>
              <a:rPr lang="en-US" altLang="ko-KR" sz="900" dirty="0"/>
              <a:t>();</a:t>
            </a:r>
          </a:p>
          <a:p>
            <a:pPr marL="0" indent="0">
              <a:buFontTx/>
              <a:buNone/>
              <a:defRPr/>
            </a:pPr>
            <a:r>
              <a:rPr lang="en-US" altLang="ko-KR" sz="900" dirty="0" err="1"/>
              <a:t>wooper.up</a:t>
            </a:r>
            <a:r>
              <a:rPr lang="en-US" altLang="ko-KR" sz="900" dirty="0"/>
              <a:t>();</a:t>
            </a:r>
          </a:p>
          <a:p>
            <a:pPr marL="0" indent="0">
              <a:buFontTx/>
              <a:buNone/>
              <a:defRPr/>
            </a:pPr>
            <a:r>
              <a:rPr lang="en-US" altLang="ko-KR" sz="900" dirty="0"/>
              <a:t>//</a:t>
            </a:r>
            <a:r>
              <a:rPr lang="en-US" altLang="ko-KR" sz="900" dirty="0" err="1"/>
              <a:t>System.out.println</a:t>
            </a:r>
            <a:r>
              <a:rPr lang="en-US" altLang="ko-KR" sz="900" dirty="0"/>
              <a:t>("</a:t>
            </a:r>
            <a:r>
              <a:rPr lang="en-US" altLang="ko-KR" sz="900" dirty="0" err="1"/>
              <a:t>LgTV</a:t>
            </a:r>
            <a:r>
              <a:rPr lang="en-US" altLang="ko-KR" sz="900" dirty="0"/>
              <a:t>---</a:t>
            </a:r>
            <a:r>
              <a:rPr lang="ko-KR" altLang="en-US" sz="900" dirty="0"/>
              <a:t>소리를 올린다</a:t>
            </a:r>
            <a:r>
              <a:rPr lang="en-US" altLang="ko-KR" sz="900" dirty="0"/>
              <a:t>.");</a:t>
            </a:r>
          </a:p>
          <a:p>
            <a:pPr marL="0" indent="0">
              <a:buFontTx/>
              <a:buNone/>
              <a:defRPr/>
            </a:pPr>
            <a:r>
              <a:rPr lang="en-US" altLang="ko-KR" sz="900" dirty="0"/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ko-KR" sz="900" dirty="0"/>
              <a:t>public void </a:t>
            </a:r>
            <a:r>
              <a:rPr lang="en-US" altLang="ko-KR" sz="900" dirty="0" err="1"/>
              <a:t>volumeDown</a:t>
            </a:r>
            <a:r>
              <a:rPr lang="en-US" altLang="ko-KR" sz="900" dirty="0"/>
              <a:t>(){</a:t>
            </a:r>
          </a:p>
          <a:p>
            <a:pPr marL="0" indent="0">
              <a:buFontTx/>
              <a:buNone/>
              <a:defRPr/>
            </a:pPr>
            <a:r>
              <a:rPr lang="en-US" altLang="ko-KR" sz="900" dirty="0" err="1"/>
              <a:t>wooper</a:t>
            </a:r>
            <a:r>
              <a:rPr lang="en-US" altLang="ko-KR" sz="900" dirty="0"/>
              <a:t> = new </a:t>
            </a:r>
            <a:r>
              <a:rPr lang="en-US" altLang="ko-KR" sz="900" dirty="0" err="1"/>
              <a:t>Wooper</a:t>
            </a:r>
            <a:r>
              <a:rPr lang="en-US" altLang="ko-KR" sz="900" dirty="0"/>
              <a:t>();</a:t>
            </a:r>
          </a:p>
          <a:p>
            <a:pPr marL="0" indent="0">
              <a:buFontTx/>
              <a:buNone/>
              <a:defRPr/>
            </a:pPr>
            <a:r>
              <a:rPr lang="en-US" altLang="ko-KR" sz="900" dirty="0" err="1"/>
              <a:t>wooper.down</a:t>
            </a:r>
            <a:r>
              <a:rPr lang="en-US" altLang="ko-KR" sz="900" dirty="0"/>
              <a:t>();</a:t>
            </a:r>
          </a:p>
          <a:p>
            <a:pPr marL="0" indent="0">
              <a:buFontTx/>
              <a:buNone/>
              <a:defRPr/>
            </a:pPr>
            <a:endParaRPr lang="ko-KR" altLang="en-US" sz="900" dirty="0"/>
          </a:p>
          <a:p>
            <a:pPr marL="0" indent="0">
              <a:buFontTx/>
              <a:buNone/>
              <a:defRPr/>
            </a:pPr>
            <a:r>
              <a:rPr lang="en-US" altLang="ko-KR" sz="900" dirty="0"/>
              <a:t>//</a:t>
            </a:r>
            <a:r>
              <a:rPr lang="en-US" altLang="ko-KR" sz="900" dirty="0" err="1"/>
              <a:t>System.out.println</a:t>
            </a:r>
            <a:r>
              <a:rPr lang="en-US" altLang="ko-KR" sz="900" dirty="0"/>
              <a:t>("</a:t>
            </a:r>
            <a:r>
              <a:rPr lang="en-US" altLang="ko-KR" sz="900" dirty="0" err="1"/>
              <a:t>LgTV</a:t>
            </a:r>
            <a:r>
              <a:rPr lang="en-US" altLang="ko-KR" sz="900" dirty="0"/>
              <a:t>---</a:t>
            </a:r>
            <a:r>
              <a:rPr lang="ko-KR" altLang="en-US" sz="900" dirty="0"/>
              <a:t>소리를 내린다</a:t>
            </a:r>
            <a:r>
              <a:rPr lang="en-US" altLang="ko-KR" sz="900" dirty="0"/>
              <a:t>.");</a:t>
            </a:r>
          </a:p>
          <a:p>
            <a:pPr marL="0" indent="0">
              <a:buFontTx/>
              <a:buNone/>
              <a:defRPr/>
            </a:pPr>
            <a:r>
              <a:rPr lang="en-US" altLang="ko-KR" sz="900" dirty="0"/>
              <a:t>}</a:t>
            </a:r>
          </a:p>
          <a:p>
            <a:pPr marL="0" indent="0">
              <a:buFontTx/>
              <a:buNone/>
              <a:defRPr/>
            </a:pPr>
            <a:endParaRPr lang="ko-KR" altLang="en-US" sz="900" dirty="0"/>
          </a:p>
          <a:p>
            <a:pPr marL="0" indent="0">
              <a:buFontTx/>
              <a:buNone/>
              <a:defRPr/>
            </a:pPr>
            <a:r>
              <a:rPr lang="en-US" altLang="ko-KR" sz="900" dirty="0"/>
              <a:t>}</a:t>
            </a:r>
            <a:br>
              <a:rPr lang="en-US" altLang="ko-KR" sz="900" dirty="0"/>
            </a:br>
            <a:endParaRPr lang="ko-KR" altLang="en-US" sz="900" kern="0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202EED52-4910-4E36-A766-31A4615BEBD8}"/>
              </a:ext>
            </a:extLst>
          </p:cNvPr>
          <p:cNvSpPr txBox="1">
            <a:spLocks/>
          </p:cNvSpPr>
          <p:nvPr/>
        </p:nvSpPr>
        <p:spPr bwMode="auto">
          <a:xfrm>
            <a:off x="6096000" y="1700212"/>
            <a:ext cx="5549153" cy="475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81000" indent="-381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AutoNum type="arabicPeriod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900" dirty="0"/>
              <a:t>public class </a:t>
            </a:r>
            <a:r>
              <a:rPr lang="en-US" altLang="ko-KR" sz="900" dirty="0" err="1"/>
              <a:t>LgTV</a:t>
            </a:r>
            <a:r>
              <a:rPr lang="en-US" altLang="ko-KR" sz="900" dirty="0"/>
              <a:t> implements TV {</a:t>
            </a:r>
          </a:p>
          <a:p>
            <a:pPr marL="0" indent="0">
              <a:buFontTx/>
              <a:buNone/>
              <a:defRPr/>
            </a:pPr>
            <a:r>
              <a:rPr lang="en-US" altLang="ko-KR" sz="900" dirty="0"/>
              <a:t>private </a:t>
            </a:r>
            <a:r>
              <a:rPr lang="en-US" altLang="ko-KR" sz="900" dirty="0" err="1"/>
              <a:t>Wooper</a:t>
            </a:r>
            <a:r>
              <a:rPr lang="en-US" altLang="ko-KR" sz="900" dirty="0"/>
              <a:t> </a:t>
            </a:r>
            <a:r>
              <a:rPr lang="en-US" altLang="ko-KR" sz="900" dirty="0" err="1"/>
              <a:t>wooper</a:t>
            </a:r>
            <a:r>
              <a:rPr lang="en-US" altLang="ko-KR" sz="900" dirty="0"/>
              <a:t>;</a:t>
            </a:r>
          </a:p>
          <a:p>
            <a:pPr marL="0" indent="0">
              <a:buFontTx/>
              <a:buNone/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// </a:t>
            </a:r>
            <a:r>
              <a:rPr lang="en-US" altLang="ko-KR" sz="900" u="sng" dirty="0" err="1">
                <a:solidFill>
                  <a:srgbClr val="FF0000"/>
                </a:solidFill>
              </a:rPr>
              <a:t>construtor</a:t>
            </a:r>
            <a:r>
              <a:rPr lang="en-US" altLang="ko-KR" sz="900" u="sng" dirty="0">
                <a:solidFill>
                  <a:srgbClr val="FF0000"/>
                </a:solidFill>
              </a:rPr>
              <a:t> injection</a:t>
            </a:r>
          </a:p>
          <a:p>
            <a:pPr marL="0" indent="0">
              <a:buFontTx/>
              <a:buNone/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public </a:t>
            </a:r>
            <a:r>
              <a:rPr lang="en-US" altLang="ko-KR" sz="900" dirty="0" err="1">
                <a:solidFill>
                  <a:srgbClr val="FF0000"/>
                </a:solidFill>
              </a:rPr>
              <a:t>LgTV</a:t>
            </a:r>
            <a:r>
              <a:rPr lang="en-US" altLang="ko-KR" sz="900" dirty="0">
                <a:solidFill>
                  <a:srgbClr val="FF0000"/>
                </a:solidFill>
              </a:rPr>
              <a:t>(</a:t>
            </a:r>
            <a:r>
              <a:rPr lang="en-US" altLang="ko-KR" sz="900" dirty="0" err="1">
                <a:solidFill>
                  <a:srgbClr val="FF0000"/>
                </a:solidFill>
              </a:rPr>
              <a:t>Wooper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 err="1">
                <a:solidFill>
                  <a:srgbClr val="FF0000"/>
                </a:solidFill>
              </a:rPr>
              <a:t>wooper</a:t>
            </a:r>
            <a:r>
              <a:rPr lang="en-US" altLang="ko-KR" sz="900" dirty="0">
                <a:solidFill>
                  <a:srgbClr val="FF0000"/>
                </a:solidFill>
              </a:rPr>
              <a:t>){</a:t>
            </a:r>
          </a:p>
          <a:p>
            <a:pPr marL="0" indent="0">
              <a:buFontTx/>
              <a:buNone/>
              <a:defRPr/>
            </a:pPr>
            <a:r>
              <a:rPr lang="en-US" altLang="ko-KR" sz="900" dirty="0" err="1">
                <a:solidFill>
                  <a:srgbClr val="FF0000"/>
                </a:solidFill>
              </a:rPr>
              <a:t>this.wooper</a:t>
            </a:r>
            <a:r>
              <a:rPr lang="en-US" altLang="ko-KR" sz="900" dirty="0">
                <a:solidFill>
                  <a:srgbClr val="FF0000"/>
                </a:solidFill>
              </a:rPr>
              <a:t>= </a:t>
            </a:r>
            <a:r>
              <a:rPr lang="en-US" altLang="ko-KR" sz="900" dirty="0" err="1">
                <a:solidFill>
                  <a:srgbClr val="FF0000"/>
                </a:solidFill>
              </a:rPr>
              <a:t>wooper</a:t>
            </a:r>
            <a:r>
              <a:rPr lang="en-US" altLang="ko-KR" sz="9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// setter injection</a:t>
            </a:r>
          </a:p>
          <a:p>
            <a:pPr marL="0" indent="0">
              <a:buFontTx/>
              <a:buNone/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public void </a:t>
            </a:r>
            <a:r>
              <a:rPr lang="en-US" altLang="ko-KR" sz="900" dirty="0" err="1">
                <a:solidFill>
                  <a:srgbClr val="FF0000"/>
                </a:solidFill>
              </a:rPr>
              <a:t>setSpeaker</a:t>
            </a:r>
            <a:r>
              <a:rPr lang="en-US" altLang="ko-KR" sz="900" dirty="0">
                <a:solidFill>
                  <a:srgbClr val="FF0000"/>
                </a:solidFill>
              </a:rPr>
              <a:t>(</a:t>
            </a:r>
            <a:r>
              <a:rPr lang="en-US" altLang="ko-KR" sz="900" dirty="0" err="1">
                <a:solidFill>
                  <a:srgbClr val="FF0000"/>
                </a:solidFill>
              </a:rPr>
              <a:t>Wooper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 err="1">
                <a:solidFill>
                  <a:srgbClr val="FF0000"/>
                </a:solidFill>
              </a:rPr>
              <a:t>wooper</a:t>
            </a:r>
            <a:r>
              <a:rPr lang="en-US" altLang="ko-KR" sz="900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FontTx/>
              <a:buNone/>
              <a:defRPr/>
            </a:pPr>
            <a:r>
              <a:rPr lang="en-US" altLang="ko-KR" sz="900" dirty="0" err="1">
                <a:solidFill>
                  <a:srgbClr val="FF0000"/>
                </a:solidFill>
              </a:rPr>
              <a:t>this.wooper</a:t>
            </a:r>
            <a:r>
              <a:rPr lang="en-US" altLang="ko-KR" sz="900" dirty="0">
                <a:solidFill>
                  <a:srgbClr val="FF0000"/>
                </a:solidFill>
              </a:rPr>
              <a:t> = </a:t>
            </a:r>
            <a:r>
              <a:rPr lang="en-US" altLang="ko-KR" sz="900" dirty="0" err="1">
                <a:solidFill>
                  <a:srgbClr val="FF0000"/>
                </a:solidFill>
              </a:rPr>
              <a:t>wooper</a:t>
            </a:r>
            <a:r>
              <a:rPr lang="en-US" altLang="ko-KR" sz="9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ko-KR" sz="900" dirty="0"/>
              <a:t>public void </a:t>
            </a:r>
            <a:r>
              <a:rPr lang="en-US" altLang="ko-KR" sz="900" dirty="0" err="1"/>
              <a:t>volumeUp</a:t>
            </a:r>
            <a:r>
              <a:rPr lang="en-US" altLang="ko-KR" sz="900" dirty="0"/>
              <a:t>(){</a:t>
            </a:r>
          </a:p>
          <a:p>
            <a:pPr marL="0" indent="0">
              <a:buFontTx/>
              <a:buNone/>
              <a:defRPr/>
            </a:pPr>
            <a:r>
              <a:rPr lang="en-US" altLang="ko-KR" sz="900" dirty="0" err="1"/>
              <a:t>wooper.up</a:t>
            </a:r>
            <a:r>
              <a:rPr lang="en-US" altLang="ko-KR" sz="900" dirty="0"/>
              <a:t>();</a:t>
            </a:r>
          </a:p>
          <a:p>
            <a:pPr marL="0" indent="0">
              <a:buFontTx/>
              <a:buNone/>
              <a:defRPr/>
            </a:pPr>
            <a:r>
              <a:rPr lang="en-US" altLang="ko-KR" sz="900" dirty="0"/>
              <a:t>//</a:t>
            </a:r>
            <a:r>
              <a:rPr lang="en-US" altLang="ko-KR" sz="900" dirty="0" err="1"/>
              <a:t>System.out.println</a:t>
            </a:r>
            <a:r>
              <a:rPr lang="en-US" altLang="ko-KR" sz="900" dirty="0"/>
              <a:t>("</a:t>
            </a:r>
            <a:r>
              <a:rPr lang="en-US" altLang="ko-KR" sz="900" dirty="0" err="1"/>
              <a:t>LgTV</a:t>
            </a:r>
            <a:r>
              <a:rPr lang="en-US" altLang="ko-KR" sz="900" dirty="0"/>
              <a:t>---</a:t>
            </a:r>
            <a:r>
              <a:rPr lang="ko-KR" altLang="en-US" sz="900" dirty="0"/>
              <a:t>소리를 올린다</a:t>
            </a:r>
            <a:r>
              <a:rPr lang="en-US" altLang="ko-KR" sz="900" dirty="0"/>
              <a:t>.");</a:t>
            </a:r>
          </a:p>
          <a:p>
            <a:pPr marL="0" indent="0">
              <a:buFontTx/>
              <a:buNone/>
              <a:defRPr/>
            </a:pPr>
            <a:r>
              <a:rPr lang="en-US" altLang="ko-KR" sz="900" dirty="0"/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ko-KR" sz="900" dirty="0"/>
              <a:t>public void </a:t>
            </a:r>
            <a:r>
              <a:rPr lang="en-US" altLang="ko-KR" sz="900" dirty="0" err="1"/>
              <a:t>volumeDown</a:t>
            </a:r>
            <a:r>
              <a:rPr lang="en-US" altLang="ko-KR" sz="900" dirty="0"/>
              <a:t>(){</a:t>
            </a:r>
          </a:p>
          <a:p>
            <a:pPr marL="0" indent="0">
              <a:buFontTx/>
              <a:buNone/>
              <a:defRPr/>
            </a:pPr>
            <a:r>
              <a:rPr lang="en-US" altLang="ko-KR" sz="900" dirty="0" err="1"/>
              <a:t>wooper.down</a:t>
            </a:r>
            <a:r>
              <a:rPr lang="en-US" altLang="ko-KR" sz="900" dirty="0"/>
              <a:t>();</a:t>
            </a:r>
          </a:p>
          <a:p>
            <a:pPr marL="0" indent="0">
              <a:buFontTx/>
              <a:buNone/>
              <a:defRPr/>
            </a:pPr>
            <a:r>
              <a:rPr lang="en-US" altLang="ko-KR" sz="900" dirty="0"/>
              <a:t>//</a:t>
            </a:r>
            <a:r>
              <a:rPr lang="en-US" altLang="ko-KR" sz="900" dirty="0" err="1"/>
              <a:t>System.out.println</a:t>
            </a:r>
            <a:r>
              <a:rPr lang="en-US" altLang="ko-KR" sz="900" dirty="0"/>
              <a:t>("</a:t>
            </a:r>
            <a:r>
              <a:rPr lang="en-US" altLang="ko-KR" sz="900" dirty="0" err="1"/>
              <a:t>LgTV</a:t>
            </a:r>
            <a:r>
              <a:rPr lang="en-US" altLang="ko-KR" sz="900" dirty="0"/>
              <a:t>---</a:t>
            </a:r>
            <a:r>
              <a:rPr lang="ko-KR" altLang="en-US" sz="900" dirty="0"/>
              <a:t>소리를 내린다</a:t>
            </a:r>
            <a:r>
              <a:rPr lang="en-US" altLang="ko-KR" sz="900" dirty="0"/>
              <a:t>.");</a:t>
            </a:r>
          </a:p>
          <a:p>
            <a:pPr marL="0" indent="0">
              <a:buFontTx/>
              <a:buNone/>
              <a:defRPr/>
            </a:pPr>
            <a:r>
              <a:rPr lang="en-US" altLang="ko-KR" sz="900" dirty="0"/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ko-KR" sz="900" dirty="0"/>
              <a:t>}</a:t>
            </a:r>
            <a:br>
              <a:rPr lang="en-US" altLang="ko-KR" sz="900" dirty="0"/>
            </a:br>
            <a:br>
              <a:rPr lang="en-US" altLang="ko-KR" sz="900" dirty="0"/>
            </a:br>
            <a:endParaRPr lang="ko-KR" altLang="en-US" sz="900" kern="0" dirty="0"/>
          </a:p>
        </p:txBody>
      </p:sp>
    </p:spTree>
    <p:extLst>
      <p:ext uri="{BB962C8B-B14F-4D97-AF65-F5344CB8AC3E}">
        <p14:creationId xmlns:p14="http://schemas.microsoft.com/office/powerpoint/2010/main" val="120768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6538</TotalTime>
  <Words>1995</Words>
  <Application>Microsoft Office PowerPoint</Application>
  <PresentationFormat>와이드스크린</PresentationFormat>
  <Paragraphs>365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굴림</vt:lpstr>
      <vt:lpstr>맑은 고딕</vt:lpstr>
      <vt:lpstr>휴먼엑스포</vt:lpstr>
      <vt:lpstr>Arial</vt:lpstr>
      <vt:lpstr>Bell MT</vt:lpstr>
      <vt:lpstr>Century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jino</dc:creator>
  <cp:lastModifiedBy>김 동민</cp:lastModifiedBy>
  <cp:revision>195</cp:revision>
  <cp:lastPrinted>2020-10-29T04:34:41Z</cp:lastPrinted>
  <dcterms:created xsi:type="dcterms:W3CDTF">2020-09-09T05:43:44Z</dcterms:created>
  <dcterms:modified xsi:type="dcterms:W3CDTF">2021-02-14T09:18:20Z</dcterms:modified>
</cp:coreProperties>
</file>