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2" r:id="rId4"/>
    <p:sldId id="288" r:id="rId5"/>
    <p:sldId id="289" r:id="rId6"/>
    <p:sldId id="290" r:id="rId7"/>
    <p:sldId id="303" r:id="rId8"/>
    <p:sldId id="304" r:id="rId9"/>
    <p:sldId id="305" r:id="rId10"/>
    <p:sldId id="292" r:id="rId11"/>
    <p:sldId id="306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FF9-B665-40D7-8391-37435A7E0251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899-CF70-4769-99B6-B9CF0FCAC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C5150-EE81-415A-A8CC-32518FE127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294968" y="-2"/>
            <a:ext cx="12486968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185380" y="1651589"/>
            <a:ext cx="9526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Spring </a:t>
            </a:r>
            <a:r>
              <a:rPr lang="en-US" altLang="ko-KR" sz="4500" b="1" kern="0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FrameWork</a:t>
            </a:r>
            <a:endParaRPr lang="en-US" altLang="ko-KR" sz="4500" b="1" kern="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 </a:t>
            </a: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김동민</a:t>
            </a: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Spring Framework </a:t>
            </a:r>
            <a:r>
              <a:rPr lang="ko-KR" altLang="en-US" sz="2800" b="1" dirty="0">
                <a:solidFill>
                  <a:schemeClr val="tx1"/>
                </a:solidFill>
              </a:rPr>
              <a:t>구성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D24843E-D4B8-43FB-BE35-266D6458D743}"/>
              </a:ext>
            </a:extLst>
          </p:cNvPr>
          <p:cNvGrpSpPr/>
          <p:nvPr/>
        </p:nvGrpSpPr>
        <p:grpSpPr>
          <a:xfrm>
            <a:off x="539750" y="1341438"/>
            <a:ext cx="11105403" cy="4824412"/>
            <a:chOff x="539750" y="1341438"/>
            <a:chExt cx="8353425" cy="4824412"/>
          </a:xfrm>
        </p:grpSpPr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id="{4915269A-2E55-4481-8EBE-976A22F1DA0C}"/>
                </a:ext>
              </a:extLst>
            </p:cNvPr>
            <p:cNvSpPr/>
            <p:nvPr/>
          </p:nvSpPr>
          <p:spPr>
            <a:xfrm>
              <a:off x="539750" y="1341438"/>
              <a:ext cx="8353425" cy="4824412"/>
            </a:xfrm>
            <a:prstGeom prst="roundRect">
              <a:avLst>
                <a:gd name="adj" fmla="val 895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dirty="0"/>
                <a:t>Spring Frame work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2D975A-1664-48EB-9EAC-0842AEE3AD62}"/>
                </a:ext>
              </a:extLst>
            </p:cNvPr>
            <p:cNvSpPr/>
            <p:nvPr/>
          </p:nvSpPr>
          <p:spPr>
            <a:xfrm>
              <a:off x="1042988" y="1952625"/>
              <a:ext cx="2592387" cy="18002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dirty="0"/>
                <a:t>Data access/integrate</a:t>
              </a:r>
              <a:endParaRPr lang="ko-KR" altLang="en-US" dirty="0"/>
            </a:p>
          </p:txBody>
        </p:sp>
        <p:sp>
          <p:nvSpPr>
            <p:cNvPr id="26" name="모서리가 둥근 직사각형 5">
              <a:extLst>
                <a:ext uri="{FF2B5EF4-FFF2-40B4-BE49-F238E27FC236}">
                  <a16:creationId xmlns:a16="http://schemas.microsoft.com/office/drawing/2014/main" id="{4C4B679D-D467-490D-BD8A-9CE77F289CE6}"/>
                </a:ext>
              </a:extLst>
            </p:cNvPr>
            <p:cNvSpPr/>
            <p:nvPr/>
          </p:nvSpPr>
          <p:spPr>
            <a:xfrm>
              <a:off x="1187450" y="2365375"/>
              <a:ext cx="936625" cy="3603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JDBC</a:t>
              </a:r>
              <a:endParaRPr lang="ko-KR" altLang="en-US" dirty="0"/>
            </a:p>
          </p:txBody>
        </p:sp>
        <p:sp>
          <p:nvSpPr>
            <p:cNvPr id="27" name="모서리가 둥근 직사각형 6">
              <a:extLst>
                <a:ext uri="{FF2B5EF4-FFF2-40B4-BE49-F238E27FC236}">
                  <a16:creationId xmlns:a16="http://schemas.microsoft.com/office/drawing/2014/main" id="{7A9B0D5F-DBDE-4106-B5BE-B29F512627DB}"/>
                </a:ext>
              </a:extLst>
            </p:cNvPr>
            <p:cNvSpPr/>
            <p:nvPr/>
          </p:nvSpPr>
          <p:spPr>
            <a:xfrm>
              <a:off x="2324100" y="2390775"/>
              <a:ext cx="935038" cy="3587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ORM</a:t>
              </a:r>
              <a:endParaRPr lang="ko-KR" altLang="en-US" dirty="0"/>
            </a:p>
          </p:txBody>
        </p:sp>
        <p:sp>
          <p:nvSpPr>
            <p:cNvPr id="28" name="모서리가 둥근 직사각형 7">
              <a:extLst>
                <a:ext uri="{FF2B5EF4-FFF2-40B4-BE49-F238E27FC236}">
                  <a16:creationId xmlns:a16="http://schemas.microsoft.com/office/drawing/2014/main" id="{07B2CF98-2477-41B9-A06F-9549066FCBCB}"/>
                </a:ext>
              </a:extLst>
            </p:cNvPr>
            <p:cNvSpPr/>
            <p:nvPr/>
          </p:nvSpPr>
          <p:spPr>
            <a:xfrm>
              <a:off x="1187450" y="2786063"/>
              <a:ext cx="936625" cy="3603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OXM</a:t>
              </a:r>
              <a:endParaRPr lang="ko-KR" altLang="en-US" dirty="0"/>
            </a:p>
          </p:txBody>
        </p:sp>
        <p:sp>
          <p:nvSpPr>
            <p:cNvPr id="29" name="모서리가 둥근 직사각형 8">
              <a:extLst>
                <a:ext uri="{FF2B5EF4-FFF2-40B4-BE49-F238E27FC236}">
                  <a16:creationId xmlns:a16="http://schemas.microsoft.com/office/drawing/2014/main" id="{1C40B4E3-652F-4673-9030-D946B31BED41}"/>
                </a:ext>
              </a:extLst>
            </p:cNvPr>
            <p:cNvSpPr/>
            <p:nvPr/>
          </p:nvSpPr>
          <p:spPr>
            <a:xfrm>
              <a:off x="2339975" y="2786063"/>
              <a:ext cx="936625" cy="3603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JMS</a:t>
              </a:r>
              <a:endParaRPr lang="ko-KR" altLang="en-US" dirty="0"/>
            </a:p>
          </p:txBody>
        </p:sp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id="{688D7D85-1617-410A-9687-9C2F8F8C687E}"/>
                </a:ext>
              </a:extLst>
            </p:cNvPr>
            <p:cNvSpPr/>
            <p:nvPr/>
          </p:nvSpPr>
          <p:spPr>
            <a:xfrm>
              <a:off x="1187450" y="3298825"/>
              <a:ext cx="2232025" cy="3603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Transactions</a:t>
              </a:r>
              <a:endParaRPr lang="ko-KR" altLang="en-US" dirty="0"/>
            </a:p>
          </p:txBody>
        </p:sp>
        <p:sp>
          <p:nvSpPr>
            <p:cNvPr id="31" name="모서리가 둥근 직사각형 10">
              <a:extLst>
                <a:ext uri="{FF2B5EF4-FFF2-40B4-BE49-F238E27FC236}">
                  <a16:creationId xmlns:a16="http://schemas.microsoft.com/office/drawing/2014/main" id="{5F3A120F-FD6B-4B6C-8816-8627358D4246}"/>
                </a:ext>
              </a:extLst>
            </p:cNvPr>
            <p:cNvSpPr/>
            <p:nvPr/>
          </p:nvSpPr>
          <p:spPr>
            <a:xfrm>
              <a:off x="1042988" y="3892550"/>
              <a:ext cx="2592387" cy="3603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AOP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9D648F-3E1E-494F-A5B2-426DE5DA0A96}"/>
                </a:ext>
              </a:extLst>
            </p:cNvPr>
            <p:cNvSpPr/>
            <p:nvPr/>
          </p:nvSpPr>
          <p:spPr>
            <a:xfrm>
              <a:off x="4284663" y="1949450"/>
              <a:ext cx="3600450" cy="18002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dirty="0"/>
                <a:t>WEB(MVC/</a:t>
              </a:r>
              <a:r>
                <a:rPr lang="en-US" altLang="ko-KR" dirty="0" err="1"/>
                <a:t>Remoting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3" name="모서리가 둥근 직사각형 12">
              <a:extLst>
                <a:ext uri="{FF2B5EF4-FFF2-40B4-BE49-F238E27FC236}">
                  <a16:creationId xmlns:a16="http://schemas.microsoft.com/office/drawing/2014/main" id="{19E6C067-93E9-4EEB-9C44-B4AC4A16D20C}"/>
                </a:ext>
              </a:extLst>
            </p:cNvPr>
            <p:cNvSpPr/>
            <p:nvPr/>
          </p:nvSpPr>
          <p:spPr>
            <a:xfrm>
              <a:off x="4500563" y="2546350"/>
              <a:ext cx="935037" cy="3603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WEB</a:t>
              </a:r>
              <a:endParaRPr lang="ko-KR" altLang="en-US" dirty="0"/>
            </a:p>
          </p:txBody>
        </p:sp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9041FB21-388A-451C-9292-65EE6E5C0E15}"/>
                </a:ext>
              </a:extLst>
            </p:cNvPr>
            <p:cNvSpPr/>
            <p:nvPr/>
          </p:nvSpPr>
          <p:spPr>
            <a:xfrm>
              <a:off x="5795963" y="2525713"/>
              <a:ext cx="1312862" cy="3603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Servlet</a:t>
              </a:r>
              <a:endParaRPr lang="ko-KR" altLang="en-US" dirty="0"/>
            </a:p>
          </p:txBody>
        </p:sp>
        <p:sp>
          <p:nvSpPr>
            <p:cNvPr id="35" name="모서리가 둥근 직사각형 14">
              <a:extLst>
                <a:ext uri="{FF2B5EF4-FFF2-40B4-BE49-F238E27FC236}">
                  <a16:creationId xmlns:a16="http://schemas.microsoft.com/office/drawing/2014/main" id="{DBFAFBF4-732D-4B79-8098-85201243A180}"/>
                </a:ext>
              </a:extLst>
            </p:cNvPr>
            <p:cNvSpPr/>
            <p:nvPr/>
          </p:nvSpPr>
          <p:spPr>
            <a:xfrm>
              <a:off x="4500563" y="3119438"/>
              <a:ext cx="935037" cy="3587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 err="1"/>
                <a:t>Portlet</a:t>
              </a:r>
              <a:endParaRPr lang="ko-KR" altLang="en-US" dirty="0"/>
            </a:p>
          </p:txBody>
        </p:sp>
        <p:sp>
          <p:nvSpPr>
            <p:cNvPr id="36" name="모서리가 둥근 직사각형 15">
              <a:extLst>
                <a:ext uri="{FF2B5EF4-FFF2-40B4-BE49-F238E27FC236}">
                  <a16:creationId xmlns:a16="http://schemas.microsoft.com/office/drawing/2014/main" id="{8F04CB5F-AD14-4B34-BFE4-6647673B8011}"/>
                </a:ext>
              </a:extLst>
            </p:cNvPr>
            <p:cNvSpPr/>
            <p:nvPr/>
          </p:nvSpPr>
          <p:spPr>
            <a:xfrm>
              <a:off x="5795963" y="3119438"/>
              <a:ext cx="1312862" cy="3587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Struts</a:t>
              </a:r>
              <a:endParaRPr lang="ko-KR" altLang="en-US" dirty="0"/>
            </a:p>
          </p:txBody>
        </p:sp>
        <p:sp>
          <p:nvSpPr>
            <p:cNvPr id="37" name="모서리가 둥근 직사각형 16">
              <a:extLst>
                <a:ext uri="{FF2B5EF4-FFF2-40B4-BE49-F238E27FC236}">
                  <a16:creationId xmlns:a16="http://schemas.microsoft.com/office/drawing/2014/main" id="{4942962D-1E0F-4BC1-8B9F-F3149BC864FC}"/>
                </a:ext>
              </a:extLst>
            </p:cNvPr>
            <p:cNvSpPr/>
            <p:nvPr/>
          </p:nvSpPr>
          <p:spPr>
            <a:xfrm>
              <a:off x="4319588" y="3897313"/>
              <a:ext cx="1620837" cy="3603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Aspects</a:t>
              </a:r>
              <a:endParaRPr lang="ko-KR" altLang="en-US" dirty="0"/>
            </a:p>
          </p:txBody>
        </p:sp>
        <p:sp>
          <p:nvSpPr>
            <p:cNvPr id="38" name="모서리가 둥근 직사각형 17">
              <a:extLst>
                <a:ext uri="{FF2B5EF4-FFF2-40B4-BE49-F238E27FC236}">
                  <a16:creationId xmlns:a16="http://schemas.microsoft.com/office/drawing/2014/main" id="{68A1A1B6-5B5D-4E87-BBC4-570740A91102}"/>
                </a:ext>
              </a:extLst>
            </p:cNvPr>
            <p:cNvSpPr/>
            <p:nvPr/>
          </p:nvSpPr>
          <p:spPr>
            <a:xfrm>
              <a:off x="5978525" y="3897313"/>
              <a:ext cx="1906588" cy="3603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instrumentation</a:t>
              </a:r>
              <a:endParaRPr lang="ko-KR" altLang="en-US" dirty="0"/>
            </a:p>
          </p:txBody>
        </p:sp>
        <p:sp>
          <p:nvSpPr>
            <p:cNvPr id="39" name="모서리가 둥근 직사각형 18">
              <a:extLst>
                <a:ext uri="{FF2B5EF4-FFF2-40B4-BE49-F238E27FC236}">
                  <a16:creationId xmlns:a16="http://schemas.microsoft.com/office/drawing/2014/main" id="{93FF94B8-B511-41D9-B714-3D55EE2062D7}"/>
                </a:ext>
              </a:extLst>
            </p:cNvPr>
            <p:cNvSpPr/>
            <p:nvPr/>
          </p:nvSpPr>
          <p:spPr>
            <a:xfrm>
              <a:off x="1112838" y="4581525"/>
              <a:ext cx="6772275" cy="10080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Core Container</a:t>
              </a:r>
              <a:endParaRPr lang="ko-KR" altLang="en-US" dirty="0"/>
            </a:p>
          </p:txBody>
        </p:sp>
        <p:sp>
          <p:nvSpPr>
            <p:cNvPr id="40" name="모서리가 둥근 직사각형 19">
              <a:extLst>
                <a:ext uri="{FF2B5EF4-FFF2-40B4-BE49-F238E27FC236}">
                  <a16:creationId xmlns:a16="http://schemas.microsoft.com/office/drawing/2014/main" id="{69582209-B229-4058-8986-3AE72DAC1524}"/>
                </a:ext>
              </a:extLst>
            </p:cNvPr>
            <p:cNvSpPr/>
            <p:nvPr/>
          </p:nvSpPr>
          <p:spPr>
            <a:xfrm>
              <a:off x="1403350" y="4941888"/>
              <a:ext cx="1081088" cy="5032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Beans</a:t>
              </a:r>
              <a:endParaRPr lang="ko-KR" altLang="en-US" dirty="0"/>
            </a:p>
          </p:txBody>
        </p:sp>
        <p:sp>
          <p:nvSpPr>
            <p:cNvPr id="41" name="모서리가 둥근 직사각형 20">
              <a:extLst>
                <a:ext uri="{FF2B5EF4-FFF2-40B4-BE49-F238E27FC236}">
                  <a16:creationId xmlns:a16="http://schemas.microsoft.com/office/drawing/2014/main" id="{8E31866B-7563-43FD-BD9C-C76D42285449}"/>
                </a:ext>
              </a:extLst>
            </p:cNvPr>
            <p:cNvSpPr/>
            <p:nvPr/>
          </p:nvSpPr>
          <p:spPr>
            <a:xfrm>
              <a:off x="2625725" y="4941888"/>
              <a:ext cx="1081088" cy="5032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Core</a:t>
              </a:r>
              <a:endParaRPr lang="ko-KR" altLang="en-US" dirty="0"/>
            </a:p>
          </p:txBody>
        </p:sp>
        <p:sp>
          <p:nvSpPr>
            <p:cNvPr id="42" name="모서리가 둥근 직사각형 21">
              <a:extLst>
                <a:ext uri="{FF2B5EF4-FFF2-40B4-BE49-F238E27FC236}">
                  <a16:creationId xmlns:a16="http://schemas.microsoft.com/office/drawing/2014/main" id="{8B589E09-5650-48ED-9DD5-7CA750AF4CC1}"/>
                </a:ext>
              </a:extLst>
            </p:cNvPr>
            <p:cNvSpPr/>
            <p:nvPr/>
          </p:nvSpPr>
          <p:spPr>
            <a:xfrm>
              <a:off x="4049713" y="4941888"/>
              <a:ext cx="1385887" cy="5032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Context</a:t>
              </a:r>
              <a:endParaRPr lang="ko-KR" altLang="en-US" dirty="0"/>
            </a:p>
          </p:txBody>
        </p:sp>
        <p:sp>
          <p:nvSpPr>
            <p:cNvPr id="43" name="모서리가 둥근 직사각형 22">
              <a:extLst>
                <a:ext uri="{FF2B5EF4-FFF2-40B4-BE49-F238E27FC236}">
                  <a16:creationId xmlns:a16="http://schemas.microsoft.com/office/drawing/2014/main" id="{35A0E06D-9FDD-40F0-9CCC-E0A134F74764}"/>
                </a:ext>
              </a:extLst>
            </p:cNvPr>
            <p:cNvSpPr/>
            <p:nvPr/>
          </p:nvSpPr>
          <p:spPr>
            <a:xfrm>
              <a:off x="5546725" y="4941888"/>
              <a:ext cx="2120900" cy="5048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Expression</a:t>
              </a:r>
            </a:p>
            <a:p>
              <a:pPr algn="ctr" eaLnBrk="1" latinLnBrk="1" hangingPunct="1">
                <a:defRPr/>
              </a:pPr>
              <a:r>
                <a:rPr lang="en-US" altLang="ko-KR" dirty="0"/>
                <a:t>Language</a:t>
              </a:r>
              <a:endParaRPr lang="ko-KR" altLang="en-US" dirty="0"/>
            </a:p>
          </p:txBody>
        </p:sp>
        <p:sp>
          <p:nvSpPr>
            <p:cNvPr id="44" name="모서리가 둥근 직사각형 23">
              <a:extLst>
                <a:ext uri="{FF2B5EF4-FFF2-40B4-BE49-F238E27FC236}">
                  <a16:creationId xmlns:a16="http://schemas.microsoft.com/office/drawing/2014/main" id="{B5FDB3AA-D34D-42A6-8FEF-E47243AB5112}"/>
                </a:ext>
              </a:extLst>
            </p:cNvPr>
            <p:cNvSpPr/>
            <p:nvPr/>
          </p:nvSpPr>
          <p:spPr>
            <a:xfrm>
              <a:off x="1152525" y="5637213"/>
              <a:ext cx="6772275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BA7E9CA9-6066-4F86-B244-832151B3D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625" y="5341938"/>
              <a:ext cx="23510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</a:rPr>
                <a:t>IOC Dependency Injection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68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프레임워크의 장점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712C5F54-80DE-4F5B-B7E4-3FE3DAE9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474824" cy="5218113"/>
          </a:xfrm>
        </p:spPr>
        <p:txBody>
          <a:bodyPr/>
          <a:lstStyle/>
          <a:p>
            <a:r>
              <a:rPr lang="ko-KR" altLang="en-US" dirty="0"/>
              <a:t>빠른 구현시간</a:t>
            </a:r>
            <a:endParaRPr lang="en-US" altLang="ko-KR" dirty="0"/>
          </a:p>
          <a:p>
            <a:pPr lvl="1"/>
            <a:r>
              <a:rPr lang="ko-KR" altLang="en-US" dirty="0"/>
              <a:t>아키텍처는 프레임워크에서 제공하고</a:t>
            </a:r>
            <a:r>
              <a:rPr lang="en-US" altLang="ko-KR" dirty="0"/>
              <a:t>, </a:t>
            </a:r>
            <a:r>
              <a:rPr lang="ko-KR" altLang="en-US" dirty="0"/>
              <a:t>개발자는 비즈니스 로직만 구현</a:t>
            </a:r>
            <a:endParaRPr lang="en-US" altLang="ko-KR" dirty="0"/>
          </a:p>
          <a:p>
            <a:r>
              <a:rPr lang="ko-KR" altLang="en-US" dirty="0"/>
              <a:t>쉬운 관리</a:t>
            </a:r>
            <a:endParaRPr lang="en-US" altLang="ko-KR" dirty="0"/>
          </a:p>
          <a:p>
            <a:pPr lvl="1"/>
            <a:r>
              <a:rPr lang="ko-KR" altLang="en-US" dirty="0"/>
              <a:t>동일 프레임워크로 개발된 어플리케이션에 대한 유지보수 쉬움</a:t>
            </a:r>
            <a:endParaRPr lang="en-US" altLang="ko-KR" dirty="0"/>
          </a:p>
          <a:p>
            <a:pPr lvl="1"/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개발자들의 역량 획일화</a:t>
            </a:r>
            <a:endParaRPr lang="en-US" altLang="ko-KR" dirty="0"/>
          </a:p>
          <a:p>
            <a:pPr lvl="1"/>
            <a:r>
              <a:rPr lang="ko-KR" altLang="en-US" dirty="0"/>
              <a:t>제한된 환경에서 개발된 코드가 유사</a:t>
            </a:r>
            <a:endParaRPr lang="en-US" altLang="ko-KR" dirty="0"/>
          </a:p>
          <a:p>
            <a:r>
              <a:rPr lang="ko-KR" altLang="en-US" dirty="0"/>
              <a:t>검증된 아키텍처의 재사용과 일관성 유지</a:t>
            </a:r>
            <a:endParaRPr lang="en-US" altLang="ko-KR" dirty="0"/>
          </a:p>
          <a:p>
            <a:pPr lvl="1"/>
            <a:r>
              <a:rPr lang="ko-KR" altLang="en-US" dirty="0"/>
              <a:t>아키텍처에 대한 고민없이 소프트웨어 개발</a:t>
            </a:r>
          </a:p>
        </p:txBody>
      </p:sp>
    </p:spTree>
    <p:extLst>
      <p:ext uri="{BB962C8B-B14F-4D97-AF65-F5344CB8AC3E}">
        <p14:creationId xmlns:p14="http://schemas.microsoft.com/office/powerpoint/2010/main" val="48174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329184" y="0"/>
            <a:ext cx="12521184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50084" y="2924487"/>
            <a:ext cx="5798399" cy="40029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05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9608" y="1891276"/>
            <a:ext cx="5737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0" y="5943600"/>
            <a:ext cx="8286372" cy="78105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3905628" y="5943600"/>
            <a:ext cx="8286372" cy="914400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0" y="6203884"/>
            <a:ext cx="8286372" cy="654116"/>
          </a:xfrm>
          <a:prstGeom prst="triangle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5900" y="1943100"/>
            <a:ext cx="562610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1106" y="1193446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Spring </a:t>
            </a:r>
            <a:r>
              <a:rPr lang="en-US" altLang="ko-KR" sz="4000" b="1" dirty="0" err="1"/>
              <a:t>FrameWork</a:t>
            </a:r>
            <a:endParaRPr lang="ko-KR" altLang="en-US" sz="4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578600" y="1943100"/>
            <a:ext cx="880358" cy="88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5268" y="2158934"/>
            <a:ext cx="526193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 err="1"/>
              <a:t>FrameWork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IOC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AOP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Model Architecture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0972800" y="-19050"/>
            <a:ext cx="1219200" cy="1920382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10134600" y="-863954"/>
            <a:ext cx="1219200" cy="28956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0470"/>
            <a:ext cx="2190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FrameWork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2CCDBFF-F99B-46F9-A6DB-96949154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12573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프로그램을 만드는 골격코드</a:t>
            </a:r>
            <a:r>
              <a:rPr lang="en-US" altLang="ko-KR" dirty="0"/>
              <a:t>(</a:t>
            </a:r>
            <a:r>
              <a:rPr lang="ko-KR" altLang="en-US" dirty="0"/>
              <a:t>반제품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프레임워크 </a:t>
            </a:r>
            <a:r>
              <a:rPr lang="en-US" altLang="ko-KR" dirty="0"/>
              <a:t>+ </a:t>
            </a:r>
            <a:r>
              <a:rPr lang="ko-KR" altLang="en-US" dirty="0"/>
              <a:t>비즈니스 </a:t>
            </a:r>
            <a:r>
              <a:rPr lang="en-US" altLang="ko-KR" dirty="0"/>
              <a:t>=&gt;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ko-KR" altLang="en-US" dirty="0"/>
              <a:t>프레임워크의 일반적인 구조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한쪽 모서리는 잘리고 다른 쪽 모서리는 둥근 사각형 1">
            <a:extLst>
              <a:ext uri="{FF2B5EF4-FFF2-40B4-BE49-F238E27FC236}">
                <a16:creationId xmlns:a16="http://schemas.microsoft.com/office/drawing/2014/main" id="{0F9BE29D-08AB-42C0-A390-6C9EBC54C0BC}"/>
              </a:ext>
            </a:extLst>
          </p:cNvPr>
          <p:cNvSpPr/>
          <p:nvPr/>
        </p:nvSpPr>
        <p:spPr>
          <a:xfrm>
            <a:off x="2397407" y="3162300"/>
            <a:ext cx="1873250" cy="1368425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/>
              <a:t>어플리케이션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7AF6F8-D797-474A-8F73-EFF01BB38100}"/>
              </a:ext>
            </a:extLst>
          </p:cNvPr>
          <p:cNvSpPr/>
          <p:nvPr/>
        </p:nvSpPr>
        <p:spPr>
          <a:xfrm>
            <a:off x="5350157" y="2997200"/>
            <a:ext cx="3313112" cy="172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dirty="0"/>
              <a:t>프레임워크 코어</a:t>
            </a:r>
            <a:endParaRPr lang="en-US" altLang="ko-KR" dirty="0"/>
          </a:p>
          <a:p>
            <a:pPr algn="ctr" eaLnBrk="1" latinLnBrk="1" hangingPunct="1">
              <a:defRPr/>
            </a:pPr>
            <a:r>
              <a:rPr lang="en-US" altLang="ko-KR" dirty="0"/>
              <a:t>(cold spot)</a:t>
            </a:r>
            <a:endParaRPr lang="ko-KR" altLang="en-US" dirty="0"/>
          </a:p>
        </p:txBody>
      </p:sp>
      <p:sp>
        <p:nvSpPr>
          <p:cNvPr id="15" name="한쪽 모서리는 잘리고 다른 쪽 모서리는 둥근 사각형 3">
            <a:extLst>
              <a:ext uri="{FF2B5EF4-FFF2-40B4-BE49-F238E27FC236}">
                <a16:creationId xmlns:a16="http://schemas.microsoft.com/office/drawing/2014/main" id="{C9FB7DC1-F542-4B11-9A0F-FFAE979CFCC2}"/>
              </a:ext>
            </a:extLst>
          </p:cNvPr>
          <p:cNvSpPr/>
          <p:nvPr/>
        </p:nvSpPr>
        <p:spPr>
          <a:xfrm>
            <a:off x="7005919" y="3721100"/>
            <a:ext cx="1512888" cy="809625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/>
              <a:t>Hook Point</a:t>
            </a:r>
            <a:endParaRPr lang="ko-KR" altLang="en-US" dirty="0"/>
          </a:p>
        </p:txBody>
      </p:sp>
      <p:sp>
        <p:nvSpPr>
          <p:cNvPr id="16" name="한쪽 모서리가 잘린 사각형 4">
            <a:extLst>
              <a:ext uri="{FF2B5EF4-FFF2-40B4-BE49-F238E27FC236}">
                <a16:creationId xmlns:a16="http://schemas.microsoft.com/office/drawing/2014/main" id="{5809743A-71DC-417C-B656-DF3D0ED5AD31}"/>
              </a:ext>
            </a:extLst>
          </p:cNvPr>
          <p:cNvSpPr/>
          <p:nvPr/>
        </p:nvSpPr>
        <p:spPr>
          <a:xfrm>
            <a:off x="6970994" y="5084763"/>
            <a:ext cx="1584325" cy="1152525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/>
              <a:t>Concrete</a:t>
            </a:r>
          </a:p>
          <a:p>
            <a:pPr algn="ctr" eaLnBrk="1" latinLnBrk="1" hangingPunct="1">
              <a:defRPr/>
            </a:pPr>
            <a:r>
              <a:rPr lang="ko-KR" altLang="en-US" dirty="0"/>
              <a:t>확장모듈</a:t>
            </a:r>
            <a:endParaRPr lang="en-US" altLang="ko-KR" dirty="0"/>
          </a:p>
          <a:p>
            <a:pPr algn="ctr" eaLnBrk="1" latinLnBrk="1" hangingPunct="1">
              <a:defRPr/>
            </a:pPr>
            <a:r>
              <a:rPr lang="en-US" altLang="ko-KR" dirty="0"/>
              <a:t>(Hot Spot)</a:t>
            </a:r>
            <a:endParaRPr lang="ko-KR" altLang="en-US" dirty="0"/>
          </a:p>
        </p:txBody>
      </p:sp>
      <p:sp>
        <p:nvSpPr>
          <p:cNvPr id="17" name="한쪽 모서리가 잘린 사각형 7">
            <a:extLst>
              <a:ext uri="{FF2B5EF4-FFF2-40B4-BE49-F238E27FC236}">
                <a16:creationId xmlns:a16="http://schemas.microsoft.com/office/drawing/2014/main" id="{E06AC86E-FA87-4EFE-B4DF-9A8BE76FB866}"/>
              </a:ext>
            </a:extLst>
          </p:cNvPr>
          <p:cNvSpPr/>
          <p:nvPr/>
        </p:nvSpPr>
        <p:spPr>
          <a:xfrm>
            <a:off x="5302532" y="4957763"/>
            <a:ext cx="1425575" cy="1152525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/>
              <a:t>메타데이터</a:t>
            </a:r>
            <a:endParaRPr lang="en-US" altLang="ko-KR" dirty="0"/>
          </a:p>
          <a:p>
            <a:pPr algn="ctr" eaLnBrk="1" latinLnBrk="1" hangingPunct="1">
              <a:defRPr/>
            </a:pP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7BC0D5-B0BF-4465-8868-A4CD2148AA22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>
            <a:off x="4270657" y="3846513"/>
            <a:ext cx="1079500" cy="142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BED388-0BA9-4D66-A4CD-901B896E09D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7763157" y="4530725"/>
            <a:ext cx="0" cy="554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3">
            <a:extLst>
              <a:ext uri="{FF2B5EF4-FFF2-40B4-BE49-F238E27FC236}">
                <a16:creationId xmlns:a16="http://schemas.microsoft.com/office/drawing/2014/main" id="{78DE3D8B-A20F-40CA-9A26-B0D8A186C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332" y="4787900"/>
            <a:ext cx="5445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/>
              <a:t>상속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2BAC92-CF24-4CDA-85E6-4D28D2E78357}"/>
              </a:ext>
            </a:extLst>
          </p:cNvPr>
          <p:cNvCxnSpPr>
            <a:stCxn id="17" idx="0"/>
          </p:cNvCxnSpPr>
          <p:nvPr/>
        </p:nvCxnSpPr>
        <p:spPr>
          <a:xfrm>
            <a:off x="6728107" y="5534025"/>
            <a:ext cx="2524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18">
            <a:extLst>
              <a:ext uri="{FF2B5EF4-FFF2-40B4-BE49-F238E27FC236}">
                <a16:creationId xmlns:a16="http://schemas.microsoft.com/office/drawing/2014/main" id="{A0B7A36F-501C-41F9-B29C-A5448C0A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882" y="6189663"/>
            <a:ext cx="206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Xml</a:t>
            </a:r>
            <a:r>
              <a:rPr lang="ko-KR" altLang="en-US" sz="1400"/>
              <a:t>구조로 </a:t>
            </a:r>
            <a:r>
              <a:rPr lang="en-US" altLang="ko-KR" sz="1400"/>
              <a:t>hook</a:t>
            </a:r>
            <a:r>
              <a:rPr lang="ko-KR" altLang="en-US" sz="1400"/>
              <a:t>과 연결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20C68058-B261-4F8C-B57D-3CBAE6BF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682" y="3876675"/>
            <a:ext cx="11255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/>
              <a:t>추상클래스 </a:t>
            </a:r>
            <a:endParaRPr lang="en-US" altLang="ko-KR" sz="1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/>
              <a:t>인터페이스</a:t>
            </a:r>
            <a:endParaRPr lang="en-US" altLang="ko-KR" sz="1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/>
              <a:t>확장점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4B8CBF85-ECE3-4D90-B74F-AE1F04E7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332" y="6291263"/>
            <a:ext cx="1895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extends, implements</a:t>
            </a:r>
            <a:endParaRPr lang="ko-KR" altLang="en-US" sz="1400"/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43530504-471F-4684-B568-09239858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007" y="3568700"/>
            <a:ext cx="142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Closed module</a:t>
            </a:r>
            <a:endParaRPr lang="ko-KR" altLang="en-US" sz="1400"/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B98D01C7-D12E-4EDF-B3F4-D5AA5080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232" y="4222750"/>
            <a:ext cx="1296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Open module</a:t>
            </a:r>
            <a:endParaRPr lang="ko-KR" altLang="en-US" sz="140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3314E4F-622D-4121-8049-6741571B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144" y="6443663"/>
            <a:ext cx="2887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Hootspot</a:t>
            </a:r>
            <a:r>
              <a:rPr lang="ko-KR" altLang="en-US" sz="1400"/>
              <a:t>의 바인딩관련 정보 설정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1FC55A-E566-433D-9C9E-0B2CFA254E48}"/>
              </a:ext>
            </a:extLst>
          </p:cNvPr>
          <p:cNvSpPr/>
          <p:nvPr/>
        </p:nvSpPr>
        <p:spPr>
          <a:xfrm>
            <a:off x="6262688" y="2276475"/>
            <a:ext cx="719137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1294A1-F29F-4EBB-A724-D2CF39BA8EFB}"/>
              </a:ext>
            </a:extLst>
          </p:cNvPr>
          <p:cNvSpPr/>
          <p:nvPr/>
        </p:nvSpPr>
        <p:spPr>
          <a:xfrm>
            <a:off x="7251700" y="2276475"/>
            <a:ext cx="719138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C9E6B3-34DC-4C91-A9A9-478F1C25CF52}"/>
              </a:ext>
            </a:extLst>
          </p:cNvPr>
          <p:cNvSpPr/>
          <p:nvPr/>
        </p:nvSpPr>
        <p:spPr>
          <a:xfrm>
            <a:off x="8256588" y="2279650"/>
            <a:ext cx="719137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551D14-8828-46ED-8160-A54AF4B6D53B}"/>
              </a:ext>
            </a:extLst>
          </p:cNvPr>
          <p:cNvCxnSpPr/>
          <p:nvPr/>
        </p:nvCxnSpPr>
        <p:spPr>
          <a:xfrm>
            <a:off x="6981825" y="2357437"/>
            <a:ext cx="269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AC368-4937-442B-9E0E-DEA8B6A3DB5C}"/>
              </a:ext>
            </a:extLst>
          </p:cNvPr>
          <p:cNvCxnSpPr/>
          <p:nvPr/>
        </p:nvCxnSpPr>
        <p:spPr>
          <a:xfrm>
            <a:off x="7985125" y="2357437"/>
            <a:ext cx="271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DBAB7B-501A-4E09-A734-AADBAF0A2128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981825" y="2492375"/>
            <a:ext cx="269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724A22-21ED-471E-942C-C1048BDD7E62}"/>
              </a:ext>
            </a:extLst>
          </p:cNvPr>
          <p:cNvCxnSpPr/>
          <p:nvPr/>
        </p:nvCxnSpPr>
        <p:spPr>
          <a:xfrm flipH="1">
            <a:off x="7970838" y="2544762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FrameWork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5A82DC9-32E7-4EF6-AB83-CE092C31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265238"/>
            <a:ext cx="10999694" cy="5218113"/>
          </a:xfrm>
        </p:spPr>
        <p:txBody>
          <a:bodyPr/>
          <a:lstStyle/>
          <a:p>
            <a:r>
              <a:rPr lang="ko-KR" altLang="en-US" dirty="0"/>
              <a:t>계층에 따른 분류</a:t>
            </a:r>
            <a:endParaRPr lang="en-US" altLang="ko-KR" dirty="0"/>
          </a:p>
          <a:p>
            <a:pPr lvl="1"/>
            <a:r>
              <a:rPr lang="en-US" altLang="ko-KR" dirty="0"/>
              <a:t>System infrastructure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2"/>
            <a:r>
              <a:rPr lang="en-US" altLang="ko-KR" dirty="0"/>
              <a:t>System infrastructure </a:t>
            </a:r>
            <a:r>
              <a:rPr lang="ko-KR" altLang="en-US" dirty="0"/>
              <a:t>개발을 위한 프레임워크</a:t>
            </a:r>
            <a:endParaRPr lang="en-US" altLang="ko-KR" dirty="0"/>
          </a:p>
          <a:p>
            <a:pPr lvl="2"/>
            <a:r>
              <a:rPr lang="ko-KR" altLang="en-US" dirty="0"/>
              <a:t>자바기본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미들웨어 통합 프레임워크</a:t>
            </a:r>
            <a:endParaRPr lang="en-US" altLang="ko-KR" dirty="0"/>
          </a:p>
          <a:p>
            <a:pPr lvl="2"/>
            <a:r>
              <a:rPr lang="ko-KR" altLang="en-US" dirty="0"/>
              <a:t>분산된 어플리케이션이나 컴포넌트의 통합에 사용</a:t>
            </a:r>
            <a:endParaRPr lang="en-US" altLang="ko-KR" dirty="0"/>
          </a:p>
          <a:p>
            <a:pPr lvl="2"/>
            <a:r>
              <a:rPr lang="en-US" altLang="ko-KR" dirty="0"/>
              <a:t>MOM(Message Oriented Middleware)</a:t>
            </a:r>
          </a:p>
          <a:p>
            <a:pPr lvl="3"/>
            <a:r>
              <a:rPr lang="ko-KR" altLang="en-US" dirty="0"/>
              <a:t>분산 응용프로그램 간에 메시지를 주고 받고 할 수 있는 교환서비스 제공</a:t>
            </a:r>
            <a:endParaRPr lang="en-US" altLang="ko-KR" dirty="0"/>
          </a:p>
          <a:p>
            <a:pPr lvl="1"/>
            <a:r>
              <a:rPr lang="ko-KR" altLang="en-US" dirty="0"/>
              <a:t>엔터프라이즈 </a:t>
            </a:r>
            <a:r>
              <a:rPr lang="ko-KR" altLang="en-US" dirty="0" err="1"/>
              <a:t>어플이케이션</a:t>
            </a:r>
            <a:r>
              <a:rPr lang="ko-KR" altLang="en-US" dirty="0"/>
              <a:t> 프레임워크</a:t>
            </a:r>
            <a:endParaRPr lang="en-US" altLang="ko-KR" dirty="0"/>
          </a:p>
          <a:p>
            <a:pPr lvl="2"/>
            <a:r>
              <a:rPr lang="ko-KR" altLang="en-US" dirty="0"/>
              <a:t>실제 비즈니스 도메인</a:t>
            </a:r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조업</a:t>
            </a:r>
            <a:r>
              <a:rPr lang="en-US" altLang="ko-KR" dirty="0"/>
              <a:t>, </a:t>
            </a:r>
            <a:r>
              <a:rPr lang="ko-KR" altLang="en-US" dirty="0"/>
              <a:t>금융 등</a:t>
            </a:r>
            <a:r>
              <a:rPr lang="en-US" altLang="ko-KR" dirty="0"/>
              <a:t>)</a:t>
            </a:r>
            <a:r>
              <a:rPr lang="ko-KR" altLang="en-US" dirty="0"/>
              <a:t>에서 사용할 어플리케이션 개발을 위한 프레임워크</a:t>
            </a:r>
            <a:endParaRPr lang="en-US" altLang="ko-KR" dirty="0"/>
          </a:p>
          <a:p>
            <a:pPr lvl="2"/>
            <a:r>
              <a:rPr lang="en-US" altLang="ko-KR" dirty="0"/>
              <a:t>CMS</a:t>
            </a:r>
            <a:r>
              <a:rPr lang="ko-KR" altLang="en-US" dirty="0"/>
              <a:t>나 </a:t>
            </a:r>
            <a:r>
              <a:rPr lang="en-US" altLang="ko-KR" dirty="0"/>
              <a:t>ERP </a:t>
            </a:r>
            <a:r>
              <a:rPr lang="ko-KR" altLang="en-US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43852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 err="1">
                <a:solidFill>
                  <a:schemeClr val="tx1"/>
                </a:solidFill>
              </a:rPr>
              <a:t>FrameWork</a:t>
            </a:r>
            <a:r>
              <a:rPr lang="en-US" altLang="ko-KR" sz="2800" b="1" dirty="0">
                <a:solidFill>
                  <a:schemeClr val="tx1"/>
                </a:solidFill>
              </a:rPr>
              <a:t> Classification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73EA048-67EF-4D35-890A-A71006B8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2" y="1195408"/>
            <a:ext cx="11340353" cy="5218113"/>
          </a:xfrm>
        </p:spPr>
        <p:txBody>
          <a:bodyPr/>
          <a:lstStyle/>
          <a:p>
            <a:pPr>
              <a:buFont typeface="굴림" panose="020B0600000101010101" pitchFamily="50" charset="-127"/>
              <a:buAutoNum type="arabicPeriod" startAt="2"/>
            </a:pPr>
            <a:r>
              <a:rPr lang="ko-KR" altLang="en-US" dirty="0"/>
              <a:t> 확장방법에 따른 분류</a:t>
            </a:r>
            <a:endParaRPr lang="en-US" altLang="ko-KR" dirty="0"/>
          </a:p>
          <a:p>
            <a:pPr lvl="1"/>
            <a:r>
              <a:rPr lang="ko-KR" altLang="en-US" dirty="0"/>
              <a:t>화이트박스 프레임워크</a:t>
            </a:r>
            <a:endParaRPr lang="en-US" altLang="ko-KR" dirty="0"/>
          </a:p>
          <a:p>
            <a:pPr lvl="2"/>
            <a:r>
              <a:rPr lang="ko-KR" altLang="en-US" dirty="0"/>
              <a:t>객체지향 언어가 제공하는 상속이나 동적 바인딩에 의존해서 확장하는 프레임워크</a:t>
            </a:r>
            <a:endParaRPr lang="en-US" altLang="ko-KR" dirty="0"/>
          </a:p>
          <a:p>
            <a:pPr lvl="2"/>
            <a:r>
              <a:rPr lang="ko-KR" altLang="en-US" dirty="0"/>
              <a:t>프레임워크 코어 베이스 클래스를 상속하고 미리 정의된 </a:t>
            </a:r>
            <a:r>
              <a:rPr lang="en-US" altLang="ko-KR" dirty="0"/>
              <a:t>hook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를 </a:t>
            </a:r>
            <a:r>
              <a:rPr lang="ko-KR" altLang="en-US" dirty="0" err="1"/>
              <a:t>구현함으로서</a:t>
            </a:r>
            <a:r>
              <a:rPr lang="ko-KR" altLang="en-US" dirty="0"/>
              <a:t> 프레임워크를 확장</a:t>
            </a:r>
            <a:endParaRPr lang="en-US" altLang="ko-KR" dirty="0"/>
          </a:p>
          <a:p>
            <a:pPr lvl="2"/>
            <a:r>
              <a:rPr lang="en-US" altLang="ko-KR" dirty="0"/>
              <a:t>Spring MVC, struts</a:t>
            </a:r>
          </a:p>
          <a:p>
            <a:pPr lvl="1"/>
            <a:r>
              <a:rPr lang="ko-KR" altLang="en-US" dirty="0"/>
              <a:t>블랙박스 프레임워크</a:t>
            </a:r>
            <a:endParaRPr lang="en-US" altLang="ko-KR" dirty="0"/>
          </a:p>
          <a:p>
            <a:pPr lvl="2"/>
            <a:r>
              <a:rPr lang="ko-KR" altLang="en-US" dirty="0"/>
              <a:t>프레임워크에서 정의한 </a:t>
            </a:r>
            <a:r>
              <a:rPr lang="en-US" altLang="ko-KR" dirty="0"/>
              <a:t>Hot Spot</a:t>
            </a:r>
            <a:r>
              <a:rPr lang="ko-KR" altLang="en-US" dirty="0"/>
              <a:t>인터페이스를 구현하며</a:t>
            </a:r>
            <a:r>
              <a:rPr lang="en-US" altLang="ko-KR" dirty="0"/>
              <a:t>, </a:t>
            </a:r>
            <a:r>
              <a:rPr lang="ko-KR" altLang="en-US" dirty="0"/>
              <a:t>이 구현한 객체를 인터페이스와 </a:t>
            </a:r>
            <a:r>
              <a:rPr lang="ko-KR" altLang="en-US" dirty="0" err="1"/>
              <a:t>컴포지션을</a:t>
            </a:r>
            <a:r>
              <a:rPr lang="ko-KR" altLang="en-US" dirty="0"/>
              <a:t> 통해 확장</a:t>
            </a:r>
            <a:endParaRPr lang="en-US" altLang="ko-KR" dirty="0"/>
          </a:p>
          <a:p>
            <a:pPr lvl="2"/>
            <a:r>
              <a:rPr lang="ko-KR" altLang="en-US" dirty="0"/>
              <a:t>객체의 </a:t>
            </a:r>
            <a:r>
              <a:rPr lang="ko-KR" altLang="en-US" dirty="0" err="1"/>
              <a:t>상속없이</a:t>
            </a:r>
            <a:r>
              <a:rPr lang="ko-KR" altLang="en-US" dirty="0"/>
              <a:t> </a:t>
            </a:r>
            <a:r>
              <a:rPr lang="en-US" altLang="ko-KR" dirty="0"/>
              <a:t>object composition(</a:t>
            </a:r>
            <a:r>
              <a:rPr lang="ko-KR" altLang="en-US" dirty="0"/>
              <a:t>객체합성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delegate(</a:t>
            </a:r>
            <a:r>
              <a:rPr lang="ko-KR" altLang="en-US" dirty="0"/>
              <a:t>위임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확장되기 때문에 프레임워크의 의존성이 낮음</a:t>
            </a:r>
            <a:endParaRPr lang="en-US" altLang="ko-KR" dirty="0"/>
          </a:p>
          <a:p>
            <a:pPr lvl="2"/>
            <a:r>
              <a:rPr lang="en-US" altLang="ko-KR" dirty="0"/>
              <a:t>Spring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7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FrameWork</a:t>
            </a:r>
            <a:r>
              <a:rPr lang="en-US" altLang="ko-KR" sz="2800" b="1" dirty="0">
                <a:solidFill>
                  <a:schemeClr val="tx1"/>
                </a:solidFill>
              </a:rPr>
              <a:t> Classification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854C09-209D-44D3-939A-F031425F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394141" cy="5218113"/>
          </a:xfrm>
        </p:spPr>
        <p:txBody>
          <a:bodyPr/>
          <a:lstStyle/>
          <a:p>
            <a:pPr>
              <a:buFont typeface="굴림" panose="020B0600000101010101" pitchFamily="50" charset="-127"/>
              <a:buAutoNum type="arabicPeriod" startAt="3"/>
            </a:pPr>
            <a:r>
              <a:rPr lang="ko-KR" altLang="en-US" dirty="0"/>
              <a:t> 처리 영역에 따른 분류</a:t>
            </a:r>
            <a:endParaRPr lang="en-US" altLang="ko-KR" dirty="0"/>
          </a:p>
          <a:p>
            <a:pPr lvl="1"/>
            <a:r>
              <a:rPr lang="ko-KR" altLang="en-US" dirty="0"/>
              <a:t>기능 프레임워크</a:t>
            </a:r>
            <a:endParaRPr lang="en-US" altLang="ko-KR" dirty="0"/>
          </a:p>
          <a:p>
            <a:pPr lvl="2"/>
            <a:r>
              <a:rPr lang="ko-KR" altLang="en-US" dirty="0"/>
              <a:t>전체 어플리케이션에서 특정기능 부분을 구현하는데 사용</a:t>
            </a:r>
            <a:endParaRPr lang="en-US" altLang="ko-KR" dirty="0"/>
          </a:p>
          <a:p>
            <a:pPr lvl="2"/>
            <a:r>
              <a:rPr lang="ko-KR" altLang="en-US" dirty="0"/>
              <a:t>데이터베이스 핸들링</a:t>
            </a:r>
            <a:r>
              <a:rPr lang="en-US" altLang="ko-KR" dirty="0"/>
              <a:t>, </a:t>
            </a:r>
            <a:r>
              <a:rPr lang="ko-KR" altLang="en-US" dirty="0"/>
              <a:t>사용자 인터페이스 구현</a:t>
            </a:r>
            <a:endParaRPr lang="en-US" altLang="ko-KR" dirty="0"/>
          </a:p>
          <a:p>
            <a:pPr lvl="2"/>
            <a:r>
              <a:rPr lang="ko-KR" altLang="en-US" dirty="0"/>
              <a:t>자바의 </a:t>
            </a:r>
            <a:r>
              <a:rPr lang="en-US" altLang="ko-KR" dirty="0" err="1"/>
              <a:t>classpath</a:t>
            </a:r>
            <a:r>
              <a:rPr lang="ko-KR" altLang="en-US" dirty="0"/>
              <a:t>에 여러 </a:t>
            </a:r>
            <a:r>
              <a:rPr lang="en-US" altLang="ko-KR" dirty="0"/>
              <a:t>jar </a:t>
            </a:r>
            <a:r>
              <a:rPr lang="ko-KR" altLang="en-US" dirty="0"/>
              <a:t>파일 사용</a:t>
            </a:r>
            <a:endParaRPr lang="en-US" altLang="ko-KR" dirty="0"/>
          </a:p>
          <a:p>
            <a:pPr lvl="1"/>
            <a:r>
              <a:rPr lang="ko-KR" altLang="en-US" dirty="0"/>
              <a:t>지원 프레임워크</a:t>
            </a:r>
            <a:endParaRPr lang="en-US" altLang="ko-KR" dirty="0"/>
          </a:p>
          <a:p>
            <a:pPr lvl="2"/>
            <a:r>
              <a:rPr lang="ko-KR" altLang="en-US" dirty="0"/>
              <a:t>어플리케이션을 개발하는 작업에 도움을 주는 개발 프레임워크</a:t>
            </a:r>
            <a:endParaRPr lang="en-US" altLang="ko-KR" dirty="0"/>
          </a:p>
          <a:p>
            <a:pPr lvl="2"/>
            <a:r>
              <a:rPr lang="ko-KR" altLang="en-US" dirty="0"/>
              <a:t>어플리케이션 빌드를 위한 프레임워크나 </a:t>
            </a:r>
            <a:r>
              <a:rPr lang="en-US" altLang="ko-KR" dirty="0" err="1"/>
              <a:t>Xunit</a:t>
            </a:r>
            <a:r>
              <a:rPr lang="ko-KR" altLang="en-US" dirty="0"/>
              <a:t> 시리즈와 같은 테스팅 프레임워크</a:t>
            </a:r>
            <a:endParaRPr lang="en-US" altLang="ko-KR" dirty="0"/>
          </a:p>
          <a:p>
            <a:pPr lvl="1"/>
            <a:r>
              <a:rPr lang="ko-KR" altLang="en-US" dirty="0" err="1"/>
              <a:t>통합프레임워크</a:t>
            </a:r>
            <a:endParaRPr lang="en-US" altLang="ko-KR" dirty="0"/>
          </a:p>
          <a:p>
            <a:pPr lvl="2"/>
            <a:r>
              <a:rPr lang="ko-KR" altLang="en-US" dirty="0"/>
              <a:t>여러 기능 프레임워크들을 한 곳에 모다 통합한 프레임워크</a:t>
            </a:r>
            <a:endParaRPr lang="en-US" altLang="ko-KR" dirty="0"/>
          </a:p>
          <a:p>
            <a:pPr lvl="2"/>
            <a:r>
              <a:rPr lang="ko-KR" altLang="en-US" dirty="0"/>
              <a:t>특정 아키텍처 모델에 기반한 어플리케이션의 전체 영역을 다룸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ADF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01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자바 프레임워크 종류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3CC76AA9-89D7-4A8E-871D-CAB5F1721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002703"/>
              </p:ext>
            </p:extLst>
          </p:nvPr>
        </p:nvGraphicFramePr>
        <p:xfrm>
          <a:off x="457200" y="1235075"/>
          <a:ext cx="11170024" cy="148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8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프레임워크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웹 어플리케이션 프레임워크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Spring</a:t>
                      </a:r>
                      <a:r>
                        <a:rPr lang="en-US" altLang="ko-KR" sz="1800" baseline="0" dirty="0"/>
                        <a:t> MVC, </a:t>
                      </a:r>
                      <a:r>
                        <a:rPr lang="en-US" altLang="ko-KR" sz="1800" baseline="0" dirty="0" err="1"/>
                        <a:t>Structs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en-US" altLang="ko-KR" sz="1800" baseline="0" dirty="0" err="1"/>
                        <a:t>WebWork</a:t>
                      </a:r>
                      <a:endParaRPr lang="ko-KR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데이터베이스 관련 프레임워크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iBatis</a:t>
                      </a:r>
                      <a:r>
                        <a:rPr lang="en-US" altLang="ko-KR" sz="1800" dirty="0"/>
                        <a:t>, hibernate, Spring DAO</a:t>
                      </a:r>
                      <a:endParaRPr lang="ko-KR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비즈니스 관련 프레임워크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Spring</a:t>
                      </a:r>
                      <a:endParaRPr lang="ko-KR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C6D23D8-D153-4ACE-A162-8623AF6AF7F2}"/>
              </a:ext>
            </a:extLst>
          </p:cNvPr>
          <p:cNvSpPr txBox="1">
            <a:spLocks/>
          </p:cNvSpPr>
          <p:nvPr/>
        </p:nvSpPr>
        <p:spPr bwMode="auto">
          <a:xfrm>
            <a:off x="457200" y="3213100"/>
            <a:ext cx="11170024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 startAt="3"/>
              <a:defRPr/>
            </a:pPr>
            <a:r>
              <a:rPr lang="en-US" altLang="ko-KR" kern="0" dirty="0"/>
              <a:t>Spring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kern="0" dirty="0"/>
              <a:t>객체를 생성하고</a:t>
            </a:r>
            <a:r>
              <a:rPr lang="en-US" altLang="ko-KR" kern="0" dirty="0"/>
              <a:t>, </a:t>
            </a:r>
            <a:r>
              <a:rPr lang="ko-KR" altLang="en-US" kern="0" dirty="0"/>
              <a:t>객체간의 의존관계를 정의하고</a:t>
            </a:r>
            <a:r>
              <a:rPr lang="en-US" altLang="ko-KR" kern="0" dirty="0"/>
              <a:t>, </a:t>
            </a:r>
            <a:r>
              <a:rPr lang="ko-KR" altLang="en-US" kern="0" dirty="0"/>
              <a:t>라이프 사이클을 제어하는 틀을 제공하며</a:t>
            </a:r>
            <a:r>
              <a:rPr lang="en-US" altLang="ko-KR" kern="0" dirty="0"/>
              <a:t>, </a:t>
            </a:r>
            <a:r>
              <a:rPr lang="ko-KR" altLang="en-US" kern="0" dirty="0"/>
              <a:t>다른 프레임워크들을 서로 연결해주는 역할을 한다</a:t>
            </a:r>
            <a:endParaRPr lang="en-US" altLang="ko-KR" kern="0" dirty="0"/>
          </a:p>
          <a:p>
            <a:pPr marL="914400" lvl="2" indent="0">
              <a:buFontTx/>
              <a:buNone/>
              <a:defRPr/>
            </a:pP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36971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Container Framework Spring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A8AACF6-38CF-4061-AA18-FD7524A8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403106" cy="5218113"/>
          </a:xfrm>
        </p:spPr>
        <p:txBody>
          <a:bodyPr/>
          <a:lstStyle/>
          <a:p>
            <a:r>
              <a:rPr lang="en-US" altLang="ko-KR" dirty="0"/>
              <a:t>EJB</a:t>
            </a:r>
          </a:p>
          <a:p>
            <a:pPr lvl="1"/>
            <a:r>
              <a:rPr lang="en-US" altLang="ko-KR" dirty="0"/>
              <a:t>Enterprise JavaBeans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1"/>
            <a:r>
              <a:rPr lang="ko-KR" altLang="en-US" dirty="0"/>
              <a:t>엔터프라이즈 어플리케이션 개발을 단순화</a:t>
            </a:r>
            <a:endParaRPr lang="en-US" altLang="ko-KR" dirty="0"/>
          </a:p>
          <a:p>
            <a:pPr lvl="1"/>
            <a:r>
              <a:rPr lang="ko-KR" altLang="en-US" dirty="0"/>
              <a:t>분산 컴포넌트 개발기술 </a:t>
            </a:r>
            <a:r>
              <a:rPr lang="en-US" altLang="ko-KR" dirty="0"/>
              <a:t>=&gt; </a:t>
            </a:r>
            <a:r>
              <a:rPr lang="ko-KR" altLang="en-US" dirty="0"/>
              <a:t>속도가 늦다</a:t>
            </a:r>
            <a:endParaRPr lang="en-US" altLang="ko-KR" dirty="0"/>
          </a:p>
          <a:p>
            <a:pPr lvl="1"/>
            <a:r>
              <a:rPr lang="ko-KR" altLang="en-US" dirty="0"/>
              <a:t>복잡함</a:t>
            </a:r>
            <a:endParaRPr lang="en-US" altLang="ko-KR" dirty="0"/>
          </a:p>
          <a:p>
            <a:r>
              <a:rPr lang="en-US" altLang="ko-KR" dirty="0"/>
              <a:t>Spring</a:t>
            </a:r>
          </a:p>
          <a:p>
            <a:pPr lvl="1"/>
            <a:r>
              <a:rPr lang="ko-KR" altLang="en-US" dirty="0"/>
              <a:t>평범한 </a:t>
            </a:r>
            <a:r>
              <a:rPr lang="ko-KR" altLang="en-US" dirty="0" err="1"/>
              <a:t>자바빈즈</a:t>
            </a:r>
            <a:r>
              <a:rPr lang="en-US" altLang="ko-KR" dirty="0"/>
              <a:t>(POJO-Plain Old Java Object)</a:t>
            </a:r>
            <a:r>
              <a:rPr lang="ko-KR" altLang="en-US" dirty="0"/>
              <a:t>를 사용하여</a:t>
            </a:r>
            <a:r>
              <a:rPr lang="en-US" altLang="ko-KR" dirty="0"/>
              <a:t> EJB</a:t>
            </a:r>
            <a:r>
              <a:rPr lang="ko-KR" altLang="en-US" dirty="0"/>
              <a:t>에서만 가능했던 일들을 수행</a:t>
            </a:r>
            <a:endParaRPr lang="en-US" altLang="ko-KR" dirty="0"/>
          </a:p>
          <a:p>
            <a:pPr lvl="1"/>
            <a:r>
              <a:rPr lang="ko-KR" altLang="en-US" dirty="0"/>
              <a:t>모든 자바 어플리케이션에서 단순성</a:t>
            </a:r>
            <a:r>
              <a:rPr lang="en-US" altLang="ko-KR" dirty="0"/>
              <a:t>, </a:t>
            </a:r>
            <a:r>
              <a:rPr lang="ko-KR" altLang="en-US" dirty="0"/>
              <a:t>테스트 용이성</a:t>
            </a:r>
            <a:r>
              <a:rPr lang="en-US" altLang="ko-KR" dirty="0"/>
              <a:t>, </a:t>
            </a:r>
            <a:r>
              <a:rPr lang="ko-KR" altLang="en-US" dirty="0"/>
              <a:t>느슨한 결합성의 측면에서 스프링의 이점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26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Spring</a:t>
            </a:r>
            <a:r>
              <a:rPr lang="ko-KR" altLang="en-US" sz="2800" b="1" dirty="0">
                <a:solidFill>
                  <a:schemeClr val="tx1"/>
                </a:solidFill>
              </a:rPr>
              <a:t>의 특징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785B1C54-371C-40E0-A075-A069F8D0D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85206"/>
              </p:ext>
            </p:extLst>
          </p:nvPr>
        </p:nvGraphicFramePr>
        <p:xfrm>
          <a:off x="457200" y="1235074"/>
          <a:ext cx="11223812" cy="495617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7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경량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크기와 부하측면에서 경량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liteweight</a:t>
                      </a:r>
                      <a:r>
                        <a:rPr lang="en-US" altLang="ko-KR" sz="1800" dirty="0"/>
                        <a:t>), jar</a:t>
                      </a:r>
                      <a:r>
                        <a:rPr lang="ko-KR" altLang="en-US" sz="1800" dirty="0"/>
                        <a:t>파일로 배포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제어 역행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제어역행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IoC</a:t>
                      </a:r>
                      <a:r>
                        <a:rPr lang="en-US" altLang="ko-KR" sz="1800" dirty="0"/>
                        <a:t>-Inversion of Control)</a:t>
                      </a:r>
                      <a:r>
                        <a:rPr lang="ko-KR" altLang="en-US" sz="1800" dirty="0"/>
                        <a:t>이라는 기술을 통해 느슨한 결합을 도모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Ioc</a:t>
                      </a:r>
                      <a:r>
                        <a:rPr lang="ko-KR" altLang="en-US" sz="1800" dirty="0"/>
                        <a:t>가 적용된 객체는 수동적으로 의존성</a:t>
                      </a:r>
                      <a:r>
                        <a:rPr lang="ko-KR" altLang="en-US" sz="1800" baseline="0" dirty="0"/>
                        <a:t>을 받음</a:t>
                      </a:r>
                      <a:endParaRPr lang="ko-KR" alt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관점지향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AOP(aspect-Oriented </a:t>
                      </a:r>
                      <a:r>
                        <a:rPr lang="en-US" altLang="ko-KR" sz="1800" dirty="0" err="1"/>
                        <a:t>Porgramming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ko-KR" altLang="en-US" sz="1800" dirty="0"/>
                        <a:t>비즈니스 </a:t>
                      </a:r>
                      <a:r>
                        <a:rPr lang="ko-KR" altLang="en-US" sz="1800" dirty="0" err="1"/>
                        <a:t>로직을</a:t>
                      </a:r>
                      <a:r>
                        <a:rPr lang="ko-KR" altLang="en-US" sz="1800" dirty="0"/>
                        <a:t> 시스템 서비스로부터 분리하여 </a:t>
                      </a:r>
                      <a:r>
                        <a:rPr lang="ko-KR" altLang="en-US" sz="1800" dirty="0" err="1"/>
                        <a:t>응집도를</a:t>
                      </a:r>
                      <a:r>
                        <a:rPr lang="ko-KR" altLang="en-US" sz="1800" dirty="0"/>
                        <a:t> 높임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어플리케이션 객체는 비즈니스 </a:t>
                      </a:r>
                      <a:r>
                        <a:rPr lang="ko-KR" altLang="en-US" sz="1800" dirty="0" err="1"/>
                        <a:t>로직만</a:t>
                      </a:r>
                      <a:r>
                        <a:rPr lang="ko-KR" altLang="en-US" sz="1800" dirty="0"/>
                        <a:t> 수행하고 로깅이나 트랜잭션 지원과 같은 시스템적인 처리는 하지 않음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컨테이너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객체의 생명주기를 설정하고 관리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빈의 </a:t>
                      </a:r>
                      <a:r>
                        <a:rPr lang="ko-KR" altLang="en-US" sz="1800" baseline="0" dirty="0" err="1"/>
                        <a:t>인스턴스</a:t>
                      </a:r>
                      <a:r>
                        <a:rPr lang="ko-KR" altLang="en-US" sz="1800" baseline="0" dirty="0"/>
                        <a:t> 생성 및 연관관계를 설정</a:t>
                      </a:r>
                      <a:endParaRPr lang="ko-KR" alt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1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프레임워크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간단한 컴포넌트로 복잡한 어플리케이션을 구성하고 설정할 수 있음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스프링에서 어플리케이션 객체는 대게 </a:t>
                      </a:r>
                      <a:r>
                        <a:rPr lang="en-US" altLang="ko-KR" sz="1800" dirty="0"/>
                        <a:t>XML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파일 내에 선언적으로 구성</a:t>
                      </a:r>
                      <a:endParaRPr lang="en-US" altLang="ko-KR" sz="1800" baseline="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6501</TotalTime>
  <Words>573</Words>
  <Application>Microsoft Office PowerPoint</Application>
  <PresentationFormat>와이드스크린</PresentationFormat>
  <Paragraphs>157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휴먼엑스포</vt:lpstr>
      <vt:lpstr>Arial</vt:lpstr>
      <vt:lpstr>Bell MT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jino</dc:creator>
  <cp:lastModifiedBy>김 동민</cp:lastModifiedBy>
  <cp:revision>167</cp:revision>
  <cp:lastPrinted>2020-10-29T04:34:41Z</cp:lastPrinted>
  <dcterms:created xsi:type="dcterms:W3CDTF">2020-09-09T05:43:44Z</dcterms:created>
  <dcterms:modified xsi:type="dcterms:W3CDTF">2021-02-14T08:39:09Z</dcterms:modified>
</cp:coreProperties>
</file>