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662" r:id="rId1"/>
  </p:sldMasterIdLst>
  <p:notesMasterIdLst>
    <p:notesMasterId r:id="rId20"/>
  </p:notesMasterIdLst>
  <p:handoutMasterIdLst>
    <p:handoutMasterId r:id="rId21"/>
  </p:handoutMasterIdLst>
  <p:sldIdLst>
    <p:sldId id="465" r:id="rId2"/>
    <p:sldId id="472" r:id="rId3"/>
    <p:sldId id="473" r:id="rId4"/>
    <p:sldId id="474" r:id="rId5"/>
    <p:sldId id="481" r:id="rId6"/>
    <p:sldId id="480" r:id="rId7"/>
    <p:sldId id="477" r:id="rId8"/>
    <p:sldId id="478" r:id="rId9"/>
    <p:sldId id="482" r:id="rId10"/>
    <p:sldId id="484" r:id="rId11"/>
    <p:sldId id="485" r:id="rId12"/>
    <p:sldId id="486" r:id="rId13"/>
    <p:sldId id="483" r:id="rId14"/>
    <p:sldId id="479" r:id="rId15"/>
    <p:sldId id="471" r:id="rId16"/>
    <p:sldId id="466" r:id="rId17"/>
    <p:sldId id="467" r:id="rId18"/>
    <p:sldId id="470" r:id="rId1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FF66"/>
    <a:srgbClr val="D020BB"/>
    <a:srgbClr val="00CC00"/>
    <a:srgbClr val="99FFCC"/>
    <a:srgbClr val="00CC66"/>
    <a:srgbClr val="3366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89195" autoAdjust="0"/>
  </p:normalViewPr>
  <p:slideViewPr>
    <p:cSldViewPr>
      <p:cViewPr varScale="1">
        <p:scale>
          <a:sx n="83" d="100"/>
          <a:sy n="83" d="100"/>
        </p:scale>
        <p:origin x="792" y="62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2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A400F1F3-FB06-4EBF-878B-66E706C02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38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95C6-A789-484C-8172-1BEB6F7778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머리글 개체 틀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15" name="날짜 개체 틀 14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2C88-D376-4AD3-B83F-E0AB22753CCF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90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3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mtClean="0"/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01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D09C17-797D-4A48-94A7-94E823399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78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11FB1C-F0AF-428C-B401-3AADF7516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9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22701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3554FFBE-6DB6-4C92-B310-B8B112C05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A520D5C-1E0B-49C0-8979-F67B0AE60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smtClean="0"/>
              <a:t>Introduction to Engineering Design</a:t>
            </a:r>
            <a:endParaRPr lang="en-US" altLang="ko-KR" smtClean="0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2019. 1</a:t>
            </a:r>
            <a:r>
              <a:rPr kumimoji="0" lang="ko-KR" altLang="en-US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35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BD81CAC2-1C36-4C3A-939A-7F05DAA739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31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0C0C9DD-07E6-45EC-BF61-63AD4E441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24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E877F34-46C2-4F10-9B06-B13D324403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96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24C411-96DB-49BE-886C-CA49698031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13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64546A-FFC8-4217-A07D-B931800D33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24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0CD5556-8FAD-43C9-9516-BE90D7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14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AB0F311-D52A-440D-8288-B84A829B2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1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EB8E188-13E8-4875-9A16-845C3E5D5D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smtClean="0"/>
              <a:t>Introduction to Engineering Design</a:t>
            </a:r>
            <a:endParaRPr lang="en-US" altLang="ko-KR" smtClean="0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sz="1800" i="1" dirty="0" smtClean="0"/>
              <a:t>기초 공학 설계     </a:t>
            </a:r>
            <a:r>
              <a:rPr lang="en-US" altLang="ko-KR" sz="1500" i="1" dirty="0" smtClean="0"/>
              <a:t>2015.1</a:t>
            </a:r>
            <a:r>
              <a:rPr lang="ko-KR" altLang="en-US" sz="1500" i="1" dirty="0" smtClean="0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8735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58" r:id="rId12"/>
    <p:sldLayoutId id="2147484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619124" y="3284984"/>
            <a:ext cx="780891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프로젝트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988" y="1428750"/>
            <a:ext cx="78216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기초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공학 설계 </a:t>
            </a:r>
            <a:r>
              <a:rPr lang="en-US" altLang="ko-KR" sz="4000" dirty="0" smtClean="0"/>
              <a:t>(CSE2003)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000" dirty="0" smtClean="0"/>
              <a:t>Introduction to Engineering Design</a:t>
            </a:r>
            <a:endParaRPr lang="en-US" altLang="ko-KR" dirty="0" smtClean="0"/>
          </a:p>
        </p:txBody>
      </p:sp>
      <p:sp>
        <p:nvSpPr>
          <p:cNvPr id="8197" name="Rectangle 27"/>
          <p:cNvSpPr>
            <a:spLocks noChangeArrowheads="1"/>
          </p:cNvSpPr>
          <p:nvPr/>
        </p:nvSpPr>
        <p:spPr bwMode="auto">
          <a:xfrm>
            <a:off x="619124" y="5690493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198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40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프로젝트는 주어진 테스트 케이스를 만족해야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 smtClean="0"/>
              <a:t>예를 들어 다음과 같이 </a:t>
            </a:r>
            <a:r>
              <a:rPr lang="en-US" altLang="ko-KR" sz="1600" dirty="0" err="1" smtClean="0"/>
              <a:t>Test_two</a:t>
            </a:r>
            <a:r>
              <a:rPr lang="en-US" altLang="ko-KR" sz="1600" dirty="0" smtClean="0"/>
              <a:t>(puzzle) </a:t>
            </a:r>
            <a:r>
              <a:rPr lang="ko-KR" altLang="en-US" sz="1600" dirty="0" smtClean="0"/>
              <a:t>을 주석에서 제외 했을 때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ko-KR" altLang="en-US" sz="1600" dirty="0" smtClean="0"/>
              <a:t>정답인 </a:t>
            </a:r>
            <a:r>
              <a:rPr lang="en-US" altLang="ko-KR" sz="1600" dirty="0" smtClean="0"/>
              <a:t>W A W D </a:t>
            </a:r>
            <a:r>
              <a:rPr lang="en-US" altLang="ko-KR" sz="1600" dirty="0" err="1" smtClean="0"/>
              <a:t>D</a:t>
            </a:r>
            <a:r>
              <a:rPr lang="en-US" altLang="ko-KR" sz="1600" dirty="0" smtClean="0"/>
              <a:t> W 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차례로 눌렀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정상적으로 </a:t>
            </a:r>
            <a:r>
              <a:rPr lang="en-US" altLang="ko-KR" sz="1600" dirty="0" smtClean="0"/>
              <a:t>Success! </a:t>
            </a:r>
            <a:r>
              <a:rPr lang="ko-KR" altLang="en-US" sz="1600" dirty="0" smtClean="0"/>
              <a:t>출력 후 종료 되어야 한다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748516" y="6093296"/>
            <a:ext cx="2361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11. </a:t>
            </a:r>
            <a:r>
              <a:rPr lang="en-US" altLang="ko-KR" sz="1050" dirty="0" err="1" smtClean="0"/>
              <a:t>puzzle_student.c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테스</a:t>
            </a:r>
            <a:r>
              <a:rPr lang="ko-KR" altLang="en-US" sz="1050" dirty="0"/>
              <a:t>트</a:t>
            </a:r>
            <a:r>
              <a:rPr lang="ko-KR" altLang="en-US" sz="1050" dirty="0" smtClean="0"/>
              <a:t> 코드</a:t>
            </a:r>
            <a:endParaRPr lang="en-US" altLang="ko-KR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2874802"/>
            <a:ext cx="2472355" cy="2714438"/>
            <a:chOff x="539552" y="3144804"/>
            <a:chExt cx="2472355" cy="271443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144804"/>
              <a:ext cx="2286000" cy="196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42961" y="5120578"/>
              <a:ext cx="24689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그림 </a:t>
              </a:r>
              <a:r>
                <a:rPr lang="en-US" altLang="ko-KR" sz="1050" dirty="0" smtClean="0"/>
                <a:t>12. (</a:t>
              </a:r>
              <a:r>
                <a:rPr lang="ko-KR" altLang="en-US" sz="1050" dirty="0" smtClean="0"/>
                <a:t>예시</a:t>
              </a:r>
              <a:r>
                <a:rPr lang="en-US" altLang="ko-KR" sz="1050" dirty="0" smtClean="0"/>
                <a:t>) Test_two </a:t>
              </a:r>
              <a:r>
                <a:rPr lang="ko-KR" altLang="en-US" sz="1050" dirty="0" smtClean="0"/>
                <a:t>를</a:t>
              </a:r>
              <a:r>
                <a:rPr lang="en-US" altLang="ko-KR" sz="1050" dirty="0"/>
                <a:t> </a:t>
              </a:r>
              <a:r>
                <a:rPr lang="ko-KR" altLang="en-US" sz="1050" dirty="0" smtClean="0"/>
                <a:t>테스트 할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경우</a:t>
              </a:r>
              <a:r>
                <a:rPr lang="en-US" altLang="ko-KR" sz="1050" dirty="0" smtClean="0"/>
                <a:t>. </a:t>
              </a:r>
              <a:r>
                <a:rPr lang="ko-KR" altLang="en-US" sz="1050" dirty="0" smtClean="0"/>
                <a:t>이 때 </a:t>
              </a:r>
              <a:r>
                <a:rPr lang="en-US" altLang="ko-KR" sz="1050" dirty="0" err="1" smtClean="0"/>
                <a:t>Test_one</a:t>
              </a:r>
              <a:r>
                <a:rPr lang="en-US" altLang="ko-KR" sz="1050" dirty="0" smtClean="0"/>
                <a:t>, </a:t>
              </a:r>
              <a:r>
                <a:rPr lang="en-US" altLang="ko-KR" sz="1050" dirty="0" err="1" smtClean="0"/>
                <a:t>Test_three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는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주석 처리 되어 있어야 한다</a:t>
              </a:r>
              <a:r>
                <a:rPr lang="en-US" altLang="ko-KR" sz="1050" dirty="0" smtClean="0"/>
                <a:t>.</a:t>
              </a:r>
            </a:p>
            <a:p>
              <a:r>
                <a:rPr lang="ko-KR" altLang="en-US" sz="1050" dirty="0" smtClean="0"/>
                <a:t>한 번에 하나의 테스트만 가능하다</a:t>
              </a:r>
              <a:r>
                <a:rPr lang="en-US" altLang="ko-KR" sz="1050" dirty="0" smtClean="0"/>
                <a:t>.</a:t>
              </a:r>
              <a:endParaRPr lang="en-US" altLang="ko-KR" sz="105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87824" y="2881278"/>
            <a:ext cx="6253832" cy="3212018"/>
            <a:chOff x="2998688" y="3140968"/>
            <a:chExt cx="6253832" cy="321201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688" y="3140968"/>
              <a:ext cx="5821783" cy="321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 bwMode="auto">
            <a:xfrm>
              <a:off x="5292080" y="4725144"/>
              <a:ext cx="1728192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264" y="4616172"/>
              <a:ext cx="1689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Test_two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292080" y="3945859"/>
              <a:ext cx="1296144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444480" y="5489910"/>
              <a:ext cx="2511896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6216" y="3861048"/>
              <a:ext cx="1681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Test_one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1632" y="5373216"/>
              <a:ext cx="13708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Test_three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</a:t>
              </a:r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             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500732" y="1905314"/>
            <a:ext cx="8031708" cy="29259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테스트 케이스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9" y="2060848"/>
            <a:ext cx="1944216" cy="255817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2804422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876997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95" y="2060847"/>
            <a:ext cx="1960572" cy="2558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75" y="2012531"/>
            <a:ext cx="1819629" cy="260649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5721313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29325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060" y="4903276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13. </a:t>
            </a:r>
            <a:r>
              <a:rPr lang="en-US" altLang="ko-KR" sz="1050" dirty="0" err="1" smtClean="0"/>
              <a:t>Test_one</a:t>
            </a:r>
            <a:r>
              <a:rPr lang="ko-KR" altLang="en-US" sz="1050" dirty="0" smtClean="0"/>
              <a:t>의 해결과정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- 1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03261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179513" y="1739496"/>
            <a:ext cx="8894510" cy="3808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5507" y="5586848"/>
            <a:ext cx="2305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14. </a:t>
            </a:r>
            <a:r>
              <a:rPr lang="en-US" altLang="ko-KR" sz="1050" dirty="0" err="1" smtClean="0"/>
              <a:t>Test_one</a:t>
            </a:r>
            <a:r>
              <a:rPr lang="ko-KR" altLang="en-US" sz="1050" dirty="0" smtClean="0"/>
              <a:t>의 해결과정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- 2</a:t>
            </a:r>
            <a:endParaRPr lang="en-US" altLang="ko-KR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563" y="1124744"/>
            <a:ext cx="8018462" cy="5257800"/>
          </a:xfrm>
        </p:spPr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테스트 케이스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913459" y="3447283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1471" y="301859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8" y="2139146"/>
            <a:ext cx="1733935" cy="255912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 bwMode="auto">
          <a:xfrm>
            <a:off x="32117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3746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43" y="2075819"/>
            <a:ext cx="1706377" cy="26857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263" y="1863108"/>
            <a:ext cx="2562225" cy="351472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 bwMode="auto">
          <a:xfrm>
            <a:off x="554175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649763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76256" y="488744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7308304" y="5103468"/>
            <a:ext cx="288032" cy="6617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76256" y="57651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모든 숫자가 정렬되어서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성공하였다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dirty="0" smtClean="0"/>
              <a:t>제출 </a:t>
            </a:r>
            <a:r>
              <a:rPr lang="en-US" altLang="ko-KR" dirty="0" smtClean="0"/>
              <a:t>(</a:t>
            </a:r>
            <a:r>
              <a:rPr lang="en-US" altLang="ko-KR" dirty="0" smtClean="0"/>
              <a:t>6/12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자정 마감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sz="1600" dirty="0" smtClean="0"/>
              <a:t>메일 제목</a:t>
            </a:r>
            <a:r>
              <a:rPr lang="en-US" altLang="ko-KR" sz="1600" dirty="0" smtClean="0"/>
              <a:t>: 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ko-KR" altLang="en-US" sz="1600" dirty="0" smtClean="0"/>
              <a:t>제출 파일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소스 파일과 보고서 파일을 </a:t>
            </a:r>
            <a:r>
              <a:rPr lang="en-US" altLang="ko-KR" sz="1600" dirty="0" smtClean="0"/>
              <a:t>zip</a:t>
            </a:r>
            <a:r>
              <a:rPr lang="ko-KR" altLang="en-US" sz="1600" dirty="0" smtClean="0"/>
              <a:t>하여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.zip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제출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소스 파일명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puzzle_student.c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보고서 파일명</a:t>
            </a:r>
            <a:r>
              <a:rPr lang="en-US" altLang="ko-KR" sz="1600" dirty="0" smtClean="0"/>
              <a:t>: 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보고서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제출 시 테스트 코드는 모두 아래와 같이 주석 처리한다</a:t>
            </a:r>
            <a:r>
              <a:rPr lang="en-US" altLang="ko-KR" sz="16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smtClean="0"/>
              <a:t>Late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dirty="0" smtClean="0">
                <a:solidFill>
                  <a:srgbClr val="FF0000"/>
                </a:solidFill>
              </a:rPr>
              <a:t>적발 시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점 처리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제출 및 마감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6" y="3212976"/>
            <a:ext cx="2236787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2627784" y="4609802"/>
            <a:ext cx="1872208" cy="5473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654297"/>
            <a:ext cx="2557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반드시 주석 처리 후 제출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주석 처리 되지 않았을 경우 감점 처리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499992" y="4766710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67744" y="5206164"/>
            <a:ext cx="2232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15. </a:t>
            </a:r>
            <a:r>
              <a:rPr lang="ko-KR" altLang="en-US" sz="1050" dirty="0" smtClean="0"/>
              <a:t>제출시 메인 함수 상태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8488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</p:spPr>
            <p:txBody>
              <a:bodyPr/>
              <a:lstStyle/>
              <a:p>
                <a:r>
                  <a:rPr lang="ko-KR" altLang="en-US" sz="2000" dirty="0"/>
                  <a:t>보고서 요구사항</a:t>
                </a:r>
                <a:endParaRPr lang="en-US" altLang="ko-KR" sz="2000" dirty="0"/>
              </a:p>
              <a:p>
                <a:pPr lvl="1" latinLnBrk="1"/>
                <a:r>
                  <a:rPr lang="ko-KR" altLang="en-US" sz="1800" dirty="0"/>
                  <a:t>프로그램 실행 흐름도 </a:t>
                </a:r>
                <a:r>
                  <a:rPr lang="en-US" altLang="ko-KR" sz="1800" dirty="0"/>
                  <a:t>(Flowchart) </a:t>
                </a:r>
                <a:r>
                  <a:rPr lang="ko-KR" altLang="en-US" sz="1800" dirty="0"/>
                  <a:t>및 설명</a:t>
                </a:r>
              </a:p>
              <a:p>
                <a:pPr lvl="2" latinLnBrk="1"/>
                <a:r>
                  <a:rPr lang="ko-KR" altLang="en-US" sz="1600" dirty="0"/>
                  <a:t>자신의 프로그램이 동작하는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실행 흐름도</a:t>
                </a:r>
                <a:r>
                  <a:rPr lang="ko-KR" altLang="en-US" sz="1600" dirty="0"/>
                  <a:t>를 작성하고 설명하여야 한다</a:t>
                </a:r>
                <a:r>
                  <a:rPr lang="en-US" altLang="ko-KR" sz="1600" dirty="0"/>
                  <a:t>. </a:t>
                </a:r>
              </a:p>
              <a:p>
                <a:pPr lvl="2" latinLnBrk="1"/>
                <a:r>
                  <a:rPr lang="ko-KR" altLang="en-US" sz="1600" dirty="0"/>
                  <a:t>실행 흐름도를 설명할 때 그림 등을 첨부하여 잘 이해가 될 수 있도록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프로그램의 각 함수 설명</a:t>
                </a:r>
                <a:endParaRPr lang="en-US" altLang="ko-KR" sz="1800" dirty="0"/>
              </a:p>
              <a:p>
                <a:pPr lvl="2" latinLnBrk="1"/>
                <a:r>
                  <a:rPr lang="ko-KR" altLang="en-US" sz="1600" dirty="0"/>
                  <a:t>프로그램을 구성하는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함수를 자세하게 설명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 latinLnBrk="1"/>
                <a:r>
                  <a:rPr lang="ko-KR" altLang="en-US" sz="1600" dirty="0">
                    <a:solidFill>
                      <a:srgbClr val="FF0000"/>
                    </a:solidFill>
                  </a:rPr>
                  <a:t>추가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구현</a:t>
                </a:r>
                <a:r>
                  <a:rPr lang="ko-KR" altLang="en-US" sz="1600" dirty="0" smtClean="0"/>
                  <a:t>을 </a:t>
                </a:r>
                <a:r>
                  <a:rPr lang="ko-KR" altLang="en-US" sz="1600" dirty="0"/>
                  <a:t>제외한 추가 구현 사항이 있다면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별도로 설명하도록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시험 및 평가 방식 설명</a:t>
                </a:r>
              </a:p>
              <a:p>
                <a:pPr lvl="2" latinLnBrk="1"/>
                <a:r>
                  <a:rPr lang="ko-KR" altLang="en-US" sz="1600" dirty="0"/>
                  <a:t>작성한 프로그램이 다음 조건들을 만족하며 안정되게 작동하는지 확인한다</a:t>
                </a:r>
                <a:r>
                  <a:rPr lang="en-US" altLang="ko-KR" sz="1600" dirty="0"/>
                  <a:t>. </a:t>
                </a:r>
              </a:p>
              <a:p>
                <a:pPr lvl="3" latinLnBrk="1"/>
                <a:r>
                  <a:rPr lang="ko-KR" altLang="en-US" sz="1400" dirty="0" smtClean="0"/>
                  <a:t>방향키</a:t>
                </a:r>
                <a:r>
                  <a:rPr lang="en-US" altLang="ko-KR" sz="1400" dirty="0" smtClean="0"/>
                  <a:t>(w, s, d, a)</a:t>
                </a:r>
                <a:r>
                  <a:rPr lang="ko-KR" altLang="en-US" sz="1400" dirty="0" smtClean="0"/>
                  <a:t>를 눌렀을 경우 숫자 판이 정상적으로 움직인다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r>
                  <a:rPr lang="ko-KR" altLang="en-US" sz="1400" dirty="0" smtClean="0"/>
                  <a:t>숫자가 정렬되면 프로그램이 정상적으로 종료된다</a:t>
                </a:r>
                <a:r>
                  <a:rPr lang="en-US" altLang="ko-KR" sz="1400" dirty="0" smtClean="0"/>
                  <a:t>.</a:t>
                </a:r>
              </a:p>
              <a:p>
                <a:pPr lvl="3" latinLnBrk="1"/>
                <a:r>
                  <a:rPr lang="ko-KR" altLang="en-US" sz="1400" dirty="0" smtClean="0"/>
                  <a:t>프로그램 종료 후</a:t>
                </a:r>
                <a:r>
                  <a:rPr lang="en-US" altLang="ko-KR" sz="1400" dirty="0" smtClean="0"/>
                  <a:t>, terminal</a:t>
                </a:r>
                <a:r>
                  <a:rPr lang="ko-KR" altLang="en-US" sz="1400" dirty="0" smtClean="0"/>
                  <a:t>로 정상적으로 원상 복귀 된다</a:t>
                </a:r>
                <a:r>
                  <a:rPr lang="en-US" altLang="ko-KR" sz="1400" dirty="0" smtClean="0"/>
                  <a:t>.</a:t>
                </a:r>
              </a:p>
              <a:p>
                <a:pPr lvl="3" latinLnBrk="1"/>
                <a:r>
                  <a:rPr lang="ko-KR" altLang="en-US" sz="1400" dirty="0" smtClean="0"/>
                  <a:t>게임이 끝날 때 까지 오류가 발생하지 않는다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r>
                  <a:rPr lang="en-US" altLang="ko-KR" sz="1400" dirty="0" smtClean="0"/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추가구현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 </a:t>
                </a:r>
                <a:r>
                  <a:rPr lang="ko-KR" altLang="en-US" sz="1400" dirty="0" smtClean="0"/>
                  <a:t>숫자 판이 움직일 때 마다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1</a:t>
                </a:r>
                <a:r>
                  <a:rPr lang="ko-KR" altLang="en-US" sz="1400" dirty="0" smtClean="0"/>
                  <a:t>씩 감소하고</a:t>
                </a:r>
                <a:r>
                  <a:rPr lang="en-US" altLang="ko-KR" sz="1400" dirty="0" smtClean="0"/>
                  <a:t>, 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0</a:t>
                </a:r>
                <a:r>
                  <a:rPr lang="ko-KR" altLang="en-US" sz="1400" dirty="0" smtClean="0"/>
                  <a:t>일 때 숫자 판이 정렬되지 않은 상태이면 </a:t>
                </a:r>
                <a:r>
                  <a:rPr lang="en-US" altLang="ko-KR" sz="1400" dirty="0" smtClean="0"/>
                  <a:t>Fail </a:t>
                </a:r>
                <a:r>
                  <a:rPr lang="ko-KR" altLang="en-US" sz="1400" dirty="0" smtClean="0"/>
                  <a:t>을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출력하고 프로그램을 종료한다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endParaRPr lang="ko-KR" altLang="en-US" dirty="0"/>
              </a:p>
              <a:p>
                <a:pPr marL="914400" lvl="2" indent="0" latinLnBrk="1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  <a:blipFill rotWithShape="0">
                <a:blip r:embed="rId2"/>
                <a:stretch>
                  <a:fillRect l="-75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보고서 및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7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필요 시 추가 변수는 추가할 수 있지만</a:t>
            </a:r>
            <a:r>
              <a:rPr lang="en-US" altLang="ko-KR" dirty="0" smtClean="0"/>
              <a:t>, </a:t>
            </a:r>
            <a:r>
              <a:rPr lang="ko-KR" altLang="en-US" dirty="0"/>
              <a:t>주어진 </a:t>
            </a:r>
            <a:r>
              <a:rPr lang="ko-KR" altLang="en-US" dirty="0" smtClean="0"/>
              <a:t>함수와 변수들의 </a:t>
            </a:r>
            <a:r>
              <a:rPr lang="ko-KR" altLang="en-US" dirty="0"/>
              <a:t>이름을 변경하지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주어진 코드에서 </a:t>
            </a:r>
            <a:r>
              <a:rPr lang="en-US" altLang="ko-KR" dirty="0" smtClean="0"/>
              <a:t>TODO</a:t>
            </a:r>
            <a:r>
              <a:rPr lang="ko-KR" altLang="en-US" dirty="0" smtClean="0"/>
              <a:t>라고 적힌 부분만 구현하면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3449" y="1183944"/>
            <a:ext cx="8018463" cy="5257800"/>
          </a:xfrm>
        </p:spPr>
        <p:txBody>
          <a:bodyPr/>
          <a:lstStyle/>
          <a:p>
            <a:r>
              <a:rPr lang="en-US" altLang="ko-KR" dirty="0" err="1" smtClean="0"/>
              <a:t>puzzle_student.c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main()</a:t>
            </a:r>
          </a:p>
          <a:p>
            <a:pPr lvl="2"/>
            <a:r>
              <a:rPr lang="ko-KR" altLang="en-US" dirty="0" smtClean="0"/>
              <a:t>퍼즐게임 시작 시 실행되며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퍼즐게임 판을 초기화하고</a:t>
            </a:r>
            <a:r>
              <a:rPr lang="en-US" altLang="ko-KR" dirty="0"/>
              <a:t> </a:t>
            </a:r>
            <a:r>
              <a:rPr lang="ko-KR" altLang="en-US" dirty="0" smtClean="0"/>
              <a:t>입력 받은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에 대한 동작을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Life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했을 시 프로그램을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puzzle[][size])</a:t>
            </a:r>
          </a:p>
          <a:p>
            <a:pPr lvl="2"/>
            <a:r>
              <a:rPr lang="ko-KR" altLang="en-US" dirty="0" smtClean="0"/>
              <a:t>퍼즐게임의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변수와 게임 판을 초기화 해준다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게임 판의 빈칸은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printPuzzle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</a:t>
            </a:r>
            <a:r>
              <a:rPr lang="en-US" altLang="ko-KR" dirty="0" smtClean="0"/>
              <a:t>])</a:t>
            </a:r>
          </a:p>
          <a:p>
            <a:pPr lvl="2"/>
            <a:r>
              <a:rPr lang="ko-KR" altLang="en-US" dirty="0" smtClean="0"/>
              <a:t>퍼즐게임 판을 출력해준다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checkPuzzle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 smtClean="0"/>
              <a:t>퍼즐게임이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되었는지 체크한다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4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err="1"/>
              <a:t>puzzle_student.c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find_0_loc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퍼즐게임 판에서 빈칸의 위치를 찾는다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 ()</a:t>
            </a:r>
          </a:p>
          <a:p>
            <a:pPr lvl="2"/>
            <a:r>
              <a:rPr lang="ko-KR" altLang="en-US" dirty="0" smtClean="0"/>
              <a:t>콘솔 창에 입력하는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값을 받아온다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 때</a:t>
            </a:r>
            <a:r>
              <a:rPr lang="en-US" altLang="ko-KR" dirty="0" smtClean="0"/>
              <a:t>, Enter</a:t>
            </a:r>
            <a:r>
              <a:rPr lang="ko-KR" altLang="en-US" dirty="0" smtClean="0"/>
              <a:t>로 입력할 필요 없음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move_to</a:t>
            </a:r>
            <a:r>
              <a:rPr lang="en-US" altLang="ko-KR" dirty="0" smtClean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command)</a:t>
            </a:r>
            <a:endParaRPr lang="en-US" altLang="ko-KR" dirty="0"/>
          </a:p>
          <a:p>
            <a:pPr lvl="2"/>
            <a:r>
              <a:rPr lang="en-US" altLang="ko-KR" dirty="0" smtClean="0"/>
              <a:t>Command</a:t>
            </a:r>
            <a:r>
              <a:rPr lang="ko-KR" altLang="en-US" dirty="0" smtClean="0"/>
              <a:t>에 대한 동작을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‘w’, ‘W’ – </a:t>
            </a:r>
            <a:r>
              <a:rPr lang="ko-KR" altLang="en-US" dirty="0" smtClean="0"/>
              <a:t>빈칸을 아래로</a:t>
            </a:r>
            <a:r>
              <a:rPr lang="en-US" altLang="ko-KR" dirty="0" smtClean="0"/>
              <a:t>, ‘a’, ‘A’ – </a:t>
            </a:r>
            <a:r>
              <a:rPr lang="ko-KR" altLang="en-US" dirty="0" smtClean="0"/>
              <a:t>빈칸을 오른쪽으로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‘s’, ‘S’ – </a:t>
            </a:r>
            <a:r>
              <a:rPr lang="ko-KR" altLang="en-US" dirty="0" smtClean="0"/>
              <a:t>빈칸을 위로</a:t>
            </a:r>
            <a:r>
              <a:rPr lang="en-US" altLang="ko-KR" dirty="0" smtClean="0"/>
              <a:t>, ‘d’, ‘D’ – </a:t>
            </a:r>
            <a:r>
              <a:rPr lang="ko-KR" altLang="en-US" dirty="0" smtClean="0"/>
              <a:t>빈칸을 왼쪽으로</a:t>
            </a:r>
            <a:endParaRPr lang="en-US" altLang="ko-KR" dirty="0" smtClean="0"/>
          </a:p>
          <a:p>
            <a:pPr marL="257175" lvl="1" indent="0"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  Page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6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err="1"/>
              <a:t>puzzle_student.c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shuffle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퍼즐게임 판을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섞는다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GetCommand</a:t>
            </a:r>
            <a:r>
              <a:rPr lang="en-US" altLang="ko-KR" dirty="0" smtClean="0"/>
              <a:t> ()</a:t>
            </a:r>
          </a:p>
          <a:p>
            <a:pPr lvl="2"/>
            <a:r>
              <a:rPr lang="en-US" altLang="ko-KR" dirty="0" err="1" smtClean="0"/>
              <a:t>getch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가져와 해당하는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‘w’, ‘W’, ‘a’, ‘A’, ‘s’, ‘S’, ‘d’, ‘D’ key</a:t>
            </a:r>
            <a:r>
              <a:rPr lang="ko-KR" altLang="en-US" dirty="0" smtClean="0"/>
              <a:t>를 제외한 다른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입력으로 들어올 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 Page </a:t>
            </a:r>
            <a:fld id="{3F14069D-2812-4305-992F-66FDFFA90FF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7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1514"/>
            <a:ext cx="3970461" cy="4699992"/>
          </a:xfrm>
        </p:spPr>
        <p:txBody>
          <a:bodyPr/>
          <a:lstStyle/>
          <a:p>
            <a:r>
              <a:rPr lang="ko-KR" altLang="en-US" sz="2000" dirty="0" smtClean="0"/>
              <a:t>숫자 퍼즐은 정사각형 판에 숫자들이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놓여져 있을 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판을 상하좌우로 움직여  순서를 맞추는 놀이다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본 프로젝트에서는 </a:t>
            </a:r>
            <a:r>
              <a:rPr lang="en-US" altLang="ko-KR" sz="2000" dirty="0" smtClean="0"/>
              <a:t>UNIX</a:t>
            </a:r>
            <a:r>
              <a:rPr lang="ko-KR" altLang="en-US" sz="2000" dirty="0" smtClean="0"/>
              <a:t>기반에서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언어로 숫자 퍼즐을 구현한다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와 같이 임의로 </a:t>
            </a:r>
            <a:r>
              <a:rPr lang="en-US" altLang="ko-KR" sz="2000" dirty="0" smtClean="0"/>
              <a:t>shuffle</a:t>
            </a:r>
            <a:r>
              <a:rPr lang="ko-KR" altLang="en-US" sz="2000" dirty="0" smtClean="0"/>
              <a:t>된 숫자를 상하좌우로 움직여 내림차순으로 정렬되게 맞추면 게임이 종료된다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652120" y="1412776"/>
            <a:ext cx="2016224" cy="2270140"/>
            <a:chOff x="5652120" y="1412776"/>
            <a:chExt cx="2016224" cy="2270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12776"/>
              <a:ext cx="2016224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24293" y="3429000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숫자 퍼즐 놀이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62550" y="4033133"/>
            <a:ext cx="2665834" cy="2204179"/>
            <a:chOff x="5364088" y="3919314"/>
            <a:chExt cx="2665834" cy="22041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4"/>
            <a:stretch/>
          </p:blipFill>
          <p:spPr bwMode="auto">
            <a:xfrm>
              <a:off x="5364088" y="3919314"/>
              <a:ext cx="10477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919314"/>
              <a:ext cx="10096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6588224" y="4653136"/>
              <a:ext cx="288032" cy="504056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2120" y="5877272"/>
              <a:ext cx="2271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2</a:t>
              </a:r>
              <a:r>
                <a:rPr lang="en-US" altLang="ko-KR" sz="1000" dirty="0" smtClean="0"/>
                <a:t>. c</a:t>
              </a:r>
              <a:r>
                <a:rPr lang="ko-KR" altLang="en-US" sz="1000" dirty="0" smtClean="0"/>
                <a:t>언어로 구현된 숫자퍼즐 예시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9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1514"/>
            <a:ext cx="4320480" cy="4699992"/>
          </a:xfrm>
        </p:spPr>
        <p:txBody>
          <a:bodyPr/>
          <a:lstStyle/>
          <a:p>
            <a:r>
              <a:rPr lang="ko-KR" altLang="en-US" sz="2000" dirty="0" smtClean="0"/>
              <a:t>기초공학설계 </a:t>
            </a:r>
            <a:r>
              <a:rPr lang="ko-KR" altLang="en-US" sz="2000" dirty="0"/>
              <a:t>과목에서 학습한 </a:t>
            </a:r>
            <a:r>
              <a:rPr lang="en-US" altLang="ko-KR" sz="2000" dirty="0"/>
              <a:t>c </a:t>
            </a:r>
            <a:r>
              <a:rPr lang="ko-KR" altLang="en-US" sz="2000" dirty="0"/>
              <a:t>언어의 변수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조건문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입출력 등의 문법적 요소들을 체득한다</a:t>
            </a:r>
            <a:endParaRPr lang="en-US" altLang="ko-KR" sz="2000" dirty="0"/>
          </a:p>
          <a:p>
            <a:r>
              <a:rPr lang="ko-KR" altLang="en-US" sz="2000" dirty="0"/>
              <a:t>함수를 사용하여 프로그램을 </a:t>
            </a:r>
            <a:r>
              <a:rPr lang="ko-KR" altLang="en-US" sz="2000" dirty="0">
                <a:solidFill>
                  <a:schemeClr val="accent1"/>
                </a:solidFill>
              </a:rPr>
              <a:t>모듈화</a:t>
            </a:r>
            <a:r>
              <a:rPr lang="ko-KR" altLang="en-US" sz="2000" dirty="0"/>
              <a:t> 하는 법을 체득한다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제공된 코드를 이해하여 응용한다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제공된 </a:t>
            </a:r>
            <a:r>
              <a:rPr lang="en-US" altLang="ko-KR" sz="2000" dirty="0"/>
              <a:t>library 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documentary </a:t>
            </a:r>
            <a:r>
              <a:rPr lang="ko-KR" altLang="en-US" sz="2000" dirty="0"/>
              <a:t>를 찾아보고 이해하며 프로그램에 적용한다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프로그램을 기획해보고 본인의 프로젝트를 설명하는 보고서를 작성한다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652120" y="1412776"/>
            <a:ext cx="2016224" cy="2270140"/>
            <a:chOff x="5652120" y="1412776"/>
            <a:chExt cx="2016224" cy="2270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12776"/>
              <a:ext cx="2016224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24293" y="3429000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숫자 퍼즐 놀이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62550" y="4033133"/>
            <a:ext cx="2665834" cy="2204179"/>
            <a:chOff x="5364088" y="3919314"/>
            <a:chExt cx="2665834" cy="22041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4"/>
            <a:stretch/>
          </p:blipFill>
          <p:spPr bwMode="auto">
            <a:xfrm>
              <a:off x="5364088" y="3919314"/>
              <a:ext cx="10477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919314"/>
              <a:ext cx="10096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6588224" y="4653136"/>
              <a:ext cx="288032" cy="504056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2120" y="5877272"/>
              <a:ext cx="2271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2</a:t>
              </a:r>
              <a:r>
                <a:rPr lang="en-US" altLang="ko-KR" sz="1000" dirty="0" smtClean="0"/>
                <a:t>. c</a:t>
              </a:r>
              <a:r>
                <a:rPr lang="ko-KR" altLang="en-US" sz="1000" dirty="0" smtClean="0"/>
                <a:t>언어로 구현된 숫자퍼즐 예시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9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과정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r>
              <a:rPr lang="ko-KR" altLang="en-US" sz="2000" dirty="0" smtClean="0"/>
              <a:t>본 프로젝트에서는 다음과 같이 작동하는 숫자 퍼즐을 구현한다</a:t>
            </a:r>
            <a:endParaRPr lang="en-US" altLang="ko-KR" sz="2000" dirty="0" smtClean="0"/>
          </a:p>
          <a:p>
            <a:pPr lvl="1"/>
            <a:r>
              <a:rPr lang="en-US" altLang="ko-KR" sz="1800" b="1" dirty="0">
                <a:solidFill>
                  <a:srgbClr val="FF0000"/>
                </a:solidFill>
              </a:rPr>
              <a:t>Step 1: </a:t>
            </a:r>
            <a:r>
              <a:rPr lang="ko-KR" altLang="en-US" sz="1800" dirty="0"/>
              <a:t>게임을 실행하면 </a:t>
            </a:r>
            <a:r>
              <a:rPr lang="en-US" altLang="ko-KR" sz="1800" dirty="0"/>
              <a:t>(</a:t>
            </a:r>
            <a:r>
              <a:rPr lang="ko-KR" altLang="en-US" sz="1800" dirty="0"/>
              <a:t>그림 </a:t>
            </a:r>
            <a:r>
              <a:rPr lang="en-US" altLang="ko-KR" sz="1800" dirty="0"/>
              <a:t>3)</a:t>
            </a:r>
            <a:r>
              <a:rPr lang="ko-KR" altLang="en-US" sz="1800" dirty="0"/>
              <a:t>과 같은 화면이 </a:t>
            </a:r>
            <a:r>
              <a:rPr lang="ko-KR" altLang="en-US" sz="1800" dirty="0" smtClean="0"/>
              <a:t>나타나며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이는 숫자판의 숫자가 임의로 </a:t>
            </a:r>
            <a:r>
              <a:rPr lang="en-US" altLang="ko-KR" sz="1800" dirty="0" smtClean="0"/>
              <a:t>shuffle </a:t>
            </a:r>
            <a:r>
              <a:rPr lang="ko-KR" altLang="en-US" sz="1800" dirty="0" smtClean="0"/>
              <a:t>된 것이다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게임 실행 시 </a:t>
            </a:r>
            <a:r>
              <a:rPr lang="en-US" altLang="ko-KR" sz="1800" dirty="0" smtClean="0"/>
              <a:t>shuffle </a:t>
            </a:r>
            <a:r>
              <a:rPr lang="ko-KR" altLang="en-US" sz="1800" dirty="0" smtClean="0"/>
              <a:t>함수가 호출 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함수는 아래와 같이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때</a:t>
            </a:r>
            <a:r>
              <a:rPr lang="en-US" altLang="ko-KR" sz="1800" dirty="0" smtClean="0"/>
              <a:t>, shuffle </a:t>
            </a:r>
            <a:r>
              <a:rPr lang="ko-KR" altLang="en-US" sz="1800" dirty="0" smtClean="0"/>
              <a:t>함수 내 </a:t>
            </a:r>
            <a:r>
              <a:rPr lang="en-US" altLang="ko-KR" sz="1800" b="1" dirty="0" smtClean="0"/>
              <a:t>find_0_loc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함수와 </a:t>
            </a:r>
            <a:r>
              <a:rPr lang="en-US" altLang="ko-KR" sz="1800" b="1" dirty="0" err="1" smtClean="0"/>
              <a:t>move_to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구현해야 정상적으로 동작한다</a:t>
            </a:r>
            <a:r>
              <a:rPr lang="en-US" altLang="ko-KR" sz="1800" dirty="0"/>
              <a:t>.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118910" y="3552255"/>
            <a:ext cx="1580882" cy="2685057"/>
            <a:chOff x="1458767" y="3734714"/>
            <a:chExt cx="1580882" cy="268505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게임 실행 첫 화면</a:t>
              </a:r>
              <a:endParaRPr lang="ko-KR" altLang="en-US" sz="1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64121" y="3471679"/>
            <a:ext cx="5728359" cy="247760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</a:rPr>
              <a:t>void shuffle(</a:t>
            </a:r>
            <a:r>
              <a:rPr lang="en-US" altLang="ko-KR" sz="1200" dirty="0" err="1" smtClean="0">
                <a:latin typeface="Consolas" pitchFamily="49" charset="0"/>
              </a:rPr>
              <a:t>int</a:t>
            </a:r>
            <a:r>
              <a:rPr lang="en-US" altLang="ko-KR" sz="1200" dirty="0" smtClean="0">
                <a:latin typeface="Consolas" pitchFamily="49" charset="0"/>
              </a:rPr>
              <a:t> puzzle[][size])</a:t>
            </a:r>
          </a:p>
          <a:p>
            <a:r>
              <a:rPr lang="en-US" altLang="ko-KR" sz="1200" dirty="0" smtClean="0">
                <a:latin typeface="Consolas" pitchFamily="49" charset="0"/>
              </a:rPr>
              <a:t>{</a:t>
            </a:r>
          </a:p>
          <a:p>
            <a:r>
              <a:rPr lang="en-US" altLang="ko-KR" sz="1200" dirty="0" smtClean="0">
                <a:latin typeface="Consolas" pitchFamily="49" charset="0"/>
              </a:rPr>
              <a:t>  </a:t>
            </a:r>
            <a:r>
              <a:rPr lang="en-US" altLang="ko-KR" sz="1200" dirty="0" err="1" smtClean="0">
                <a:latin typeface="Consolas" pitchFamily="49" charset="0"/>
              </a:rPr>
              <a:t>int</a:t>
            </a:r>
            <a:r>
              <a:rPr lang="en-US" altLang="ko-KR" sz="1200" dirty="0" smtClean="0">
                <a:latin typeface="Consolas" pitchFamily="49" charset="0"/>
              </a:rPr>
              <a:t> r, l;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</a:t>
            </a:r>
            <a:r>
              <a:rPr lang="en-US" altLang="ko-KR" sz="1200" dirty="0" err="1" smtClean="0">
                <a:latin typeface="Consolas" pitchFamily="49" charset="0"/>
              </a:rPr>
              <a:t>int</a:t>
            </a:r>
            <a:r>
              <a:rPr lang="en-US" altLang="ko-KR" sz="1200" dirty="0" smtClean="0">
                <a:latin typeface="Consolas" pitchFamily="49" charset="0"/>
              </a:rPr>
              <a:t> </a:t>
            </a:r>
            <a:r>
              <a:rPr lang="en-US" altLang="ko-KR" sz="1200" dirty="0" err="1" smtClean="0">
                <a:latin typeface="Consolas" pitchFamily="49" charset="0"/>
              </a:rPr>
              <a:t>iter</a:t>
            </a:r>
            <a:r>
              <a:rPr lang="en-US" altLang="ko-KR" sz="1200" dirty="0" smtClean="0">
                <a:latin typeface="Consolas" pitchFamily="49" charset="0"/>
              </a:rPr>
              <a:t> = 100;  // </a:t>
            </a:r>
            <a:r>
              <a:rPr lang="ko-KR" altLang="en-US" sz="1200" dirty="0" err="1" smtClean="0">
                <a:latin typeface="Consolas" pitchFamily="49" charset="0"/>
              </a:rPr>
              <a:t>셔플을</a:t>
            </a:r>
            <a:r>
              <a:rPr lang="ko-KR" altLang="en-US" sz="1200" dirty="0" smtClean="0">
                <a:latin typeface="Consolas" pitchFamily="49" charset="0"/>
              </a:rPr>
              <a:t> 시도 할 횟수</a:t>
            </a:r>
            <a:endParaRPr lang="en-US" altLang="ko-KR" sz="1200" dirty="0" smtClean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while(</a:t>
            </a:r>
            <a:r>
              <a:rPr lang="en-US" altLang="ko-KR" sz="1200" dirty="0" err="1" smtClean="0">
                <a:latin typeface="Consolas" pitchFamily="49" charset="0"/>
              </a:rPr>
              <a:t>iter</a:t>
            </a:r>
            <a:r>
              <a:rPr lang="en-US" altLang="ko-KR" sz="1200" dirty="0" smtClean="0">
                <a:latin typeface="Consolas" pitchFamily="49" charset="0"/>
              </a:rPr>
              <a:t>)      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{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</a:t>
            </a:r>
            <a:r>
              <a:rPr lang="en-US" altLang="ko-KR" sz="1200" dirty="0" err="1" smtClean="0">
                <a:latin typeface="Consolas" pitchFamily="49" charset="0"/>
              </a:rPr>
              <a:t>iter</a:t>
            </a:r>
            <a:r>
              <a:rPr lang="en-US" altLang="ko-KR" sz="1200" dirty="0" smtClean="0">
                <a:latin typeface="Consolas" pitchFamily="49" charset="0"/>
              </a:rPr>
              <a:t>--;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l = find_0_loc(puzzle); 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//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퍼즐 판에서 빈칸의 위치를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return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r = rand()%4;	 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// ↑, ←, ↓,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→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중 어디로 갈 것인지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random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으로 선택</a:t>
            </a:r>
            <a:endParaRPr lang="en-US" altLang="ko-KR" sz="11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                        // (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여기서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rand()%4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는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0, 1, 2, 3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중 하나임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)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</a:t>
            </a:r>
            <a:r>
              <a:rPr lang="en-US" altLang="ko-KR" sz="1200" dirty="0" err="1" smtClean="0">
                <a:latin typeface="Consolas" pitchFamily="49" charset="0"/>
              </a:rPr>
              <a:t>move_to</a:t>
            </a:r>
            <a:r>
              <a:rPr lang="en-US" altLang="ko-KR" sz="1200" dirty="0" smtClean="0">
                <a:latin typeface="Consolas" pitchFamily="49" charset="0"/>
              </a:rPr>
              <a:t>(puzzle, l, r); 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//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숫자 판을 옮긴 결과를 퍼즐 판에 다시 저장</a:t>
            </a:r>
            <a:endParaRPr lang="en-US" altLang="ko-KR" sz="1100" dirty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</a:rPr>
              <a:t>  }</a:t>
            </a:r>
          </a:p>
          <a:p>
            <a:r>
              <a:rPr lang="en-US" altLang="ko-KR" sz="1200" dirty="0" smtClean="0">
                <a:latin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5991091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그림 </a:t>
            </a:r>
            <a:r>
              <a:rPr lang="en-US" altLang="ko-KR" sz="1000" dirty="0" smtClean="0"/>
              <a:t>4. shuffle </a:t>
            </a:r>
            <a:r>
              <a:rPr lang="ko-KR" altLang="en-US" sz="1000" dirty="0" smtClean="0"/>
              <a:t>함수 코드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732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과정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pPr lvl="1"/>
            <a:r>
              <a:rPr lang="en-US" altLang="ko-KR" sz="1800" b="1" dirty="0" smtClean="0">
                <a:solidFill>
                  <a:srgbClr val="FF0000"/>
                </a:solidFill>
              </a:rPr>
              <a:t>Step </a:t>
            </a:r>
            <a:r>
              <a:rPr lang="en-US" altLang="ko-KR" sz="1800" b="1" dirty="0">
                <a:solidFill>
                  <a:srgbClr val="FF0000"/>
                </a:solidFill>
              </a:rPr>
              <a:t>2:</a:t>
            </a:r>
            <a:r>
              <a:rPr lang="en-US" altLang="ko-KR" sz="1800" dirty="0"/>
              <a:t> up(w), left(a), down(s), right(d) </a:t>
            </a:r>
            <a:r>
              <a:rPr lang="ko-KR" altLang="en-US" sz="1800" dirty="0"/>
              <a:t>키를 움직여 빈칸을 채우는 방향으로 숫자 판을 움직인다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(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3)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left(a)</a:t>
            </a:r>
            <a:r>
              <a:rPr lang="ko-KR" altLang="en-US" sz="1600" dirty="0" smtClean="0"/>
              <a:t>키를 눌렀을 경우 숫자판 </a:t>
            </a:r>
            <a:r>
              <a:rPr lang="en-US" altLang="ko-KR" sz="1600" dirty="0" smtClean="0"/>
              <a:t>14</a:t>
            </a:r>
            <a:r>
              <a:rPr lang="ko-KR" altLang="en-US" sz="1600" dirty="0" smtClean="0"/>
              <a:t>가 왼쪽으로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빈칸을 채우는 방향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움직인다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그림</a:t>
            </a:r>
            <a:r>
              <a:rPr lang="en-US" altLang="ko-KR" sz="1600" dirty="0" smtClean="0"/>
              <a:t>5)</a:t>
            </a:r>
          </a:p>
          <a:p>
            <a:pPr lvl="1"/>
            <a:r>
              <a:rPr lang="en-US" altLang="ko-KR" sz="1800" b="1" dirty="0" smtClean="0">
                <a:solidFill>
                  <a:srgbClr val="FF0000"/>
                </a:solidFill>
              </a:rPr>
              <a:t>Step </a:t>
            </a:r>
            <a:r>
              <a:rPr lang="en-US" altLang="ko-KR" sz="1800" b="1" dirty="0">
                <a:solidFill>
                  <a:srgbClr val="FF0000"/>
                </a:solidFill>
              </a:rPr>
              <a:t>3: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숫자가 맨 왼쪽 </a:t>
            </a:r>
            <a:r>
              <a:rPr lang="ko-KR" altLang="en-US" sz="1800" dirty="0" err="1" smtClean="0"/>
              <a:t>윗칸부터</a:t>
            </a:r>
            <a:r>
              <a:rPr lang="ko-KR" altLang="en-US" sz="1800" dirty="0" smtClean="0"/>
              <a:t> 내림차순으로 정렬되면 </a:t>
            </a:r>
            <a:r>
              <a:rPr lang="en-US" altLang="ko-KR" sz="1800" dirty="0"/>
              <a:t>Success! </a:t>
            </a:r>
            <a:r>
              <a:rPr lang="ko-KR" altLang="en-US" sz="1800" dirty="0"/>
              <a:t>글자와 함께 프로그램이 종료 된다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그림</a:t>
            </a:r>
            <a:r>
              <a:rPr lang="en-US" altLang="ko-KR" sz="1800" dirty="0" smtClean="0"/>
              <a:t>6)</a:t>
            </a:r>
            <a:endParaRPr lang="en-US" altLang="ko-KR" sz="18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1691680" y="3545113"/>
            <a:ext cx="1580882" cy="2685057"/>
            <a:chOff x="1458767" y="3734714"/>
            <a:chExt cx="1580882" cy="26850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게임 실행 첫 화면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72562" y="3545113"/>
            <a:ext cx="2334293" cy="2685057"/>
            <a:chOff x="2093691" y="3720897"/>
            <a:chExt cx="2334293" cy="268505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910" y="3720897"/>
              <a:ext cx="1422589" cy="2370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093691" y="6159733"/>
              <a:ext cx="23342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5</a:t>
              </a:r>
              <a:r>
                <a:rPr lang="en-US" altLang="ko-KR" sz="1000" dirty="0" smtClean="0"/>
                <a:t>. (</a:t>
              </a:r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3)</a:t>
              </a:r>
              <a:r>
                <a:rPr lang="ko-KR" altLang="en-US" sz="1000" dirty="0" smtClean="0"/>
                <a:t>에서 </a:t>
              </a:r>
              <a:r>
                <a:rPr lang="en-US" altLang="ko-KR" sz="1000" dirty="0" smtClean="0"/>
                <a:t>a</a:t>
              </a:r>
              <a:r>
                <a:rPr lang="ko-KR" altLang="en-US" sz="1000" dirty="0" smtClean="0"/>
                <a:t>키를 눌렀을 경우</a:t>
              </a:r>
              <a:endParaRPr lang="ko-KR" altLang="en-US" sz="10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64850" y="3080722"/>
            <a:ext cx="1944216" cy="3156590"/>
            <a:chOff x="2411760" y="3168001"/>
            <a:chExt cx="1848464" cy="3250879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68001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449939" y="6165304"/>
              <a:ext cx="1675242" cy="25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6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성공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추가 구현</a:t>
            </a:r>
            <a:r>
              <a:rPr lang="en-US" altLang="ko-KR" dirty="0" smtClean="0"/>
              <a:t>(a1)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추가 구현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 - Life</a:t>
                </a:r>
                <a:r>
                  <a:rPr lang="ko-KR" altLang="en-US" sz="2000" dirty="0" smtClean="0"/>
                  <a:t>를 고려한 프로그램 종료 조건</a:t>
                </a:r>
                <a:endParaRPr lang="en-US" altLang="ko-KR" sz="2000" dirty="0" smtClean="0"/>
              </a:p>
              <a:p>
                <a:pPr lvl="1"/>
                <a:r>
                  <a:rPr lang="en-US" altLang="ko-KR" sz="1600" dirty="0"/>
                  <a:t>Step 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에서</a:t>
                </a: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판을 </a:t>
                </a:r>
                <a:r>
                  <a:rPr lang="ko-KR" altLang="en-US" sz="1600" dirty="0"/>
                  <a:t>움직일 때 마다 </a:t>
                </a:r>
                <a:r>
                  <a:rPr lang="en-US" altLang="ko-KR" sz="1600" dirty="0"/>
                  <a:t>Life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씩 줄어든다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en-US" altLang="ko-KR" sz="1600" dirty="0" smtClean="0"/>
                  <a:t>Step 3</a:t>
                </a:r>
                <a:r>
                  <a:rPr lang="ko-KR" altLang="en-US" sz="1600" dirty="0" smtClean="0"/>
                  <a:t>에서 </a:t>
                </a:r>
                <a:r>
                  <a:rPr lang="en-US" altLang="ko-KR" sz="1600" dirty="0" smtClean="0"/>
                  <a:t>Life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보다 크고 정렬이 완료 되면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그림</a:t>
                </a:r>
                <a:r>
                  <a:rPr lang="en-US" altLang="ko-KR" sz="1600" dirty="0" smtClean="0"/>
                  <a:t>5)</a:t>
                </a:r>
                <a:r>
                  <a:rPr lang="ko-KR" altLang="en-US" sz="1600" dirty="0" smtClean="0"/>
                  <a:t>와 같이 </a:t>
                </a:r>
                <a:r>
                  <a:rPr lang="en-US" altLang="ko-KR" sz="1600" dirty="0" smtClean="0"/>
                  <a:t>Success! </a:t>
                </a:r>
                <a:r>
                  <a:rPr lang="ko-KR" altLang="en-US" sz="1600" dirty="0" smtClean="0"/>
                  <a:t>글자와 함께 프로그램이 종료된다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만약 </a:t>
                </a:r>
                <a:r>
                  <a:rPr lang="en-US" altLang="ko-KR" sz="1600" dirty="0" smtClean="0"/>
                  <a:t>Life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이 될 때 까지 숫자가 정렬되지 않으면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그림</a:t>
                </a:r>
                <a:r>
                  <a:rPr lang="en-US" altLang="ko-KR" sz="1600" dirty="0" smtClean="0"/>
                  <a:t>6)</a:t>
                </a:r>
                <a:r>
                  <a:rPr lang="ko-KR" altLang="en-US" sz="1600" dirty="0" smtClean="0"/>
                  <a:t>과 같이 </a:t>
                </a:r>
                <a:r>
                  <a:rPr lang="en-US" altLang="ko-KR" sz="1600" dirty="0" smtClean="0"/>
                  <a:t>Fail! </a:t>
                </a:r>
                <a:r>
                  <a:rPr lang="ko-KR" altLang="en-US" sz="1600" dirty="0" smtClean="0"/>
                  <a:t>글자와 함께 프로그램이 종료된다</a:t>
                </a:r>
                <a:r>
                  <a:rPr lang="en-US" altLang="ko-KR" sz="1600" dirty="0" smtClean="0"/>
                  <a:t>.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정렬과 동시에 </a:t>
                </a:r>
                <a:r>
                  <a:rPr lang="en-US" altLang="ko-KR" sz="1400" dirty="0" smtClean="0"/>
                  <a:t>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0</a:t>
                </a:r>
                <a:r>
                  <a:rPr lang="ko-KR" altLang="en-US" sz="1400" dirty="0" smtClean="0"/>
                  <a:t>일 경우 성공으로 간주</a:t>
                </a:r>
                <a:r>
                  <a:rPr lang="en-US" altLang="ko-KR" sz="1400" dirty="0" smtClean="0"/>
                  <a:t>)</a:t>
                </a:r>
              </a:p>
              <a:p>
                <a:pPr lvl="1"/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  <a:blipFill rotWithShape="0">
                <a:blip r:embed="rId2"/>
                <a:stretch>
                  <a:fillRect l="-7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2339752" y="3212976"/>
            <a:ext cx="1848464" cy="3270557"/>
            <a:chOff x="2411760" y="3140968"/>
            <a:chExt cx="1848464" cy="327055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40968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449939" y="6165304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성공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4048" y="3212977"/>
            <a:ext cx="1866092" cy="3240359"/>
            <a:chOff x="5004048" y="3140969"/>
            <a:chExt cx="1866092" cy="324035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140969"/>
              <a:ext cx="1866092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42227" y="6135107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7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실</a:t>
              </a:r>
              <a:r>
                <a:rPr lang="ko-KR" altLang="en-US" sz="1000" dirty="0"/>
                <a:t>패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07271" y="4667557"/>
            <a:ext cx="1811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Life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r>
              <a:rPr lang="ko-KR" altLang="en-US" sz="1100" dirty="0" smtClean="0">
                <a:solidFill>
                  <a:srgbClr val="FF0000"/>
                </a:solidFill>
              </a:rPr>
              <a:t>일 때 숫자 판이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정렬되지 않으면 </a:t>
            </a:r>
            <a:r>
              <a:rPr lang="en-US" altLang="ko-KR" sz="1100" dirty="0" smtClean="0">
                <a:solidFill>
                  <a:srgbClr val="FF0000"/>
                </a:solidFill>
              </a:rPr>
              <a:t>Fail! </a:t>
            </a:r>
            <a:r>
              <a:rPr lang="ko-KR" altLang="en-US" sz="1100" dirty="0" smtClean="0">
                <a:solidFill>
                  <a:srgbClr val="FF0000"/>
                </a:solidFill>
              </a:rPr>
              <a:t>출력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후 프로그램 종료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5643341" y="4869160"/>
            <a:ext cx="1432176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796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176464"/>
          </a:xfrm>
        </p:spPr>
        <p:txBody>
          <a:bodyPr/>
          <a:lstStyle/>
          <a:p>
            <a:r>
              <a:rPr lang="ko-KR" altLang="en-US" sz="2000" dirty="0" smtClean="0"/>
              <a:t>본 프로젝트는 주어진 코드를 이해하여 프로그램 작동에 필요한 함수를 직접 구현하는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주어진 코드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puzzle_student.c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실행하면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그림</a:t>
            </a:r>
            <a:r>
              <a:rPr lang="en-US" altLang="ko-KR" sz="2000" dirty="0"/>
              <a:t>8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같은 화면이 나타난다</a:t>
            </a:r>
            <a:r>
              <a:rPr lang="en-US" altLang="ko-KR" sz="2000" dirty="0" smtClean="0"/>
              <a:t>.</a:t>
            </a:r>
            <a:r>
              <a:rPr lang="en-US" altLang="ko-KR" sz="1400" dirty="0" smtClean="0"/>
              <a:t> ((</a:t>
            </a:r>
            <a:r>
              <a:rPr lang="ko-KR" altLang="en-US" sz="1400" dirty="0" smtClean="0"/>
              <a:t>그림</a:t>
            </a:r>
            <a:r>
              <a:rPr lang="en-US" altLang="ko-KR" sz="1400" dirty="0"/>
              <a:t>8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숫자가 </a:t>
            </a:r>
            <a:r>
              <a:rPr lang="en-US" altLang="ko-KR" sz="1400" dirty="0"/>
              <a:t>shuffle </a:t>
            </a:r>
            <a:r>
              <a:rPr lang="ko-KR" altLang="en-US" sz="1400" dirty="0"/>
              <a:t>되지 않은 이유는 </a:t>
            </a:r>
            <a:r>
              <a:rPr lang="en-US" altLang="ko-KR" sz="1400" dirty="0" err="1"/>
              <a:t>puzzle_student.c</a:t>
            </a:r>
            <a:r>
              <a:rPr lang="en-US" altLang="ko-KR" sz="1400" dirty="0"/>
              <a:t> </a:t>
            </a:r>
            <a:r>
              <a:rPr lang="ko-KR" altLang="en-US" sz="1400" dirty="0"/>
              <a:t>코드의 </a:t>
            </a:r>
            <a:r>
              <a:rPr lang="en-US" altLang="ko-KR" sz="1400" dirty="0"/>
              <a:t>find_0_loc </a:t>
            </a:r>
            <a:r>
              <a:rPr lang="ko-KR" altLang="en-US" sz="1400" dirty="0"/>
              <a:t>함수와 </a:t>
            </a:r>
            <a:r>
              <a:rPr lang="en-US" altLang="ko-KR" sz="1400" dirty="0" err="1"/>
              <a:t>move_to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함수가 </a:t>
            </a:r>
            <a:r>
              <a:rPr lang="ko-KR" altLang="en-US" sz="1400" dirty="0"/>
              <a:t>구현되지 않았기 </a:t>
            </a:r>
            <a:r>
              <a:rPr lang="ko-KR" altLang="en-US" sz="1400" dirty="0" smtClean="0"/>
              <a:t>때문</a:t>
            </a:r>
            <a:r>
              <a:rPr lang="en-US" altLang="ko-KR" sz="1400" dirty="0" smtClean="0"/>
              <a:t>)</a:t>
            </a:r>
            <a:endParaRPr lang="en-US" altLang="ko-KR" sz="2000" dirty="0" smtClean="0"/>
          </a:p>
          <a:p>
            <a:r>
              <a:rPr lang="ko-KR" altLang="en-US" sz="2000" dirty="0" smtClean="0"/>
              <a:t>주어진 코드 내의 </a:t>
            </a:r>
            <a:r>
              <a:rPr lang="en-US" altLang="ko-KR" sz="2000" dirty="0" smtClean="0"/>
              <a:t>TODO </a:t>
            </a:r>
            <a:r>
              <a:rPr lang="ko-KR" altLang="en-US" sz="2000" dirty="0" smtClean="0"/>
              <a:t>부분을 구현하여 숫자 퍼즐 게임이 정상적으로 작동할 수 있게 코드를 작성한다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프로그램을 강제로 종료하려면 </a:t>
            </a:r>
            <a:r>
              <a:rPr lang="en-US" altLang="ko-KR" sz="2000" dirty="0" err="1" smtClean="0"/>
              <a:t>Ctrl+c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누른다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416928" y="5949280"/>
            <a:ext cx="24593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/>
              <a:t>8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puzzle_student.c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코드 실행 화면</a:t>
            </a:r>
            <a:endParaRPr lang="en-US" altLang="ko-KR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18201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5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프로젝트는 아래와 같은 조건 하에서 작성한다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/>
              <a:t>cspro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 상에서 수행하도록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주어진 </a:t>
            </a:r>
            <a:r>
              <a:rPr lang="en-US" altLang="ko-KR" sz="1600" dirty="0" err="1" smtClean="0"/>
              <a:t>puzzle_student.c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코</a:t>
            </a:r>
            <a:r>
              <a:rPr lang="ko-KR" altLang="en-US" sz="1600" dirty="0"/>
              <a:t>드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기반으로 프로그램을 작성한다</a:t>
            </a:r>
            <a:r>
              <a:rPr lang="en-US" altLang="ko-KR" sz="1600" dirty="0" smtClean="0"/>
              <a:t>. </a:t>
            </a:r>
          </a:p>
          <a:p>
            <a:pPr marL="581025" lvl="2" indent="0">
              <a:buNone/>
            </a:pPr>
            <a:r>
              <a:rPr lang="en-US" altLang="ko-KR" sz="1600" dirty="0" smtClean="0"/>
              <a:t>	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기존 코드 변경 </a:t>
            </a:r>
            <a:r>
              <a:rPr lang="ko-KR" altLang="en-US" sz="1600" dirty="0" smtClean="0">
                <a:solidFill>
                  <a:srgbClr val="FF0000"/>
                </a:solidFill>
              </a:rPr>
              <a:t>불가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sz="1600" dirty="0" smtClean="0"/>
              <a:t>사용 </a:t>
            </a:r>
            <a:r>
              <a:rPr lang="ko-KR" altLang="en-US" sz="1600" dirty="0"/>
              <a:t>가능한 </a:t>
            </a:r>
            <a:r>
              <a:rPr lang="ko-KR" altLang="en-US" sz="1600" dirty="0" smtClean="0"/>
              <a:t>문법은 기초공학설계 </a:t>
            </a:r>
            <a:r>
              <a:rPr lang="ko-KR" altLang="en-US" sz="1600" dirty="0"/>
              <a:t>수업</a:t>
            </a:r>
            <a:r>
              <a:rPr lang="en-US" altLang="ko-KR" sz="1600" dirty="0"/>
              <a:t>, </a:t>
            </a:r>
            <a:r>
              <a:rPr lang="ko-KR" altLang="en-US" sz="1600" dirty="0"/>
              <a:t>실습시간에서 배운 것으로만 한정한다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스택</a:t>
            </a:r>
            <a:r>
              <a:rPr lang="en-US" altLang="ko-KR" sz="1600" dirty="0"/>
              <a:t>, </a:t>
            </a:r>
            <a:r>
              <a:rPr lang="ko-KR" altLang="en-US" sz="1600" dirty="0"/>
              <a:t>트리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등의 자료구조를 구현하거나 기존 자료구조를 호출해서 사용할 수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사용할 경우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</a:rPr>
              <a:t>점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부록에 </a:t>
            </a:r>
            <a:r>
              <a:rPr lang="ko-KR" altLang="en-US" sz="1600" dirty="0"/>
              <a:t>정의한 함수는 기능에 맞게 </a:t>
            </a:r>
            <a:r>
              <a:rPr lang="ko-KR" altLang="en-US" sz="1600" dirty="0">
                <a:solidFill>
                  <a:srgbClr val="FF0000"/>
                </a:solidFill>
              </a:rPr>
              <a:t>반드시</a:t>
            </a:r>
            <a:r>
              <a:rPr lang="ko-KR" altLang="en-US" sz="1600" dirty="0"/>
              <a:t> 구현해야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컴파일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gcc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puzzle_student.c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cspro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컴파일 되어야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다음은 퍼즐의 크기를 정의하는 코드 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퍼즐 크기가 변경 되어도 정상적으로 동작 할 수 있어야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퍼즐 크기는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지정되어 있으며 임의로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구현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8908" y="4487777"/>
            <a:ext cx="2401484" cy="1749535"/>
            <a:chOff x="1979713" y="4581128"/>
            <a:chExt cx="2401484" cy="174953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3" y="4581128"/>
              <a:ext cx="2401484" cy="1749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123728" y="5877272"/>
              <a:ext cx="1656184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1119" y="5806425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퍼즐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게임판의</a:t>
            </a:r>
            <a:r>
              <a:rPr lang="ko-KR" altLang="en-US" sz="1100" dirty="0" smtClean="0">
                <a:solidFill>
                  <a:srgbClr val="FF0000"/>
                </a:solidFill>
              </a:rPr>
              <a:t> 크기가 </a:t>
            </a:r>
            <a:r>
              <a:rPr lang="ko-KR" altLang="en-US" sz="1100" dirty="0">
                <a:solidFill>
                  <a:srgbClr val="FF0000"/>
                </a:solidFill>
              </a:rPr>
              <a:t>변</a:t>
            </a:r>
            <a:r>
              <a:rPr lang="ko-KR" altLang="en-US" sz="1100" dirty="0" smtClean="0">
                <a:solidFill>
                  <a:srgbClr val="FF0000"/>
                </a:solidFill>
              </a:rPr>
              <a:t>경 되어도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정상적으로 동작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해야함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4610803" y="5933313"/>
            <a:ext cx="1232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22188" y="6227265"/>
            <a:ext cx="2722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/>
              <a:t>9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퍼즐 </a:t>
            </a:r>
            <a:r>
              <a:rPr lang="ko-KR" altLang="en-US" sz="1050" dirty="0" err="1" smtClean="0"/>
              <a:t>게임판의</a:t>
            </a:r>
            <a:r>
              <a:rPr lang="ko-KR" altLang="en-US" sz="1050" dirty="0" smtClean="0"/>
              <a:t> 크기를 정의하는 코드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8108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프로젝트는 주어진 테스트 케이스를 만족해야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다음은 </a:t>
            </a:r>
            <a:r>
              <a:rPr lang="en-US" altLang="ko-KR" sz="1600" dirty="0" err="1" smtClean="0"/>
              <a:t>puzzle_student.c</a:t>
            </a:r>
            <a:r>
              <a:rPr lang="ko-KR" altLang="en-US" sz="1600" dirty="0" smtClean="0"/>
              <a:t>의 메인 코드와 테스트 코드이다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smtClean="0"/>
              <a:t>위의 </a:t>
            </a:r>
            <a:r>
              <a:rPr lang="en-US" altLang="ko-KR" sz="1600" dirty="0" err="1" smtClean="0"/>
              <a:t>Test_one</a:t>
            </a:r>
            <a:r>
              <a:rPr lang="en-US" altLang="ko-KR" sz="1600" dirty="0" smtClean="0"/>
              <a:t>, Test_two, </a:t>
            </a:r>
            <a:r>
              <a:rPr lang="en-US" altLang="ko-KR" sz="1600" dirty="0" err="1" smtClean="0"/>
              <a:t>Test_three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각각 주석에서 제외 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주어진 답에 맞게 코드가 정상적으로 작동해야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89" y="2233206"/>
            <a:ext cx="5821783" cy="321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42158" y="2276872"/>
            <a:ext cx="2263761" cy="2232248"/>
            <a:chOff x="442158" y="2276872"/>
            <a:chExt cx="2263761" cy="223224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276872"/>
              <a:ext cx="2238375" cy="199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42158" y="4255204"/>
              <a:ext cx="2263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그림 </a:t>
              </a:r>
              <a:r>
                <a:rPr lang="en-US" altLang="ko-KR" sz="1050" dirty="0" smtClean="0"/>
                <a:t>10. </a:t>
              </a:r>
              <a:r>
                <a:rPr lang="en-US" altLang="ko-KR" sz="1050" dirty="0" err="1" smtClean="0"/>
                <a:t>puzzle_student.c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메인 코드</a:t>
              </a:r>
              <a:endParaRPr lang="en-US" altLang="ko-KR" sz="10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8024" y="5445224"/>
            <a:ext cx="2361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11. </a:t>
            </a:r>
            <a:r>
              <a:rPr lang="en-US" altLang="ko-KR" sz="1050" dirty="0" err="1" smtClean="0"/>
              <a:t>puzzle_student.c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테스</a:t>
            </a:r>
            <a:r>
              <a:rPr lang="ko-KR" altLang="en-US" sz="1050" dirty="0"/>
              <a:t>트</a:t>
            </a:r>
            <a:r>
              <a:rPr lang="ko-KR" altLang="en-US" sz="1050" dirty="0" smtClean="0"/>
              <a:t> 코드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5785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23679</TotalTime>
  <Pages>3</Pages>
  <Words>1277</Words>
  <Application>Microsoft Office PowerPoint</Application>
  <PresentationFormat>화면 슬라이드 쇼(4:3)</PresentationFormat>
  <Paragraphs>217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Monotype Sorts</vt:lpstr>
      <vt:lpstr>굴림</vt:lpstr>
      <vt:lpstr>돋움</vt:lpstr>
      <vt:lpstr>Arial</vt:lpstr>
      <vt:lpstr>Cambria Math</vt:lpstr>
      <vt:lpstr>Consolas</vt:lpstr>
      <vt:lpstr>Times New Roman</vt:lpstr>
      <vt:lpstr>2_기본 디자인</vt:lpstr>
      <vt:lpstr>PowerPoint 프레젠테이션</vt:lpstr>
      <vt:lpstr>프로젝트 - 숫자 퍼즐</vt:lpstr>
      <vt:lpstr>프로젝트 목적</vt:lpstr>
      <vt:lpstr>프로젝트 - 숫자 퍼즐(과정 설명)</vt:lpstr>
      <vt:lpstr>프로젝트 - 숫자 퍼즐(과정 설명)</vt:lpstr>
      <vt:lpstr>프로젝트 - 숫자 퍼즐 추가 구현(a1)</vt:lpstr>
      <vt:lpstr>프로젝트 - 숫자 퍼즐 구현</vt:lpstr>
      <vt:lpstr>프로젝트 - 숫자 퍼즐 구현 조건</vt:lpstr>
      <vt:lpstr>프로젝트 - 숫자 퍼즐 테스트 케이스</vt:lpstr>
      <vt:lpstr>프로젝트 - 숫자 퍼즐 테스트 케이스</vt:lpstr>
      <vt:lpstr>프로젝트 - 숫자 퍼즐 테스트 케이스</vt:lpstr>
      <vt:lpstr>프로젝트 - 숫자 퍼즐 테스트 케이스</vt:lpstr>
      <vt:lpstr>프로젝트 제출 및 마감</vt:lpstr>
      <vt:lpstr>프로젝트 - 숫자 퍼즐(보고서 및 평가)</vt:lpstr>
      <vt:lpstr>부록</vt:lpstr>
      <vt:lpstr>부록</vt:lpstr>
      <vt:lpstr>부록</vt:lpstr>
      <vt:lpstr>부록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smo</cp:lastModifiedBy>
  <cp:revision>2099</cp:revision>
  <cp:lastPrinted>1997-04-03T01:49:54Z</cp:lastPrinted>
  <dcterms:created xsi:type="dcterms:W3CDTF">1996-06-27T04:55:18Z</dcterms:created>
  <dcterms:modified xsi:type="dcterms:W3CDTF">2019-05-17T01:05:33Z</dcterms:modified>
</cp:coreProperties>
</file>