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0"/>
  </p:notesMasterIdLst>
  <p:sldIdLst>
    <p:sldId id="259" r:id="rId2"/>
    <p:sldId id="347" r:id="rId3"/>
    <p:sldId id="348" r:id="rId4"/>
    <p:sldId id="349" r:id="rId5"/>
    <p:sldId id="350" r:id="rId6"/>
    <p:sldId id="351" r:id="rId7"/>
    <p:sldId id="352" r:id="rId8"/>
    <p:sldId id="353" r:id="rId9"/>
    <p:sldId id="354" r:id="rId10"/>
    <p:sldId id="355" r:id="rId11"/>
    <p:sldId id="356" r:id="rId12"/>
    <p:sldId id="357" r:id="rId13"/>
    <p:sldId id="358" r:id="rId14"/>
    <p:sldId id="359" r:id="rId15"/>
    <p:sldId id="360" r:id="rId16"/>
    <p:sldId id="362" r:id="rId17"/>
    <p:sldId id="363" r:id="rId18"/>
    <p:sldId id="364" r:id="rId19"/>
    <p:sldId id="365" r:id="rId20"/>
    <p:sldId id="366" r:id="rId21"/>
    <p:sldId id="367" r:id="rId22"/>
    <p:sldId id="368" r:id="rId23"/>
    <p:sldId id="369" r:id="rId24"/>
    <p:sldId id="370" r:id="rId25"/>
    <p:sldId id="371" r:id="rId26"/>
    <p:sldId id="372" r:id="rId27"/>
    <p:sldId id="373" r:id="rId28"/>
    <p:sldId id="374" r:id="rId29"/>
    <p:sldId id="375" r:id="rId30"/>
    <p:sldId id="376" r:id="rId31"/>
    <p:sldId id="377" r:id="rId32"/>
    <p:sldId id="378" r:id="rId33"/>
    <p:sldId id="379" r:id="rId34"/>
    <p:sldId id="380" r:id="rId35"/>
    <p:sldId id="381" r:id="rId36"/>
    <p:sldId id="382" r:id="rId37"/>
    <p:sldId id="383" r:id="rId38"/>
    <p:sldId id="384" r:id="rId39"/>
    <p:sldId id="385" r:id="rId40"/>
    <p:sldId id="386" r:id="rId41"/>
    <p:sldId id="387" r:id="rId42"/>
    <p:sldId id="388" r:id="rId43"/>
    <p:sldId id="389" r:id="rId44"/>
    <p:sldId id="390" r:id="rId45"/>
    <p:sldId id="391" r:id="rId46"/>
    <p:sldId id="392" r:id="rId47"/>
    <p:sldId id="393" r:id="rId48"/>
    <p:sldId id="394" r:id="rId49"/>
    <p:sldId id="395" r:id="rId50"/>
    <p:sldId id="396" r:id="rId51"/>
    <p:sldId id="397" r:id="rId52"/>
    <p:sldId id="398" r:id="rId53"/>
    <p:sldId id="399" r:id="rId54"/>
    <p:sldId id="414" r:id="rId55"/>
    <p:sldId id="400" r:id="rId56"/>
    <p:sldId id="401" r:id="rId57"/>
    <p:sldId id="402" r:id="rId58"/>
    <p:sldId id="403" r:id="rId59"/>
    <p:sldId id="404" r:id="rId60"/>
    <p:sldId id="405" r:id="rId61"/>
    <p:sldId id="407" r:id="rId62"/>
    <p:sldId id="408" r:id="rId63"/>
    <p:sldId id="409" r:id="rId64"/>
    <p:sldId id="410" r:id="rId65"/>
    <p:sldId id="411" r:id="rId66"/>
    <p:sldId id="412" r:id="rId67"/>
    <p:sldId id="413" r:id="rId68"/>
    <p:sldId id="346"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4" autoAdjust="0"/>
    <p:restoredTop sz="71147" autoAdjust="0"/>
  </p:normalViewPr>
  <p:slideViewPr>
    <p:cSldViewPr>
      <p:cViewPr varScale="1">
        <p:scale>
          <a:sx n="77" d="100"/>
          <a:sy n="77" d="100"/>
        </p:scale>
        <p:origin x="-102"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A93E3-3A95-4C26-A36C-A5A273B1124E}" type="datetimeFigureOut">
              <a:rPr lang="en-PH" smtClean="0"/>
              <a:pPr/>
              <a:t>2/10/2018</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35A4BC-A88C-40C3-B7D0-5A7D71D9C3EC}" type="slidenum">
              <a:rPr lang="en-PH" smtClean="0"/>
              <a:pPr/>
              <a:t>‹#›</a:t>
            </a:fld>
            <a:endParaRPr lang="en-P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-It’s too much trouble to monitor electrical usage and the temptation to not pay is too great. </a:t>
            </a:r>
          </a:p>
          <a:p>
            <a:r>
              <a:rPr lang="en-PH" sz="1200" kern="1200" baseline="0" dirty="0" smtClean="0">
                <a:solidFill>
                  <a:schemeClr val="tx1"/>
                </a:solidFill>
                <a:latin typeface="+mn-lt"/>
                <a:ea typeface="+mn-ea"/>
                <a:cs typeface="+mn-cs"/>
              </a:rPr>
              <a:t>-Electricity on the </a:t>
            </a:r>
            <a:r>
              <a:rPr lang="en-PH" sz="1200" kern="1200" baseline="0" dirty="0" err="1" smtClean="0">
                <a:solidFill>
                  <a:schemeClr val="tx1"/>
                </a:solidFill>
                <a:latin typeface="+mn-lt"/>
                <a:ea typeface="+mn-ea"/>
                <a:cs typeface="+mn-cs"/>
              </a:rPr>
              <a:t>honor</a:t>
            </a:r>
            <a:r>
              <a:rPr lang="en-PH" sz="1200" kern="1200" baseline="0" dirty="0" smtClean="0">
                <a:solidFill>
                  <a:schemeClr val="tx1"/>
                </a:solidFill>
                <a:latin typeface="+mn-lt"/>
                <a:ea typeface="+mn-ea"/>
                <a:cs typeface="+mn-cs"/>
              </a:rPr>
              <a:t> system might be great for consumers, but it would be less than ideal for the electric companies. That’s why we all have electric meters on our homes and why a meter reader drops by once per month to report the consumption to the electric company. </a:t>
            </a:r>
          </a:p>
          <a:p>
            <a:r>
              <a:rPr lang="en-PH" sz="1200" kern="1200" baseline="0" dirty="0" smtClean="0">
                <a:solidFill>
                  <a:schemeClr val="tx1"/>
                </a:solidFill>
                <a:latin typeface="+mn-lt"/>
                <a:ea typeface="+mn-ea"/>
                <a:cs typeface="+mn-cs"/>
              </a:rPr>
              <a:t>-Monitoring the amount of electricity used by their house is a passive event from the home- owner’s point of view.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a:t>
            </a:fld>
            <a:endParaRPr lang="en-P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PH" dirty="0" smtClean="0"/>
              <a:t>The aspects are woven into the target object at the specified join points. </a:t>
            </a:r>
          </a:p>
          <a:p>
            <a:endParaRPr lang="en-US" dirty="0" smtClean="0"/>
          </a:p>
          <a:p>
            <a:r>
              <a:rPr lang="en-US" dirty="0" smtClean="0"/>
              <a:t>- </a:t>
            </a:r>
            <a:r>
              <a:rPr lang="en-US" sz="1200" i="1" kern="1200" baseline="0" dirty="0" smtClean="0">
                <a:solidFill>
                  <a:schemeClr val="tx1"/>
                </a:solidFill>
                <a:latin typeface="+mn-lt"/>
                <a:ea typeface="+mn-ea"/>
                <a:cs typeface="+mn-cs"/>
              </a:rPr>
              <a:t>Compile time—Aspects are woven in when the target class is compiled. This</a:t>
            </a:r>
          </a:p>
          <a:p>
            <a:r>
              <a:rPr lang="en-US" sz="1200" kern="1200" baseline="0" dirty="0" smtClean="0">
                <a:solidFill>
                  <a:schemeClr val="tx1"/>
                </a:solidFill>
                <a:latin typeface="+mn-lt"/>
                <a:ea typeface="+mn-ea"/>
                <a:cs typeface="+mn-cs"/>
              </a:rPr>
              <a:t>requires a special compiler. </a:t>
            </a:r>
            <a:r>
              <a:rPr lang="en-US" sz="1200" kern="1200" baseline="0" dirty="0" err="1" smtClean="0">
                <a:solidFill>
                  <a:schemeClr val="tx1"/>
                </a:solidFill>
                <a:latin typeface="+mn-lt"/>
                <a:ea typeface="+mn-ea"/>
                <a:cs typeface="+mn-cs"/>
              </a:rPr>
              <a:t>AspectJ’s</a:t>
            </a:r>
            <a:r>
              <a:rPr lang="en-US" sz="1200" kern="1200" baseline="0" dirty="0" smtClean="0">
                <a:solidFill>
                  <a:schemeClr val="tx1"/>
                </a:solidFill>
                <a:latin typeface="+mn-lt"/>
                <a:ea typeface="+mn-ea"/>
                <a:cs typeface="+mn-cs"/>
              </a:rPr>
              <a:t> weaving compiler weaves aspects this way.</a:t>
            </a:r>
          </a:p>
          <a:p>
            <a:r>
              <a:rPr lang="en-US" sz="1200" kern="1200" baseline="0" dirty="0" smtClean="0">
                <a:solidFill>
                  <a:schemeClr val="tx1"/>
                </a:solidFill>
                <a:latin typeface="+mn-lt"/>
                <a:ea typeface="+mn-ea"/>
                <a:cs typeface="+mn-cs"/>
              </a:rPr>
              <a:t> </a:t>
            </a:r>
            <a:r>
              <a:rPr lang="en-US" sz="1200" i="1" kern="1200" baseline="0" dirty="0" smtClean="0">
                <a:solidFill>
                  <a:schemeClr val="tx1"/>
                </a:solidFill>
                <a:latin typeface="+mn-lt"/>
                <a:ea typeface="+mn-ea"/>
                <a:cs typeface="+mn-cs"/>
              </a:rPr>
              <a:t>Class load time—Aspects are woven in when the target class is loaded into the</a:t>
            </a:r>
          </a:p>
          <a:p>
            <a:r>
              <a:rPr lang="en-US" sz="1200" kern="1200" baseline="0" dirty="0" smtClean="0">
                <a:solidFill>
                  <a:schemeClr val="tx1"/>
                </a:solidFill>
                <a:latin typeface="+mn-lt"/>
                <a:ea typeface="+mn-ea"/>
                <a:cs typeface="+mn-cs"/>
              </a:rPr>
              <a:t>JVM. This requires a special </a:t>
            </a:r>
            <a:r>
              <a:rPr lang="en-US" sz="1200" kern="1200" baseline="0" dirty="0" err="1" smtClean="0">
                <a:solidFill>
                  <a:schemeClr val="tx1"/>
                </a:solidFill>
                <a:latin typeface="+mn-lt"/>
                <a:ea typeface="+mn-ea"/>
                <a:cs typeface="+mn-cs"/>
              </a:rPr>
              <a:t>ClassLoader</a:t>
            </a:r>
            <a:r>
              <a:rPr lang="en-US" sz="1200" kern="1200" baseline="0" dirty="0" smtClean="0">
                <a:solidFill>
                  <a:schemeClr val="tx1"/>
                </a:solidFill>
                <a:latin typeface="+mn-lt"/>
                <a:ea typeface="+mn-ea"/>
                <a:cs typeface="+mn-cs"/>
              </a:rPr>
              <a:t> that enhances the target class’s </a:t>
            </a:r>
            <a:r>
              <a:rPr lang="en-US" sz="1200" kern="1200" baseline="0" dirty="0" err="1" smtClean="0">
                <a:solidFill>
                  <a:schemeClr val="tx1"/>
                </a:solidFill>
                <a:latin typeface="+mn-lt"/>
                <a:ea typeface="+mn-ea"/>
                <a:cs typeface="+mn-cs"/>
              </a:rPr>
              <a:t>bytecode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before the class is introduced into the application. </a:t>
            </a:r>
            <a:r>
              <a:rPr lang="en-US" sz="1200" kern="1200" baseline="0" dirty="0" err="1" smtClean="0">
                <a:solidFill>
                  <a:schemeClr val="tx1"/>
                </a:solidFill>
                <a:latin typeface="+mn-lt"/>
                <a:ea typeface="+mn-ea"/>
                <a:cs typeface="+mn-cs"/>
              </a:rPr>
              <a:t>AspectJ</a:t>
            </a:r>
            <a:r>
              <a:rPr lang="en-US" sz="1200" kern="1200" baseline="0" dirty="0" smtClean="0">
                <a:solidFill>
                  <a:schemeClr val="tx1"/>
                </a:solidFill>
                <a:latin typeface="+mn-lt"/>
                <a:ea typeface="+mn-ea"/>
                <a:cs typeface="+mn-cs"/>
              </a:rPr>
              <a:t> 5’s </a:t>
            </a:r>
            <a:r>
              <a:rPr lang="en-US" sz="1200" i="1" kern="1200" baseline="0" dirty="0" smtClean="0">
                <a:solidFill>
                  <a:schemeClr val="tx1"/>
                </a:solidFill>
                <a:latin typeface="+mn-lt"/>
                <a:ea typeface="+mn-ea"/>
                <a:cs typeface="+mn-cs"/>
              </a:rPr>
              <a:t>load-time</a:t>
            </a:r>
          </a:p>
          <a:p>
            <a:r>
              <a:rPr lang="en-US" sz="1200" i="1" kern="1200" baseline="0" dirty="0" smtClean="0">
                <a:solidFill>
                  <a:schemeClr val="tx1"/>
                </a:solidFill>
                <a:latin typeface="+mn-lt"/>
                <a:ea typeface="+mn-ea"/>
                <a:cs typeface="+mn-cs"/>
              </a:rPr>
              <a:t>weaving (LTW) support weaves aspects this way.</a:t>
            </a:r>
          </a:p>
          <a:p>
            <a:r>
              <a:rPr lang="en-US" sz="1200" kern="1200" baseline="0" dirty="0" smtClean="0">
                <a:solidFill>
                  <a:schemeClr val="tx1"/>
                </a:solidFill>
                <a:latin typeface="+mn-lt"/>
                <a:ea typeface="+mn-ea"/>
                <a:cs typeface="+mn-cs"/>
              </a:rPr>
              <a:t> </a:t>
            </a:r>
            <a:r>
              <a:rPr lang="en-US" sz="1200" i="1" kern="1200" baseline="0" dirty="0" smtClean="0">
                <a:solidFill>
                  <a:schemeClr val="tx1"/>
                </a:solidFill>
                <a:latin typeface="+mn-lt"/>
                <a:ea typeface="+mn-ea"/>
                <a:cs typeface="+mn-cs"/>
              </a:rPr>
              <a:t>Runtime—Aspects are woven in sometime during the execution of the application.</a:t>
            </a:r>
          </a:p>
          <a:p>
            <a:r>
              <a:rPr lang="en-US" sz="1200" kern="1200" baseline="0" dirty="0" smtClean="0">
                <a:solidFill>
                  <a:schemeClr val="tx1"/>
                </a:solidFill>
                <a:latin typeface="+mn-lt"/>
                <a:ea typeface="+mn-ea"/>
                <a:cs typeface="+mn-cs"/>
              </a:rPr>
              <a:t>Typically, an AOP container dynamically generates a proxy object that delegates</a:t>
            </a:r>
          </a:p>
          <a:p>
            <a:r>
              <a:rPr lang="en-US" sz="1200" kern="1200" baseline="0" dirty="0" smtClean="0">
                <a:solidFill>
                  <a:schemeClr val="tx1"/>
                </a:solidFill>
                <a:latin typeface="+mn-lt"/>
                <a:ea typeface="+mn-ea"/>
                <a:cs typeface="+mn-cs"/>
              </a:rPr>
              <a:t>to the target object while weaving in the aspects. This is how Spring AOP</a:t>
            </a:r>
          </a:p>
          <a:p>
            <a:r>
              <a:rPr lang="en-US" sz="1200" kern="1200" baseline="0" dirty="0" smtClean="0">
                <a:solidFill>
                  <a:schemeClr val="tx1"/>
                </a:solidFill>
                <a:latin typeface="+mn-lt"/>
                <a:ea typeface="+mn-ea"/>
                <a:cs typeface="+mn-cs"/>
              </a:rPr>
              <a:t>aspects are woven.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14</a:t>
            </a:fld>
            <a:endParaRPr lang="en-P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PH" dirty="0" smtClean="0"/>
              <a:t>Not all AOP frameworks are created equal. They may differ in how rich their join point models are</a:t>
            </a:r>
          </a:p>
          <a:p>
            <a:pPr marL="0" marR="0" indent="0" algn="l" defTabSz="914400" rtl="0" eaLnBrk="1" fontAlgn="auto" latinLnBrk="0" hangingPunct="1">
              <a:lnSpc>
                <a:spcPct val="100000"/>
              </a:lnSpc>
              <a:spcBef>
                <a:spcPts val="0"/>
              </a:spcBef>
              <a:spcAft>
                <a:spcPts val="0"/>
              </a:spcAft>
              <a:buClrTx/>
              <a:buSzTx/>
              <a:buFontTx/>
              <a:buChar char="-"/>
              <a:tabLst/>
              <a:defRPr/>
            </a:pPr>
            <a:r>
              <a:rPr lang="en-PH" baseline="0" dirty="0" smtClean="0"/>
              <a:t>  </a:t>
            </a:r>
            <a:r>
              <a:rPr lang="en-PH" dirty="0" smtClean="0"/>
              <a:t>Some allow you to apply advice at the field modification level, whereas others only expose the join points related to method invocations. </a:t>
            </a:r>
          </a:p>
          <a:p>
            <a:pPr marL="0" marR="0" indent="0" algn="l" defTabSz="914400" rtl="0" eaLnBrk="1" fontAlgn="auto" latinLnBrk="0" hangingPunct="1">
              <a:lnSpc>
                <a:spcPct val="100000"/>
              </a:lnSpc>
              <a:spcBef>
                <a:spcPts val="0"/>
              </a:spcBef>
              <a:spcAft>
                <a:spcPts val="0"/>
              </a:spcAft>
              <a:buClrTx/>
              <a:buSzTx/>
              <a:buFontTx/>
              <a:buChar char="-"/>
              <a:tabLst/>
              <a:defRPr/>
            </a:pPr>
            <a:r>
              <a:rPr lang="en-PH" dirty="0" smtClean="0"/>
              <a:t>They may also differ in how and when they weave the aspects. </a:t>
            </a:r>
          </a:p>
          <a:p>
            <a:pPr marL="0" marR="0" indent="0" algn="l" defTabSz="914400" rtl="0" eaLnBrk="1" fontAlgn="auto" latinLnBrk="0" hangingPunct="1">
              <a:lnSpc>
                <a:spcPct val="100000"/>
              </a:lnSpc>
              <a:spcBef>
                <a:spcPts val="0"/>
              </a:spcBef>
              <a:spcAft>
                <a:spcPts val="0"/>
              </a:spcAft>
              <a:buClrTx/>
              <a:buSzTx/>
              <a:buFontTx/>
              <a:buChar char="-"/>
              <a:tabLst/>
              <a:defRPr/>
            </a:pPr>
            <a:r>
              <a:rPr lang="en-PH" dirty="0" smtClean="0"/>
              <a:t>Whatever the case, the ability to create </a:t>
            </a:r>
            <a:r>
              <a:rPr lang="en-PH" dirty="0" err="1" smtClean="0"/>
              <a:t>pointcuts</a:t>
            </a:r>
            <a:r>
              <a:rPr lang="en-PH" dirty="0" smtClean="0"/>
              <a:t> that define the join points at which aspects should be woven is what makes it an AOP framework. </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PH"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PH" dirty="0" smtClean="0"/>
              <a:t>there’s a lot of synergy between the Spring and </a:t>
            </a:r>
            <a:r>
              <a:rPr lang="en-PH" dirty="0" err="1" smtClean="0"/>
              <a:t>AspectJ</a:t>
            </a:r>
            <a:r>
              <a:rPr lang="en-PH" dirty="0" smtClean="0"/>
              <a:t> projects, and the AOP support in Spring borrows a lot from the </a:t>
            </a:r>
            <a:r>
              <a:rPr lang="en-PH" dirty="0" err="1" smtClean="0"/>
              <a:t>AspectJ</a:t>
            </a:r>
            <a:r>
              <a:rPr lang="en-PH" dirty="0" smtClean="0"/>
              <a:t> project</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PH" dirty="0" smtClean="0"/>
          </a:p>
          <a:p>
            <a:r>
              <a:rPr lang="en-US" sz="1200" kern="1200" baseline="0" dirty="0" smtClean="0">
                <a:solidFill>
                  <a:schemeClr val="tx1"/>
                </a:solidFill>
                <a:latin typeface="+mn-lt"/>
                <a:ea typeface="+mn-ea"/>
                <a:cs typeface="+mn-cs"/>
              </a:rPr>
              <a:t>- The first three styles are all variations on Spring’s own AOP implementation. Spring</a:t>
            </a:r>
          </a:p>
          <a:p>
            <a:r>
              <a:rPr lang="en-US" sz="1200" kern="1200" baseline="0" dirty="0" smtClean="0">
                <a:solidFill>
                  <a:schemeClr val="tx1"/>
                </a:solidFill>
                <a:latin typeface="+mn-lt"/>
                <a:ea typeface="+mn-ea"/>
                <a:cs typeface="+mn-cs"/>
              </a:rPr>
              <a:t>AOP is built around dynamic proxies. Consequently, Spring’s AOP support is limited</a:t>
            </a:r>
          </a:p>
          <a:p>
            <a:r>
              <a:rPr lang="en-US" sz="1200" kern="1200" baseline="0" dirty="0" smtClean="0">
                <a:solidFill>
                  <a:schemeClr val="tx1"/>
                </a:solidFill>
                <a:latin typeface="+mn-lt"/>
                <a:ea typeface="+mn-ea"/>
                <a:cs typeface="+mn-cs"/>
              </a:rPr>
              <a:t>to method interception.</a:t>
            </a:r>
            <a:endParaRPr lang="en-PH" dirty="0" smtClean="0"/>
          </a:p>
          <a:p>
            <a:pPr marL="0" marR="0" indent="0" algn="l" defTabSz="914400" rtl="0" eaLnBrk="1" fontAlgn="auto" latinLnBrk="0" hangingPunct="1">
              <a:lnSpc>
                <a:spcPct val="100000"/>
              </a:lnSpc>
              <a:spcBef>
                <a:spcPts val="0"/>
              </a:spcBef>
              <a:spcAft>
                <a:spcPts val="0"/>
              </a:spcAft>
              <a:buClrTx/>
              <a:buSzTx/>
              <a:buFontTx/>
              <a:buChar char="-"/>
              <a:tabLst/>
              <a:defRPr/>
            </a:pPr>
            <a:endParaRPr lang="en-PH" dirty="0" smtClean="0"/>
          </a:p>
          <a:p>
            <a:pPr marL="0" marR="0" indent="0" algn="l" defTabSz="914400" rtl="0" eaLnBrk="1" fontAlgn="auto" latinLnBrk="0" hangingPunct="1">
              <a:lnSpc>
                <a:spcPct val="100000"/>
              </a:lnSpc>
              <a:spcBef>
                <a:spcPts val="0"/>
              </a:spcBef>
              <a:spcAft>
                <a:spcPts val="0"/>
              </a:spcAft>
              <a:buClrTx/>
              <a:buSzTx/>
              <a:buFontTx/>
              <a:buChar char="-"/>
              <a:tabLst/>
              <a:defRPr/>
            </a:pPr>
            <a:endParaRPr lang="en-PH" dirty="0" smtClean="0"/>
          </a:p>
          <a:p>
            <a:pPr marL="0" marR="0" indent="0" algn="l" defTabSz="914400" rtl="0" eaLnBrk="1" fontAlgn="auto" latinLnBrk="0" hangingPunct="1">
              <a:lnSpc>
                <a:spcPct val="100000"/>
              </a:lnSpc>
              <a:spcBef>
                <a:spcPts val="0"/>
              </a:spcBef>
              <a:spcAft>
                <a:spcPts val="0"/>
              </a:spcAft>
              <a:buClrTx/>
              <a:buSzTx/>
              <a:buFontTx/>
              <a:buChar char="-"/>
              <a:tabLst/>
              <a:defRPr/>
            </a:pPr>
            <a:endParaRPr lang="en-PH" dirty="0" smtClean="0"/>
          </a:p>
        </p:txBody>
      </p:sp>
      <p:sp>
        <p:nvSpPr>
          <p:cNvPr id="4" name="Slide Number Placeholder 3"/>
          <p:cNvSpPr>
            <a:spLocks noGrp="1"/>
          </p:cNvSpPr>
          <p:nvPr>
            <p:ph type="sldNum" sz="quarter" idx="10"/>
          </p:nvPr>
        </p:nvSpPr>
        <p:spPr/>
        <p:txBody>
          <a:bodyPr/>
          <a:lstStyle/>
          <a:p>
            <a:fld id="{A535A4BC-A88C-40C3-B7D0-5A7D71D9C3EC}" type="slidenum">
              <a:rPr lang="en-PH" smtClean="0"/>
              <a:pPr/>
              <a:t>15</a:t>
            </a:fld>
            <a:endParaRPr lang="en-P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If you’re using an </a:t>
            </a:r>
            <a:r>
              <a:rPr lang="en-US" sz="1200" kern="1200" baseline="0" dirty="0" err="1" smtClean="0">
                <a:solidFill>
                  <a:schemeClr val="tx1"/>
                </a:solidFill>
                <a:latin typeface="+mn-lt"/>
                <a:ea typeface="+mn-ea"/>
                <a:cs typeface="+mn-cs"/>
              </a:rPr>
              <a:t>ApplicationContext</a:t>
            </a:r>
            <a:r>
              <a:rPr lang="en-US" sz="1200" kern="1200" baseline="0" dirty="0" smtClean="0">
                <a:solidFill>
                  <a:schemeClr val="tx1"/>
                </a:solidFill>
                <a:latin typeface="+mn-lt"/>
                <a:ea typeface="+mn-ea"/>
                <a:cs typeface="+mn-cs"/>
              </a:rPr>
              <a:t>, the </a:t>
            </a:r>
            <a:r>
              <a:rPr lang="en-US" sz="1200" kern="1200" baseline="0" dirty="0" err="1" smtClean="0">
                <a:solidFill>
                  <a:schemeClr val="tx1"/>
                </a:solidFill>
                <a:latin typeface="+mn-lt"/>
                <a:ea typeface="+mn-ea"/>
                <a:cs typeface="+mn-cs"/>
              </a:rPr>
              <a:t>proxied</a:t>
            </a:r>
            <a:r>
              <a:rPr lang="en-US" sz="1200" kern="1200" baseline="0" dirty="0" smtClean="0">
                <a:solidFill>
                  <a:schemeClr val="tx1"/>
                </a:solidFill>
                <a:latin typeface="+mn-lt"/>
                <a:ea typeface="+mn-ea"/>
                <a:cs typeface="+mn-cs"/>
              </a:rPr>
              <a:t> objects will be created when it loads all the beans from the </a:t>
            </a:r>
            <a:r>
              <a:rPr lang="en-US" sz="1200" kern="1200" baseline="0" dirty="0" err="1" smtClean="0">
                <a:solidFill>
                  <a:schemeClr val="tx1"/>
                </a:solidFill>
                <a:latin typeface="+mn-lt"/>
                <a:ea typeface="+mn-ea"/>
                <a:cs typeface="+mn-cs"/>
              </a:rPr>
              <a:t>BeanFactory</a:t>
            </a:r>
            <a:r>
              <a:rPr lang="en-US" sz="1200" kern="1200" baseline="0" dirty="0" smtClean="0">
                <a:solidFill>
                  <a:schemeClr val="tx1"/>
                </a:solidFill>
                <a:latin typeface="+mn-lt"/>
                <a:ea typeface="+mn-ea"/>
                <a:cs typeface="+mn-cs"/>
              </a:rPr>
              <a:t>.</a:t>
            </a:r>
            <a:endParaRPr lang="en-PH" sz="1200" kern="1200" baseline="0" dirty="0" smtClean="0">
              <a:solidFill>
                <a:schemeClr val="tx1"/>
              </a:solidFill>
              <a:latin typeface="+mn-lt"/>
              <a:ea typeface="+mn-ea"/>
              <a:cs typeface="+mn-cs"/>
            </a:endParaRPr>
          </a:p>
          <a:p>
            <a:r>
              <a:rPr lang="en-PH" sz="1200" kern="1200" baseline="0" dirty="0" smtClean="0">
                <a:solidFill>
                  <a:schemeClr val="tx1"/>
                </a:solidFill>
                <a:latin typeface="+mn-lt"/>
                <a:ea typeface="+mn-ea"/>
                <a:cs typeface="+mn-cs"/>
              </a:rPr>
              <a:t>-</a:t>
            </a:r>
            <a:r>
              <a:rPr lang="en-PH" sz="1200" kern="1200" baseline="0" dirty="0" smtClean="0">
                <a:solidFill>
                  <a:schemeClr val="tx1"/>
                </a:solidFill>
                <a:latin typeface="+mn-lt"/>
                <a:ea typeface="+mn-ea"/>
                <a:cs typeface="+mn-cs"/>
              </a:rPr>
              <a:t>Because Spring creates proxies at runtime, you don’t need a special compiler to weave aspects in Spring’s AOP.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17</a:t>
            </a:fld>
            <a:endParaRPr lang="en-P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PH" sz="1200" kern="1200" baseline="0" dirty="0" smtClean="0">
                <a:solidFill>
                  <a:schemeClr val="tx1"/>
                </a:solidFill>
                <a:latin typeface="+mn-lt"/>
                <a:ea typeface="+mn-ea"/>
                <a:cs typeface="+mn-cs"/>
              </a:rPr>
              <a:t>- </a:t>
            </a:r>
            <a:r>
              <a:rPr lang="en-PH" dirty="0" smtClean="0"/>
              <a:t>As mentioned earlier, multiple join point models are available through various AOP implementations</a:t>
            </a:r>
            <a:endParaRPr lang="en-PH" sz="1200" kern="1200" baseline="0" dirty="0" smtClean="0">
              <a:solidFill>
                <a:schemeClr val="tx1"/>
              </a:solidFill>
              <a:latin typeface="+mn-lt"/>
              <a:ea typeface="+mn-ea"/>
              <a:cs typeface="+mn-cs"/>
            </a:endParaRPr>
          </a:p>
          <a:p>
            <a:r>
              <a:rPr lang="en-PH" sz="1200" kern="1200" baseline="0" dirty="0" smtClean="0">
                <a:solidFill>
                  <a:schemeClr val="tx1"/>
                </a:solidFill>
                <a:latin typeface="+mn-lt"/>
                <a:ea typeface="+mn-ea"/>
                <a:cs typeface="+mn-cs"/>
              </a:rPr>
              <a:t>-</a:t>
            </a:r>
            <a:r>
              <a:rPr lang="en-PH" sz="1200" kern="1200" baseline="0" dirty="0" smtClean="0">
                <a:solidFill>
                  <a:schemeClr val="tx1"/>
                </a:solidFill>
                <a:latin typeface="+mn-lt"/>
                <a:ea typeface="+mn-ea"/>
                <a:cs typeface="+mn-cs"/>
              </a:rPr>
              <a:t>And without constructor </a:t>
            </a:r>
            <a:r>
              <a:rPr lang="en-PH" sz="1200" kern="1200" baseline="0" dirty="0" err="1" smtClean="0">
                <a:solidFill>
                  <a:schemeClr val="tx1"/>
                </a:solidFill>
                <a:latin typeface="+mn-lt"/>
                <a:ea typeface="+mn-ea"/>
                <a:cs typeface="+mn-cs"/>
              </a:rPr>
              <a:t>pointcuts</a:t>
            </a:r>
            <a:r>
              <a:rPr lang="en-PH" sz="1200" kern="1200" baseline="0" dirty="0" smtClean="0">
                <a:solidFill>
                  <a:schemeClr val="tx1"/>
                </a:solidFill>
                <a:latin typeface="+mn-lt"/>
                <a:ea typeface="+mn-ea"/>
                <a:cs typeface="+mn-cs"/>
              </a:rPr>
              <a:t>, there’s no way to apply advice when a bean is instantiated. </a:t>
            </a:r>
          </a:p>
          <a:p>
            <a:r>
              <a:rPr lang="en-PH" sz="1200" kern="1200" baseline="0" dirty="0" smtClean="0">
                <a:solidFill>
                  <a:schemeClr val="tx1"/>
                </a:solidFill>
                <a:latin typeface="+mn-lt"/>
                <a:ea typeface="+mn-ea"/>
                <a:cs typeface="+mn-cs"/>
              </a:rPr>
              <a:t>-But method interception should suit most, if not all, of your needs. If you find yourself in need of more than method interception, you’ll want to complement Spring AOP with </a:t>
            </a:r>
            <a:r>
              <a:rPr lang="en-PH" sz="1200" kern="1200" baseline="0" dirty="0" err="1" smtClean="0">
                <a:solidFill>
                  <a:schemeClr val="tx1"/>
                </a:solidFill>
                <a:latin typeface="+mn-lt"/>
                <a:ea typeface="+mn-ea"/>
                <a:cs typeface="+mn-cs"/>
              </a:rPr>
              <a:t>AspectJ</a:t>
            </a:r>
            <a:r>
              <a:rPr lang="en-PH" sz="1200" kern="1200" baseline="0" dirty="0" smtClean="0">
                <a:solidFill>
                  <a:schemeClr val="tx1"/>
                </a:solidFill>
                <a:latin typeface="+mn-lt"/>
                <a:ea typeface="+mn-ea"/>
                <a:cs typeface="+mn-cs"/>
              </a:rPr>
              <a:t>.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18</a:t>
            </a:fld>
            <a:endParaRPr lang="en-P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r>
              <a:rPr lang="en-US" sz="1200" kern="1200" baseline="0" dirty="0" smtClean="0">
                <a:solidFill>
                  <a:schemeClr val="tx1"/>
                </a:solidFill>
                <a:latin typeface="+mn-lt"/>
                <a:ea typeface="+mn-ea"/>
                <a:cs typeface="+mn-cs"/>
              </a:rPr>
              <a:t>Recall that Spring AOP is proxy-based, and certain </a:t>
            </a:r>
            <a:r>
              <a:rPr lang="en-US" sz="1200" kern="1200" baseline="0" dirty="0" err="1" smtClean="0">
                <a:solidFill>
                  <a:schemeClr val="tx1"/>
                </a:solidFill>
                <a:latin typeface="+mn-lt"/>
                <a:ea typeface="+mn-ea"/>
                <a:cs typeface="+mn-cs"/>
              </a:rPr>
              <a:t>pointcut</a:t>
            </a:r>
            <a:r>
              <a:rPr lang="en-US" sz="1200" kern="1200" baseline="0" dirty="0" smtClean="0">
                <a:solidFill>
                  <a:schemeClr val="tx1"/>
                </a:solidFill>
                <a:latin typeface="+mn-lt"/>
                <a:ea typeface="+mn-ea"/>
                <a:cs typeface="+mn-cs"/>
              </a:rPr>
              <a:t> expressions</a:t>
            </a:r>
          </a:p>
          <a:p>
            <a:r>
              <a:rPr lang="en-US" sz="1200" kern="1200" baseline="0" dirty="0" smtClean="0">
                <a:solidFill>
                  <a:schemeClr val="tx1"/>
                </a:solidFill>
                <a:latin typeface="+mn-lt"/>
                <a:ea typeface="+mn-ea"/>
                <a:cs typeface="+mn-cs"/>
              </a:rPr>
              <a:t>aren’t relevant to proxy-based AOP</a:t>
            </a:r>
            <a:endParaRPr lang="en-US"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19</a:t>
            </a:fld>
            <a:endParaRPr lang="en-PH"/>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-Since ampersands have special meaning in XML, you’re free to use and in place of &amp;&amp; when specifying </a:t>
            </a:r>
            <a:r>
              <a:rPr lang="en-PH" sz="1200" kern="1200" baseline="0" dirty="0" err="1" smtClean="0">
                <a:solidFill>
                  <a:schemeClr val="tx1"/>
                </a:solidFill>
                <a:latin typeface="+mn-lt"/>
                <a:ea typeface="+mn-ea"/>
                <a:cs typeface="+mn-cs"/>
              </a:rPr>
              <a:t>pointcuts</a:t>
            </a:r>
            <a:r>
              <a:rPr lang="en-PH" sz="1200" kern="1200" baseline="0" dirty="0" smtClean="0">
                <a:solidFill>
                  <a:schemeClr val="tx1"/>
                </a:solidFill>
                <a:latin typeface="+mn-lt"/>
                <a:ea typeface="+mn-ea"/>
                <a:cs typeface="+mn-cs"/>
              </a:rPr>
              <a:t> in a Spring XML-based configuration. Likewise, or and not can be used in place of || and ! (respectively).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23</a:t>
            </a:fld>
            <a:endParaRPr lang="en-P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25</a:t>
            </a:fld>
            <a:endParaRPr lang="en-PH"/>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-As you can see, there’s nothing remarkable about the Audience class. It’s a basic Java class with a handful of methods.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27</a:t>
            </a:fld>
            <a:endParaRPr lang="en-PH"/>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-This presents a DRY (don’t repeat yourself) principle violation. If you decide later to change the </a:t>
            </a:r>
            <a:r>
              <a:rPr lang="en-PH" sz="1200" kern="1200" baseline="0" dirty="0" err="1" smtClean="0">
                <a:solidFill>
                  <a:schemeClr val="tx1"/>
                </a:solidFill>
                <a:latin typeface="+mn-lt"/>
                <a:ea typeface="+mn-ea"/>
                <a:cs typeface="+mn-cs"/>
              </a:rPr>
              <a:t>pointcut</a:t>
            </a:r>
            <a:r>
              <a:rPr lang="en-PH" sz="1200" kern="1200" baseline="0" dirty="0" smtClean="0">
                <a:solidFill>
                  <a:schemeClr val="tx1"/>
                </a:solidFill>
                <a:latin typeface="+mn-lt"/>
                <a:ea typeface="+mn-ea"/>
                <a:cs typeface="+mn-cs"/>
              </a:rPr>
              <a:t>, you must change it in four different places.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29</a:t>
            </a:fld>
            <a:endParaRPr lang="en-PH"/>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Since Audience is a singleton, it wouldn’t be thread safe to retain state like that.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32</a:t>
            </a:fld>
            <a:endParaRPr lang="en-P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r>
              <a:rPr lang="en-US" sz="1200" kern="1200" baseline="0" dirty="0" smtClean="0">
                <a:solidFill>
                  <a:schemeClr val="tx1"/>
                </a:solidFill>
                <a:latin typeface="+mn-lt"/>
                <a:ea typeface="+mn-ea"/>
                <a:cs typeface="+mn-cs"/>
              </a:rPr>
              <a:t>Logging, security, and transaction management are important, but should they be activities that your application objects are actively participating in?</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2</a:t>
            </a:fld>
            <a:endParaRPr lang="en-PH"/>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Since the entire set of advice takes place in a single method, there’s no need to retain state in a member variable.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33</a:t>
            </a:fld>
            <a:endParaRPr lang="en-PH"/>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-One reason for doing this may be to implement retry logic to perform repeated attempts on the advised method should it fail.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35</a:t>
            </a:fld>
            <a:endParaRPr lang="en-PH"/>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Now you need to give your mind reader someone whose mind he can read.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38</a:t>
            </a:fld>
            <a:endParaRPr lang="en-PH"/>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39</a:t>
            </a:fld>
            <a:endParaRPr lang="en-PH"/>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-Moreover, it may not even be possible to change all of the implementations of Performer, especially if we’re working with third-party implementations and don’t have the source code.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45</a:t>
            </a:fld>
            <a:endParaRPr lang="en-PH"/>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-Specifically, in this case we’re saying that the beans whose type matches the Performer interface (per the types-matching </a:t>
            </a:r>
            <a:r>
              <a:rPr lang="en-PH" sz="1200" kern="1200" baseline="0" dirty="0" smtClean="0">
                <a:solidFill>
                  <a:schemeClr val="tx1"/>
                </a:solidFill>
                <a:latin typeface="+mn-lt"/>
                <a:ea typeface="+mn-ea"/>
                <a:cs typeface="+mn-cs"/>
              </a:rPr>
              <a:t>attribute</a:t>
            </a:r>
            <a:r>
              <a:rPr lang="en-PH" sz="1200" kern="1200" baseline="0" dirty="0" smtClean="0">
                <a:solidFill>
                  <a:schemeClr val="tx1"/>
                </a:solidFill>
                <a:latin typeface="+mn-lt"/>
                <a:ea typeface="+mn-ea"/>
                <a:cs typeface="+mn-cs"/>
              </a:rPr>
              <a:t>) should have Contestant in their parentage (per the implement-interface attribute).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46</a:t>
            </a:fld>
            <a:endParaRPr lang="en-PH"/>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&lt;</a:t>
            </a:r>
            <a:r>
              <a:rPr lang="en-PH" sz="1200" kern="1200" baseline="0" dirty="0" err="1" smtClean="0">
                <a:solidFill>
                  <a:schemeClr val="tx1"/>
                </a:solidFill>
                <a:latin typeface="+mn-lt"/>
                <a:ea typeface="+mn-ea"/>
                <a:cs typeface="+mn-cs"/>
              </a:rPr>
              <a:t>aop:aspectj-autoproxy</a:t>
            </a:r>
            <a:r>
              <a:rPr lang="en-PH" sz="1200" kern="1200" baseline="0" dirty="0" smtClean="0">
                <a:solidFill>
                  <a:schemeClr val="tx1"/>
                </a:solidFill>
                <a:latin typeface="+mn-lt"/>
                <a:ea typeface="+mn-ea"/>
                <a:cs typeface="+mn-cs"/>
              </a:rPr>
              <a:t>/&gt; will create an </a:t>
            </a:r>
            <a:r>
              <a:rPr lang="en-PH" sz="1200" kern="1200" baseline="0" dirty="0" err="1" smtClean="0">
                <a:solidFill>
                  <a:schemeClr val="tx1"/>
                </a:solidFill>
                <a:latin typeface="+mn-lt"/>
                <a:ea typeface="+mn-ea"/>
                <a:cs typeface="+mn-cs"/>
              </a:rPr>
              <a:t>AnnotationAwareAspectJAutoProxy</a:t>
            </a:r>
            <a:r>
              <a:rPr lang="en-PH" sz="1200" kern="1200" baseline="0" dirty="0" smtClean="0">
                <a:solidFill>
                  <a:schemeClr val="tx1"/>
                </a:solidFill>
                <a:latin typeface="+mn-lt"/>
                <a:ea typeface="+mn-ea"/>
                <a:cs typeface="+mn-cs"/>
              </a:rPr>
              <a:t>- Creator in the Spring context and will automatically proxy beans whose methods match the </a:t>
            </a:r>
            <a:r>
              <a:rPr lang="en-PH" sz="1200" kern="1200" baseline="0" dirty="0" err="1" smtClean="0">
                <a:solidFill>
                  <a:schemeClr val="tx1"/>
                </a:solidFill>
                <a:latin typeface="+mn-lt"/>
                <a:ea typeface="+mn-ea"/>
                <a:cs typeface="+mn-cs"/>
              </a:rPr>
              <a:t>pointcuts</a:t>
            </a:r>
            <a:r>
              <a:rPr lang="en-PH" sz="1200" kern="1200" baseline="0" dirty="0" smtClean="0">
                <a:solidFill>
                  <a:schemeClr val="tx1"/>
                </a:solidFill>
                <a:latin typeface="+mn-lt"/>
                <a:ea typeface="+mn-ea"/>
                <a:cs typeface="+mn-cs"/>
              </a:rPr>
              <a:t> defined with @</a:t>
            </a:r>
            <a:r>
              <a:rPr lang="en-PH" sz="1200" kern="1200" baseline="0" dirty="0" err="1" smtClean="0">
                <a:solidFill>
                  <a:schemeClr val="tx1"/>
                </a:solidFill>
                <a:latin typeface="+mn-lt"/>
                <a:ea typeface="+mn-ea"/>
                <a:cs typeface="+mn-cs"/>
              </a:rPr>
              <a:t>Pointcut</a:t>
            </a:r>
            <a:r>
              <a:rPr lang="en-PH" sz="1200" kern="1200" baseline="0" dirty="0" smtClean="0">
                <a:solidFill>
                  <a:schemeClr val="tx1"/>
                </a:solidFill>
                <a:latin typeface="+mn-lt"/>
                <a:ea typeface="+mn-ea"/>
                <a:cs typeface="+mn-cs"/>
              </a:rPr>
              <a:t> annotations in @Aspect-annotated beans.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53</a:t>
            </a:fld>
            <a:endParaRPr lang="en-PH"/>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Now let’s see how to create around advice using @</a:t>
            </a:r>
            <a:r>
              <a:rPr lang="en-PH" sz="1200" kern="1200" baseline="0" dirty="0" err="1" smtClean="0">
                <a:solidFill>
                  <a:schemeClr val="tx1"/>
                </a:solidFill>
                <a:latin typeface="+mn-lt"/>
                <a:ea typeface="+mn-ea"/>
                <a:cs typeface="+mn-cs"/>
              </a:rPr>
              <a:t>AspectJ</a:t>
            </a:r>
            <a:r>
              <a:rPr lang="en-PH" sz="1200" kern="1200" baseline="0" dirty="0" smtClean="0">
                <a:solidFill>
                  <a:schemeClr val="tx1"/>
                </a:solidFill>
                <a:latin typeface="+mn-lt"/>
                <a:ea typeface="+mn-ea"/>
                <a:cs typeface="+mn-cs"/>
              </a:rPr>
              <a:t> annotations.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55</a:t>
            </a:fld>
            <a:endParaRPr lang="en-PH"/>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DeclareParents</a:t>
            </a:r>
            <a:r>
              <a:rPr lang="en-US" sz="1200" kern="1200" baseline="0" dirty="0" smtClean="0">
                <a:solidFill>
                  <a:schemeClr val="tx1"/>
                </a:solidFill>
                <a:latin typeface="+mn-lt"/>
                <a:ea typeface="+mn-ea"/>
                <a:cs typeface="+mn-cs"/>
              </a:rPr>
              <a:t> annotation is made up of three parts: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value attribute identifies the kinds of beans that should be introduced with</a:t>
            </a:r>
          </a:p>
          <a:p>
            <a:r>
              <a:rPr lang="en-US" sz="1200" kern="1200" baseline="0" dirty="0" smtClean="0">
                <a:solidFill>
                  <a:schemeClr val="tx1"/>
                </a:solidFill>
                <a:latin typeface="+mn-lt"/>
                <a:ea typeface="+mn-ea"/>
                <a:cs typeface="+mn-cs"/>
              </a:rPr>
              <a:t>the interface. In this case, that’s anything that implements the Performance</a:t>
            </a:r>
          </a:p>
          <a:p>
            <a:r>
              <a:rPr lang="en-US" sz="1200" kern="1200" baseline="0" dirty="0" smtClean="0">
                <a:solidFill>
                  <a:schemeClr val="tx1"/>
                </a:solidFill>
                <a:latin typeface="+mn-lt"/>
                <a:ea typeface="+mn-ea"/>
                <a:cs typeface="+mn-cs"/>
              </a:rPr>
              <a:t>interface. (The plus sign at the end specifies any subtype of Performance, as</a:t>
            </a:r>
          </a:p>
          <a:p>
            <a:r>
              <a:rPr lang="en-US" sz="1200" kern="1200" baseline="0" dirty="0" smtClean="0">
                <a:solidFill>
                  <a:schemeClr val="tx1"/>
                </a:solidFill>
                <a:latin typeface="+mn-lt"/>
                <a:ea typeface="+mn-ea"/>
                <a:cs typeface="+mn-cs"/>
              </a:rPr>
              <a:t>opposed to Performance itself.)</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a:t>
            </a:r>
            <a:r>
              <a:rPr lang="en-US" sz="1200" kern="1200" baseline="0" dirty="0" err="1" smtClean="0">
                <a:solidFill>
                  <a:schemeClr val="tx1"/>
                </a:solidFill>
                <a:latin typeface="+mn-lt"/>
                <a:ea typeface="+mn-ea"/>
                <a:cs typeface="+mn-cs"/>
              </a:rPr>
              <a:t>defaultImpl</a:t>
            </a:r>
            <a:r>
              <a:rPr lang="en-US" sz="1200" kern="1200" baseline="0" dirty="0" smtClean="0">
                <a:solidFill>
                  <a:schemeClr val="tx1"/>
                </a:solidFill>
                <a:latin typeface="+mn-lt"/>
                <a:ea typeface="+mn-ea"/>
                <a:cs typeface="+mn-cs"/>
              </a:rPr>
              <a:t> attribute identifies the class that will provide the implementation</a:t>
            </a:r>
          </a:p>
          <a:p>
            <a:r>
              <a:rPr lang="en-US" sz="1200" kern="1200" baseline="0" dirty="0" smtClean="0">
                <a:solidFill>
                  <a:schemeClr val="tx1"/>
                </a:solidFill>
                <a:latin typeface="+mn-lt"/>
                <a:ea typeface="+mn-ea"/>
                <a:cs typeface="+mn-cs"/>
              </a:rPr>
              <a:t>for the introduction. Here you’re saying that </a:t>
            </a:r>
            <a:r>
              <a:rPr lang="en-US" sz="1200" kern="1200" baseline="0" dirty="0" err="1" smtClean="0">
                <a:solidFill>
                  <a:schemeClr val="tx1"/>
                </a:solidFill>
                <a:latin typeface="+mn-lt"/>
                <a:ea typeface="+mn-ea"/>
                <a:cs typeface="+mn-cs"/>
              </a:rPr>
              <a:t>DefaultEncoreable</a:t>
            </a:r>
            <a:r>
              <a:rPr lang="en-US" sz="1200" kern="1200" baseline="0" dirty="0" smtClean="0">
                <a:solidFill>
                  <a:schemeClr val="tx1"/>
                </a:solidFill>
                <a:latin typeface="+mn-lt"/>
                <a:ea typeface="+mn-ea"/>
                <a:cs typeface="+mn-cs"/>
              </a:rPr>
              <a:t> will</a:t>
            </a:r>
          </a:p>
          <a:p>
            <a:r>
              <a:rPr lang="en-US" sz="1200" kern="1200" baseline="0" dirty="0" smtClean="0">
                <a:solidFill>
                  <a:schemeClr val="tx1"/>
                </a:solidFill>
                <a:latin typeface="+mn-lt"/>
                <a:ea typeface="+mn-ea"/>
                <a:cs typeface="+mn-cs"/>
              </a:rPr>
              <a:t>provide that implementation.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static property that is annotated by @</a:t>
            </a:r>
            <a:r>
              <a:rPr lang="en-US" sz="1200" kern="1200" baseline="0" dirty="0" err="1" smtClean="0">
                <a:solidFill>
                  <a:schemeClr val="tx1"/>
                </a:solidFill>
                <a:latin typeface="+mn-lt"/>
                <a:ea typeface="+mn-ea"/>
                <a:cs typeface="+mn-cs"/>
              </a:rPr>
              <a:t>DeclareParents</a:t>
            </a:r>
            <a:r>
              <a:rPr lang="en-US" sz="1200" kern="1200" baseline="0" dirty="0" smtClean="0">
                <a:solidFill>
                  <a:schemeClr val="tx1"/>
                </a:solidFill>
                <a:latin typeface="+mn-lt"/>
                <a:ea typeface="+mn-ea"/>
                <a:cs typeface="+mn-cs"/>
              </a:rPr>
              <a:t> specifies the interface</a:t>
            </a:r>
          </a:p>
          <a:p>
            <a:r>
              <a:rPr lang="en-US" sz="1200" kern="1200" baseline="0" dirty="0" smtClean="0">
                <a:solidFill>
                  <a:schemeClr val="tx1"/>
                </a:solidFill>
                <a:latin typeface="+mn-lt"/>
                <a:ea typeface="+mn-ea"/>
                <a:cs typeface="+mn-cs"/>
              </a:rPr>
              <a:t>that’s to be introduced. In this case, you’re introducing the </a:t>
            </a:r>
            <a:r>
              <a:rPr lang="en-US" sz="1200" kern="1200" baseline="0" dirty="0" err="1" smtClean="0">
                <a:solidFill>
                  <a:schemeClr val="tx1"/>
                </a:solidFill>
                <a:latin typeface="+mn-lt"/>
                <a:ea typeface="+mn-ea"/>
                <a:cs typeface="+mn-cs"/>
              </a:rPr>
              <a:t>Encoreable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interface.</a:t>
            </a:r>
            <a:endParaRPr lang="en-US"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58</a:t>
            </a:fld>
            <a:endParaRPr lang="en-PH"/>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60</a:t>
            </a:fld>
            <a:endParaRPr lang="en-P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-Logging is a common example of the application of aspects. But it’s not the only thing aspects are good for. Throughout this </a:t>
            </a:r>
            <a:r>
              <a:rPr lang="en-PH" sz="1200" kern="1200" baseline="0" dirty="0" smtClean="0">
                <a:solidFill>
                  <a:schemeClr val="tx1"/>
                </a:solidFill>
                <a:latin typeface="+mn-lt"/>
                <a:ea typeface="+mn-ea"/>
                <a:cs typeface="+mn-cs"/>
              </a:rPr>
              <a:t>course, </a:t>
            </a:r>
            <a:r>
              <a:rPr lang="en-PH" sz="1200" kern="1200" baseline="0" dirty="0" smtClean="0">
                <a:solidFill>
                  <a:schemeClr val="tx1"/>
                </a:solidFill>
                <a:latin typeface="+mn-lt"/>
                <a:ea typeface="+mn-ea"/>
                <a:cs typeface="+mn-cs"/>
              </a:rPr>
              <a:t>you’ll see several practical applications of aspects, including declarative transactions, security, and caching</a:t>
            </a:r>
            <a:r>
              <a:rPr lang="en-PH" sz="1200" kern="1200" baseline="0" dirty="0" smtClean="0">
                <a:solidFill>
                  <a:schemeClr val="tx1"/>
                </a:solidFill>
                <a:latin typeface="+mn-lt"/>
                <a:ea typeface="+mn-ea"/>
                <a:cs typeface="+mn-cs"/>
              </a:rPr>
              <a:t>.</a:t>
            </a:r>
          </a:p>
          <a:p>
            <a:endParaRPr lang="en-PH" sz="1200" kern="1200" baseline="0" dirty="0" smtClean="0">
              <a:solidFill>
                <a:schemeClr val="tx1"/>
              </a:solidFill>
              <a:latin typeface="+mn-lt"/>
              <a:ea typeface="+mn-ea"/>
              <a:cs typeface="+mn-cs"/>
            </a:endParaRPr>
          </a:p>
          <a:p>
            <a:r>
              <a:rPr lang="en-PH" sz="1200"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This session explores Spring’s support for aspects, including how to declare regular</a:t>
            </a:r>
          </a:p>
          <a:p>
            <a:r>
              <a:rPr lang="en-US" sz="1200" kern="1200" baseline="0" dirty="0" smtClean="0">
                <a:solidFill>
                  <a:schemeClr val="tx1"/>
                </a:solidFill>
                <a:latin typeface="+mn-lt"/>
                <a:ea typeface="+mn-ea"/>
                <a:cs typeface="+mn-cs"/>
              </a:rPr>
              <a:t>classes to be aspects and how to use annotations to create aspects. In addition,</a:t>
            </a:r>
          </a:p>
          <a:p>
            <a:r>
              <a:rPr lang="en-US" sz="1200" kern="1200" baseline="0" dirty="0" smtClean="0">
                <a:solidFill>
                  <a:schemeClr val="tx1"/>
                </a:solidFill>
                <a:latin typeface="+mn-lt"/>
                <a:ea typeface="+mn-ea"/>
                <a:cs typeface="+mn-cs"/>
              </a:rPr>
              <a:t>you’ll see how </a:t>
            </a:r>
            <a:r>
              <a:rPr lang="en-US" sz="1200" kern="1200" baseline="0" dirty="0" err="1" smtClean="0">
                <a:solidFill>
                  <a:schemeClr val="tx1"/>
                </a:solidFill>
                <a:latin typeface="+mn-lt"/>
                <a:ea typeface="+mn-ea"/>
                <a:cs typeface="+mn-cs"/>
              </a:rPr>
              <a:t>AspectJ</a:t>
            </a:r>
            <a:r>
              <a:rPr lang="en-US" sz="1200" kern="1200" baseline="0" dirty="0" smtClean="0">
                <a:solidFill>
                  <a:schemeClr val="tx1"/>
                </a:solidFill>
                <a:latin typeface="+mn-lt"/>
                <a:ea typeface="+mn-ea"/>
                <a:cs typeface="+mn-cs"/>
              </a:rPr>
              <a:t>—another popular AOP implementation—can complement</a:t>
            </a:r>
          </a:p>
          <a:p>
            <a:r>
              <a:rPr lang="en-US" sz="1200" kern="1200" baseline="0" dirty="0" smtClean="0">
                <a:solidFill>
                  <a:schemeClr val="tx1"/>
                </a:solidFill>
                <a:latin typeface="+mn-lt"/>
                <a:ea typeface="+mn-ea"/>
                <a:cs typeface="+mn-cs"/>
              </a:rPr>
              <a:t>Spring’s AOP framework. But first, before we get carried away with transactions, security,</a:t>
            </a:r>
          </a:p>
          <a:p>
            <a:r>
              <a:rPr lang="en-US" sz="1200" kern="1200" baseline="0" dirty="0" smtClean="0">
                <a:solidFill>
                  <a:schemeClr val="tx1"/>
                </a:solidFill>
                <a:latin typeface="+mn-lt"/>
                <a:ea typeface="+mn-ea"/>
                <a:cs typeface="+mn-cs"/>
              </a:rPr>
              <a:t>and caching, let’s see how aspects are implemented in Spring, starting with a</a:t>
            </a:r>
          </a:p>
          <a:p>
            <a:r>
              <a:rPr lang="en-US" sz="1200" kern="1200" baseline="0" dirty="0" smtClean="0">
                <a:solidFill>
                  <a:schemeClr val="tx1"/>
                </a:solidFill>
                <a:latin typeface="+mn-lt"/>
                <a:ea typeface="+mn-ea"/>
                <a:cs typeface="+mn-cs"/>
              </a:rPr>
              <a:t>primer on a few of AOP’s fundamentals.</a:t>
            </a:r>
            <a:r>
              <a:rPr lang="en-PH" sz="1200" kern="1200" baseline="0" dirty="0" smtClean="0">
                <a:solidFill>
                  <a:schemeClr val="tx1"/>
                </a:solidFill>
                <a:latin typeface="+mn-lt"/>
                <a:ea typeface="+mn-ea"/>
                <a:cs typeface="+mn-cs"/>
              </a:rPr>
              <a:t>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a:t>
            </a:fld>
            <a:endParaRPr lang="en-PH"/>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200" kern="1200" baseline="0" dirty="0" smtClean="0">
                <a:solidFill>
                  <a:schemeClr val="tx1"/>
                </a:solidFill>
                <a:latin typeface="+mn-lt"/>
                <a:ea typeface="+mn-ea"/>
                <a:cs typeface="+mn-cs"/>
              </a:rPr>
              <a:t>-Spring AOP enables separation of cross-cutting concerns from an application’s business logic. But as we’ve seen, Spring aspects are still proxy-based and are limited to advising method invocations. If you need more than just method proxy support, you’ll want to consider using </a:t>
            </a:r>
            <a:r>
              <a:rPr lang="en-PH" sz="1200" kern="1200" baseline="0" dirty="0" err="1" smtClean="0">
                <a:solidFill>
                  <a:schemeClr val="tx1"/>
                </a:solidFill>
                <a:latin typeface="+mn-lt"/>
                <a:ea typeface="+mn-ea"/>
                <a:cs typeface="+mn-cs"/>
              </a:rPr>
              <a:t>AspectJ</a:t>
            </a:r>
            <a:r>
              <a:rPr lang="en-PH" sz="1200" kern="1200" baseline="0" dirty="0" smtClean="0">
                <a:solidFill>
                  <a:schemeClr val="tx1"/>
                </a:solidFill>
                <a:latin typeface="+mn-lt"/>
                <a:ea typeface="+mn-ea"/>
                <a:cs typeface="+mn-cs"/>
              </a:rPr>
              <a:t>. In the next section, you’ll see how traditional </a:t>
            </a:r>
            <a:r>
              <a:rPr lang="en-PH" sz="1200" kern="1200" baseline="0" dirty="0" err="1" smtClean="0">
                <a:solidFill>
                  <a:schemeClr val="tx1"/>
                </a:solidFill>
                <a:latin typeface="+mn-lt"/>
                <a:ea typeface="+mn-ea"/>
                <a:cs typeface="+mn-cs"/>
              </a:rPr>
              <a:t>AspectJ</a:t>
            </a:r>
            <a:r>
              <a:rPr lang="en-PH" sz="1200" kern="1200" baseline="0" dirty="0" smtClean="0">
                <a:solidFill>
                  <a:schemeClr val="tx1"/>
                </a:solidFill>
                <a:latin typeface="+mn-lt"/>
                <a:ea typeface="+mn-ea"/>
                <a:cs typeface="+mn-cs"/>
              </a:rPr>
              <a:t> aspects can be used within a Spring application. </a:t>
            </a:r>
            <a:endParaRPr lang="en-PH" dirty="0" smtClean="0"/>
          </a:p>
          <a:p>
            <a:endParaRPr lang="en-US"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61</a:t>
            </a:fld>
            <a:endParaRPr lang="en-PH"/>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-Unlike constructors in some other object-oriented languages, Java constructors are different from normal methods. This makes Spring’s proxy-based AOP woefully inadequate for advising creation of an object.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62</a:t>
            </a:fld>
            <a:endParaRPr lang="en-PH"/>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To illustrate, let’s create a new aspect for the </a:t>
            </a:r>
            <a:r>
              <a:rPr lang="en-PH" sz="1200" i="1" kern="1200" baseline="0" dirty="0" smtClean="0">
                <a:solidFill>
                  <a:schemeClr val="tx1"/>
                </a:solidFill>
                <a:latin typeface="+mn-lt"/>
                <a:ea typeface="+mn-ea"/>
                <a:cs typeface="+mn-cs"/>
              </a:rPr>
              <a:t>Spring Idol competition. A talent competition needs a judge. So, let’s create a judge aspect in </a:t>
            </a:r>
            <a:r>
              <a:rPr lang="en-PH" sz="1200" i="1" kern="1200" baseline="0" dirty="0" err="1" smtClean="0">
                <a:solidFill>
                  <a:schemeClr val="tx1"/>
                </a:solidFill>
                <a:latin typeface="+mn-lt"/>
                <a:ea typeface="+mn-ea"/>
                <a:cs typeface="+mn-cs"/>
              </a:rPr>
              <a:t>AspectJ</a:t>
            </a:r>
            <a:r>
              <a:rPr lang="en-PH" sz="1200" i="1" kern="1200" baseline="0" dirty="0" smtClean="0">
                <a:solidFill>
                  <a:schemeClr val="tx1"/>
                </a:solidFill>
                <a:latin typeface="+mn-lt"/>
                <a:ea typeface="+mn-ea"/>
                <a:cs typeface="+mn-cs"/>
              </a:rPr>
              <a:t>. </a:t>
            </a:r>
            <a:r>
              <a:rPr lang="en-PH" sz="1200" i="1" kern="1200" baseline="0" dirty="0" err="1" smtClean="0">
                <a:solidFill>
                  <a:schemeClr val="tx1"/>
                </a:solidFill>
                <a:latin typeface="+mn-lt"/>
                <a:ea typeface="+mn-ea"/>
                <a:cs typeface="+mn-cs"/>
              </a:rPr>
              <a:t>JudgeAspect</a:t>
            </a:r>
            <a:r>
              <a:rPr lang="en-PH" sz="1200" i="1" kern="1200" baseline="0" dirty="0" smtClean="0">
                <a:solidFill>
                  <a:schemeClr val="tx1"/>
                </a:solidFill>
                <a:latin typeface="+mn-lt"/>
                <a:ea typeface="+mn-ea"/>
                <a:cs typeface="+mn-cs"/>
              </a:rPr>
              <a:t> is such an aspect.</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64</a:t>
            </a:fld>
            <a:endParaRPr lang="en-PH"/>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-Spring doesn’t use the &lt;bean&gt; declaration from earlier to create an instance of the </a:t>
            </a:r>
            <a:r>
              <a:rPr lang="en-PH" sz="1200" kern="1200" baseline="0" dirty="0" err="1" smtClean="0">
                <a:solidFill>
                  <a:schemeClr val="tx1"/>
                </a:solidFill>
                <a:latin typeface="+mn-lt"/>
                <a:ea typeface="+mn-ea"/>
                <a:cs typeface="+mn-cs"/>
              </a:rPr>
              <a:t>JudgeAspect</a:t>
            </a:r>
            <a:r>
              <a:rPr lang="en-PH" sz="1200" kern="1200" baseline="0" dirty="0" smtClean="0">
                <a:solidFill>
                  <a:schemeClr val="tx1"/>
                </a:solidFill>
                <a:latin typeface="+mn-lt"/>
                <a:ea typeface="+mn-ea"/>
                <a:cs typeface="+mn-cs"/>
              </a:rPr>
              <a:t>—it has already been created by the </a:t>
            </a:r>
            <a:r>
              <a:rPr lang="en-PH" sz="1200" kern="1200" baseline="0" dirty="0" err="1" smtClean="0">
                <a:solidFill>
                  <a:schemeClr val="tx1"/>
                </a:solidFill>
                <a:latin typeface="+mn-lt"/>
                <a:ea typeface="+mn-ea"/>
                <a:cs typeface="+mn-cs"/>
              </a:rPr>
              <a:t>AspectJ</a:t>
            </a:r>
            <a:r>
              <a:rPr lang="en-PH" sz="1200" kern="1200" baseline="0" dirty="0" smtClean="0">
                <a:solidFill>
                  <a:schemeClr val="tx1"/>
                </a:solidFill>
                <a:latin typeface="+mn-lt"/>
                <a:ea typeface="+mn-ea"/>
                <a:cs typeface="+mn-cs"/>
              </a:rPr>
              <a:t> runtime. Instead, Spring retrieves a reference to the aspect through the </a:t>
            </a:r>
            <a:r>
              <a:rPr lang="en-PH" sz="1200" kern="1200" baseline="0" dirty="0" err="1" smtClean="0">
                <a:solidFill>
                  <a:schemeClr val="tx1"/>
                </a:solidFill>
                <a:latin typeface="+mn-lt"/>
                <a:ea typeface="+mn-ea"/>
                <a:cs typeface="+mn-cs"/>
              </a:rPr>
              <a:t>aspectOf</a:t>
            </a:r>
            <a:r>
              <a:rPr lang="en-PH" sz="1200" kern="1200" baseline="0" dirty="0" smtClean="0">
                <a:solidFill>
                  <a:schemeClr val="tx1"/>
                </a:solidFill>
                <a:latin typeface="+mn-lt"/>
                <a:ea typeface="+mn-ea"/>
                <a:cs typeface="+mn-cs"/>
              </a:rPr>
              <a:t>() factory method and then performs dependency injection on it as prescribed by the &lt;bean&gt; element.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67</a:t>
            </a:fld>
            <a:endParaRPr lang="en-PH"/>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a:p>
        </p:txBody>
      </p:sp>
      <p:sp>
        <p:nvSpPr>
          <p:cNvPr id="4" name="Slide Number Placeholder 3"/>
          <p:cNvSpPr>
            <a:spLocks noGrp="1"/>
          </p:cNvSpPr>
          <p:nvPr>
            <p:ph type="sldNum" sz="quarter" idx="10"/>
          </p:nvPr>
        </p:nvSpPr>
        <p:spPr/>
        <p:txBody>
          <a:bodyPr/>
          <a:lstStyle/>
          <a:p>
            <a:fld id="{A535A4BC-A88C-40C3-B7D0-5A7D71D9C3EC}" type="slidenum">
              <a:rPr lang="en-PH" smtClean="0"/>
              <a:pPr/>
              <a:t>68</a:t>
            </a:fld>
            <a:endParaRPr lang="en-P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r>
              <a:rPr lang="en-US" sz="1200" kern="1200" baseline="0" dirty="0" smtClean="0">
                <a:solidFill>
                  <a:schemeClr val="tx1"/>
                </a:solidFill>
                <a:latin typeface="+mn-lt"/>
                <a:ea typeface="+mn-ea"/>
                <a:cs typeface="+mn-cs"/>
              </a:rPr>
              <a:t>Security, for example, is a cross-cutting concern, in that many methods in</a:t>
            </a:r>
          </a:p>
          <a:p>
            <a:r>
              <a:rPr lang="en-US" sz="1200" kern="1200" baseline="0" dirty="0" smtClean="0">
                <a:solidFill>
                  <a:schemeClr val="tx1"/>
                </a:solidFill>
                <a:latin typeface="+mn-lt"/>
                <a:ea typeface="+mn-ea"/>
                <a:cs typeface="+mn-cs"/>
              </a:rPr>
              <a:t>an application can have security rules applied to them. Figure 4.1 gives a visual depiction</a:t>
            </a:r>
          </a:p>
          <a:p>
            <a:r>
              <a:rPr lang="en-US" sz="1200" kern="1200" baseline="0" dirty="0" smtClean="0">
                <a:solidFill>
                  <a:schemeClr val="tx1"/>
                </a:solidFill>
                <a:latin typeface="+mn-lt"/>
                <a:ea typeface="+mn-ea"/>
                <a:cs typeface="+mn-cs"/>
              </a:rPr>
              <a:t>of cross-cutting concerns.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common object-oriented technique for reusing common functionality is to apply inheritance or delegation. But inheritance can lead to a brittle object hierarchy if the same base class is used throughout an application, and delegation can be cumbersome because complicated calls to the delegate</a:t>
            </a:r>
          </a:p>
          <a:p>
            <a:r>
              <a:rPr lang="en-US" sz="1200" kern="1200" baseline="0" dirty="0" smtClean="0">
                <a:solidFill>
                  <a:schemeClr val="tx1"/>
                </a:solidFill>
                <a:latin typeface="+mn-lt"/>
                <a:ea typeface="+mn-ea"/>
                <a:cs typeface="+mn-cs"/>
              </a:rPr>
              <a:t>object may be required.</a:t>
            </a:r>
            <a:endParaRPr lang="en-US"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4</a:t>
            </a:fld>
            <a:endParaRPr lang="en-P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But inheritance can lead to a brittle object hierarchy if the same base class is used throughout an application, and delegation can be cumbersome because complicated calls to the delegate object may be required.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5</a:t>
            </a:fld>
            <a:endParaRPr lang="en-P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r>
              <a:rPr lang="en-US" sz="1200" kern="1200" baseline="0" dirty="0" smtClean="0">
                <a:solidFill>
                  <a:schemeClr val="tx1"/>
                </a:solidFill>
                <a:latin typeface="+mn-lt"/>
                <a:ea typeface="+mn-ea"/>
                <a:cs typeface="+mn-cs"/>
              </a:rPr>
              <a:t>When a meter reader shows up at your house, his purpose is to report the number of</a:t>
            </a:r>
          </a:p>
          <a:p>
            <a:r>
              <a:rPr lang="en-US" sz="1200" kern="1200" baseline="0" dirty="0" smtClean="0">
                <a:solidFill>
                  <a:schemeClr val="tx1"/>
                </a:solidFill>
                <a:latin typeface="+mn-lt"/>
                <a:ea typeface="+mn-ea"/>
                <a:cs typeface="+mn-cs"/>
              </a:rPr>
              <a:t>kilowatt hours back to the electric company. Sure, he has a list of houses that he must</a:t>
            </a:r>
          </a:p>
          <a:p>
            <a:r>
              <a:rPr lang="en-US" sz="1200" kern="1200" baseline="0" dirty="0" smtClean="0">
                <a:solidFill>
                  <a:schemeClr val="tx1"/>
                </a:solidFill>
                <a:latin typeface="+mn-lt"/>
                <a:ea typeface="+mn-ea"/>
                <a:cs typeface="+mn-cs"/>
              </a:rPr>
              <a:t>visit, and the information he reports is important. But the actual act of recording electricity</a:t>
            </a:r>
          </a:p>
          <a:p>
            <a:r>
              <a:rPr lang="en-US" sz="1200" kern="1200" baseline="0" dirty="0" smtClean="0">
                <a:solidFill>
                  <a:schemeClr val="tx1"/>
                </a:solidFill>
                <a:latin typeface="+mn-lt"/>
                <a:ea typeface="+mn-ea"/>
                <a:cs typeface="+mn-cs"/>
              </a:rPr>
              <a:t>usage is the meter reader’s main job.</a:t>
            </a:r>
            <a:endParaRPr lang="en-US"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8</a:t>
            </a:fld>
            <a:endParaRPr lang="en-P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The meter reader could potentially read all kinds of devices, but to do</a:t>
            </a:r>
          </a:p>
          <a:p>
            <a:r>
              <a:rPr lang="en-US" sz="1200" kern="1200" baseline="0" dirty="0" smtClean="0">
                <a:solidFill>
                  <a:schemeClr val="tx1"/>
                </a:solidFill>
                <a:latin typeface="+mn-lt"/>
                <a:ea typeface="+mn-ea"/>
                <a:cs typeface="+mn-cs"/>
              </a:rPr>
              <a:t>his job, he needs to target electric meters that are attached to houses</a:t>
            </a:r>
            <a:endParaRPr lang="en-PH" sz="1200" kern="1200" baseline="0" dirty="0" smtClean="0">
              <a:solidFill>
                <a:schemeClr val="tx1"/>
              </a:solidFill>
              <a:latin typeface="+mn-lt"/>
              <a:ea typeface="+mn-ea"/>
              <a:cs typeface="+mn-cs"/>
            </a:endParaRPr>
          </a:p>
          <a:p>
            <a:endParaRPr lang="en-PH" sz="1200" kern="1200" baseline="0" dirty="0" smtClean="0">
              <a:solidFill>
                <a:schemeClr val="tx1"/>
              </a:solidFill>
              <a:latin typeface="+mn-lt"/>
              <a:ea typeface="+mn-ea"/>
              <a:cs typeface="+mn-cs"/>
            </a:endParaRPr>
          </a:p>
          <a:p>
            <a:r>
              <a:rPr lang="en-PH" sz="1200" kern="1200" baseline="0" dirty="0" smtClean="0">
                <a:solidFill>
                  <a:schemeClr val="tx1"/>
                </a:solidFill>
                <a:latin typeface="+mn-lt"/>
                <a:ea typeface="+mn-ea"/>
                <a:cs typeface="+mn-cs"/>
              </a:rPr>
              <a:t>- These </a:t>
            </a:r>
            <a:r>
              <a:rPr lang="en-PH" sz="1200" kern="1200" baseline="0" dirty="0" smtClean="0">
                <a:solidFill>
                  <a:schemeClr val="tx1"/>
                </a:solidFill>
                <a:latin typeface="+mn-lt"/>
                <a:ea typeface="+mn-ea"/>
                <a:cs typeface="+mn-cs"/>
              </a:rPr>
              <a:t>are the points where your aspect’s code can be inserted into the normal flow of your application to add new </a:t>
            </a:r>
            <a:r>
              <a:rPr lang="en-PH" sz="1200" kern="1200" baseline="0" dirty="0" err="1" smtClean="0">
                <a:solidFill>
                  <a:schemeClr val="tx1"/>
                </a:solidFill>
                <a:latin typeface="+mn-lt"/>
                <a:ea typeface="+mn-ea"/>
                <a:cs typeface="+mn-cs"/>
              </a:rPr>
              <a:t>behavior</a:t>
            </a:r>
            <a:r>
              <a:rPr lang="en-PH" sz="1200" kern="1200" baseline="0" dirty="0" smtClean="0">
                <a:solidFill>
                  <a:schemeClr val="tx1"/>
                </a:solidFill>
                <a:latin typeface="+mn-lt"/>
                <a:ea typeface="+mn-ea"/>
                <a:cs typeface="+mn-cs"/>
              </a:rPr>
              <a:t>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10</a:t>
            </a:fld>
            <a:endParaRPr lang="en-P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 </a:t>
            </a:r>
            <a:r>
              <a:rPr lang="en-US" sz="1200" kern="1200" baseline="0" dirty="0" err="1" smtClean="0">
                <a:solidFill>
                  <a:schemeClr val="tx1"/>
                </a:solidFill>
                <a:latin typeface="+mn-lt"/>
                <a:ea typeface="+mn-ea"/>
                <a:cs typeface="+mn-cs"/>
              </a:rPr>
              <a:t>pointcut</a:t>
            </a:r>
            <a:r>
              <a:rPr lang="en-US" sz="1200" kern="1200" baseline="0" dirty="0" smtClean="0">
                <a:solidFill>
                  <a:schemeClr val="tx1"/>
                </a:solidFill>
                <a:latin typeface="+mn-lt"/>
                <a:ea typeface="+mn-ea"/>
                <a:cs typeface="+mn-cs"/>
              </a:rPr>
              <a:t> definition matches one or more join points at which advice should be woven</a:t>
            </a:r>
            <a:endParaRPr lang="en-PH" sz="1200" kern="1200" baseline="0" dirty="0" smtClean="0">
              <a:solidFill>
                <a:schemeClr val="tx1"/>
              </a:solidFill>
              <a:latin typeface="+mn-lt"/>
              <a:ea typeface="+mn-ea"/>
              <a:cs typeface="+mn-cs"/>
            </a:endParaRPr>
          </a:p>
          <a:p>
            <a:endParaRPr lang="en-PH" sz="1200" kern="1200" baseline="0" dirty="0" smtClean="0">
              <a:solidFill>
                <a:schemeClr val="tx1"/>
              </a:solidFill>
              <a:latin typeface="+mn-lt"/>
              <a:ea typeface="+mn-ea"/>
              <a:cs typeface="+mn-cs"/>
            </a:endParaRPr>
          </a:p>
          <a:p>
            <a:r>
              <a:rPr lang="en-PH" sz="1200" kern="1200" baseline="0" dirty="0" smtClean="0">
                <a:solidFill>
                  <a:schemeClr val="tx1"/>
                </a:solidFill>
                <a:latin typeface="+mn-lt"/>
                <a:ea typeface="+mn-ea"/>
                <a:cs typeface="+mn-cs"/>
              </a:rPr>
              <a:t>- Some </a:t>
            </a:r>
            <a:r>
              <a:rPr lang="en-PH" sz="1200" kern="1200" baseline="0" dirty="0" smtClean="0">
                <a:solidFill>
                  <a:schemeClr val="tx1"/>
                </a:solidFill>
                <a:latin typeface="+mn-lt"/>
                <a:ea typeface="+mn-ea"/>
                <a:cs typeface="+mn-cs"/>
              </a:rPr>
              <a:t>AOP frameworks allow you to create dynamic </a:t>
            </a:r>
            <a:r>
              <a:rPr lang="en-PH" sz="1200" kern="1200" baseline="0" dirty="0" err="1" smtClean="0">
                <a:solidFill>
                  <a:schemeClr val="tx1"/>
                </a:solidFill>
                <a:latin typeface="+mn-lt"/>
                <a:ea typeface="+mn-ea"/>
                <a:cs typeface="+mn-cs"/>
              </a:rPr>
              <a:t>pointcuts</a:t>
            </a:r>
            <a:r>
              <a:rPr lang="en-PH" sz="1200" kern="1200" baseline="0" dirty="0" smtClean="0">
                <a:solidFill>
                  <a:schemeClr val="tx1"/>
                </a:solidFill>
                <a:latin typeface="+mn-lt"/>
                <a:ea typeface="+mn-ea"/>
                <a:cs typeface="+mn-cs"/>
              </a:rPr>
              <a:t> that determine whether to apply advice based on runtime decisions, such as the value of method </a:t>
            </a:r>
            <a:r>
              <a:rPr lang="en-PH" sz="1200" kern="1200" baseline="0" dirty="0" smtClean="0">
                <a:solidFill>
                  <a:schemeClr val="tx1"/>
                </a:solidFill>
                <a:latin typeface="+mn-lt"/>
                <a:ea typeface="+mn-ea"/>
                <a:cs typeface="+mn-cs"/>
              </a:rPr>
              <a:t>parameters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11</a:t>
            </a:fld>
            <a:endParaRPr lang="en-P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dirty="0" smtClean="0"/>
              <a:t>- For example, you could create an Auditable advice class that keeps the state of when an object was last modified. This could be as simple as having one method, </a:t>
            </a:r>
            <a:r>
              <a:rPr lang="en-PH" dirty="0" err="1" smtClean="0"/>
              <a:t>setLastModified</a:t>
            </a:r>
            <a:r>
              <a:rPr lang="en-PH" dirty="0" smtClean="0"/>
              <a:t>(Date), and an instance variable to hold this state.</a:t>
            </a:r>
          </a:p>
          <a:p>
            <a:endParaRPr lang="en-US"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13</a:t>
            </a:fld>
            <a:endParaRPr lang="en-P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E499A1F-4D05-42F1-B7FB-9BE527682E19}" type="datetimeFigureOut">
              <a:rPr lang="en-PH" smtClean="0"/>
              <a:pPr/>
              <a:t>2/10/2018</a:t>
            </a:fld>
            <a:endParaRPr lang="en-PH"/>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PH"/>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76585CD5-4768-4CCD-AE8D-983ADF0D163B}" type="slidenum">
              <a:rPr lang="en-PH" smtClean="0"/>
              <a:pPr/>
              <a:t>‹#›</a:t>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499A1F-4D05-42F1-B7FB-9BE527682E19}" type="datetimeFigureOut">
              <a:rPr lang="en-PH" smtClean="0"/>
              <a:pPr/>
              <a:t>2/10/2018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499A1F-4D05-42F1-B7FB-9BE527682E19}" type="datetimeFigureOut">
              <a:rPr lang="en-PH" smtClean="0"/>
              <a:pPr/>
              <a:t>2/10/2018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E499A1F-4D05-42F1-B7FB-9BE527682E19}" type="datetimeFigureOut">
              <a:rPr lang="en-PH" smtClean="0"/>
              <a:pPr/>
              <a:t>2/10/2018</a:t>
            </a:fld>
            <a:endParaRPr lang="en-PH"/>
          </a:p>
        </p:txBody>
      </p:sp>
      <p:sp>
        <p:nvSpPr>
          <p:cNvPr id="5" name="Footer Placeholder 4"/>
          <p:cNvSpPr>
            <a:spLocks noGrp="1"/>
          </p:cNvSpPr>
          <p:nvPr>
            <p:ph type="ftr" sz="quarter" idx="11"/>
          </p:nvPr>
        </p:nvSpPr>
        <p:spPr>
          <a:xfrm>
            <a:off x="457200" y="6480969"/>
            <a:ext cx="4260056" cy="300831"/>
          </a:xfrm>
        </p:spPr>
        <p:txBody>
          <a:bodyPr/>
          <a:lstStyle/>
          <a:p>
            <a:endParaRPr lang="en-PH"/>
          </a:p>
        </p:txBody>
      </p:sp>
      <p:sp>
        <p:nvSpPr>
          <p:cNvPr id="6" name="Slide Number Placeholder 5"/>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E499A1F-4D05-42F1-B7FB-9BE527682E19}" type="datetimeFigureOut">
              <a:rPr lang="en-PH" smtClean="0"/>
              <a:pPr/>
              <a:t>2/10/2018</a:t>
            </a:fld>
            <a:endParaRPr lang="en-PH"/>
          </a:p>
        </p:txBody>
      </p:sp>
      <p:sp>
        <p:nvSpPr>
          <p:cNvPr id="5" name="Footer Placeholder 4"/>
          <p:cNvSpPr>
            <a:spLocks noGrp="1"/>
          </p:cNvSpPr>
          <p:nvPr>
            <p:ph type="ftr" sz="quarter" idx="11"/>
          </p:nvPr>
        </p:nvSpPr>
        <p:spPr>
          <a:xfrm>
            <a:off x="2619376" y="6480969"/>
            <a:ext cx="4260056" cy="300831"/>
          </a:xfrm>
        </p:spPr>
        <p:txBody>
          <a:bodyPr/>
          <a:lstStyle/>
          <a:p>
            <a:endParaRPr lang="en-PH"/>
          </a:p>
        </p:txBody>
      </p:sp>
      <p:sp>
        <p:nvSpPr>
          <p:cNvPr id="6" name="Slide Number Placeholder 5"/>
          <p:cNvSpPr>
            <a:spLocks noGrp="1"/>
          </p:cNvSpPr>
          <p:nvPr>
            <p:ph type="sldNum" sz="quarter" idx="12"/>
          </p:nvPr>
        </p:nvSpPr>
        <p:spPr>
          <a:xfrm>
            <a:off x="8451056" y="809624"/>
            <a:ext cx="502920" cy="300831"/>
          </a:xfrm>
        </p:spPr>
        <p:txBody>
          <a:bodyPr/>
          <a:lstStyle/>
          <a:p>
            <a:fld id="{76585CD5-4768-4CCD-AE8D-983ADF0D163B}" type="slidenum">
              <a:rPr lang="en-PH" smtClean="0"/>
              <a:pPr/>
              <a:t>‹#›</a:t>
            </a:fld>
            <a:endParaRPr lang="en-PH"/>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E499A1F-4D05-42F1-B7FB-9BE527682E19}" type="datetimeFigureOut">
              <a:rPr lang="en-PH" smtClean="0"/>
              <a:pPr/>
              <a:t>2/10/2018</a:t>
            </a:fld>
            <a:endParaRPr lang="en-PH"/>
          </a:p>
        </p:txBody>
      </p:sp>
      <p:sp>
        <p:nvSpPr>
          <p:cNvPr id="6" name="Footer Placeholder 5"/>
          <p:cNvSpPr>
            <a:spLocks noGrp="1"/>
          </p:cNvSpPr>
          <p:nvPr>
            <p:ph type="ftr" sz="quarter" idx="11"/>
          </p:nvPr>
        </p:nvSpPr>
        <p:spPr>
          <a:xfrm>
            <a:off x="457200" y="6480969"/>
            <a:ext cx="4260056" cy="301752"/>
          </a:xfrm>
        </p:spPr>
        <p:txBody>
          <a:bodyPr/>
          <a:lstStyle/>
          <a:p>
            <a:endParaRPr lang="en-PH"/>
          </a:p>
        </p:txBody>
      </p:sp>
      <p:sp>
        <p:nvSpPr>
          <p:cNvPr id="7" name="Slide Number Placeholder 6"/>
          <p:cNvSpPr>
            <a:spLocks noGrp="1"/>
          </p:cNvSpPr>
          <p:nvPr>
            <p:ph type="sldNum" sz="quarter" idx="12"/>
          </p:nvPr>
        </p:nvSpPr>
        <p:spPr>
          <a:xfrm>
            <a:off x="7589520" y="6480969"/>
            <a:ext cx="502920" cy="301752"/>
          </a:xfrm>
        </p:spPr>
        <p:txBody>
          <a:bodyPr/>
          <a:lstStyle/>
          <a:p>
            <a:fld id="{76585CD5-4768-4CCD-AE8D-983ADF0D163B}" type="slidenum">
              <a:rPr lang="en-PH" smtClean="0"/>
              <a:pPr/>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E499A1F-4D05-42F1-B7FB-9BE527682E19}" type="datetimeFigureOut">
              <a:rPr lang="en-PH" smtClean="0"/>
              <a:pPr/>
              <a:t>2/10/2018</a:t>
            </a:fld>
            <a:endParaRPr lang="en-PH"/>
          </a:p>
        </p:txBody>
      </p:sp>
      <p:sp>
        <p:nvSpPr>
          <p:cNvPr id="8" name="Footer Placeholder 7"/>
          <p:cNvSpPr>
            <a:spLocks noGrp="1"/>
          </p:cNvSpPr>
          <p:nvPr>
            <p:ph type="ftr" sz="quarter" idx="11"/>
          </p:nvPr>
        </p:nvSpPr>
        <p:spPr>
          <a:xfrm>
            <a:off x="457200" y="6480969"/>
            <a:ext cx="4261104" cy="301752"/>
          </a:xfrm>
        </p:spPr>
        <p:txBody>
          <a:bodyPr/>
          <a:lstStyle/>
          <a:p>
            <a:endParaRPr lang="en-PH"/>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76585CD5-4768-4CCD-AE8D-983ADF0D163B}"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E499A1F-4D05-42F1-B7FB-9BE527682E19}" type="datetimeFigureOut">
              <a:rPr lang="en-PH" smtClean="0"/>
              <a:pPr/>
              <a:t>2/10/2018</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E499A1F-4D05-42F1-B7FB-9BE527682E19}" type="datetimeFigureOut">
              <a:rPr lang="en-PH" smtClean="0"/>
              <a:pPr/>
              <a:t>2/10/2018</a:t>
            </a:fld>
            <a:endParaRPr lang="en-PH"/>
          </a:p>
        </p:txBody>
      </p:sp>
      <p:sp>
        <p:nvSpPr>
          <p:cNvPr id="3" name="Footer Placeholder 2"/>
          <p:cNvSpPr>
            <a:spLocks noGrp="1"/>
          </p:cNvSpPr>
          <p:nvPr>
            <p:ph type="ftr" sz="quarter" idx="11"/>
          </p:nvPr>
        </p:nvSpPr>
        <p:spPr>
          <a:xfrm>
            <a:off x="457200" y="6481890"/>
            <a:ext cx="4260056" cy="300831"/>
          </a:xfrm>
        </p:spPr>
        <p:txBody>
          <a:bodyPr/>
          <a:lstStyle/>
          <a:p>
            <a:endParaRPr lang="en-PH"/>
          </a:p>
        </p:txBody>
      </p:sp>
      <p:sp>
        <p:nvSpPr>
          <p:cNvPr id="4" name="Slide Number Placeholder 3"/>
          <p:cNvSpPr>
            <a:spLocks noGrp="1"/>
          </p:cNvSpPr>
          <p:nvPr>
            <p:ph type="sldNum" sz="quarter" idx="12"/>
          </p:nvPr>
        </p:nvSpPr>
        <p:spPr>
          <a:xfrm>
            <a:off x="7589520" y="6480969"/>
            <a:ext cx="502920" cy="301752"/>
          </a:xfrm>
        </p:spPr>
        <p:txBody>
          <a:bodyPr/>
          <a:lstStyle/>
          <a:p>
            <a:fld id="{76585CD5-4768-4CCD-AE8D-983ADF0D163B}" type="slidenum">
              <a:rPr lang="en-PH" smtClean="0"/>
              <a:pPr/>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E499A1F-4D05-42F1-B7FB-9BE527682E19}" type="datetimeFigureOut">
              <a:rPr lang="en-PH" smtClean="0"/>
              <a:pPr/>
              <a:t>2/10/2018</a:t>
            </a:fld>
            <a:endParaRPr lang="en-PH"/>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PH"/>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76585CD5-4768-4CCD-AE8D-983ADF0D163B}"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E499A1F-4D05-42F1-B7FB-9BE527682E19}" type="datetimeFigureOut">
              <a:rPr lang="en-PH" smtClean="0"/>
              <a:pPr/>
              <a:t>2/10/2018</a:t>
            </a:fld>
            <a:endParaRPr lang="en-PH"/>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PH"/>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76585CD5-4768-4CCD-AE8D-983ADF0D163B}"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E499A1F-4D05-42F1-B7FB-9BE527682E19}" type="datetimeFigureOut">
              <a:rPr lang="en-PH" smtClean="0"/>
              <a:pPr/>
              <a:t>2/10/2018</a:t>
            </a:fld>
            <a:endParaRPr lang="en-PH"/>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PH"/>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76585CD5-4768-4CCD-AE8D-983ADF0D163B}" type="slidenum">
              <a:rPr lang="en-PH" smtClean="0"/>
              <a:pPr/>
              <a:t>‹#›</a:t>
            </a:fld>
            <a:endParaRPr lang="en-PH"/>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0306"/>
          </a:xfrm>
        </p:spPr>
        <p:txBody>
          <a:bodyPr>
            <a:normAutofit fontScale="90000"/>
          </a:bodyPr>
          <a:lstStyle/>
          <a:p>
            <a:r>
              <a:rPr lang="en-PH" dirty="0" smtClean="0"/>
              <a:t>Day 3: </a:t>
            </a:r>
            <a:r>
              <a:rPr lang="en-PH" i="1" dirty="0" smtClean="0"/>
              <a:t>Aspect-oriented Spring </a:t>
            </a:r>
            <a:endParaRPr lang="en-PH" dirty="0"/>
          </a:p>
        </p:txBody>
      </p:sp>
      <p:sp>
        <p:nvSpPr>
          <p:cNvPr id="3" name="Content Placeholder 2"/>
          <p:cNvSpPr>
            <a:spLocks noGrp="1"/>
          </p:cNvSpPr>
          <p:nvPr>
            <p:ph idx="1"/>
          </p:nvPr>
        </p:nvSpPr>
        <p:spPr>
          <a:xfrm>
            <a:off x="609600" y="4191000"/>
            <a:ext cx="8229600" cy="1882808"/>
          </a:xfrm>
        </p:spPr>
        <p:txBody>
          <a:bodyPr>
            <a:normAutofit lnSpcReduction="10000"/>
          </a:bodyPr>
          <a:lstStyle/>
          <a:p>
            <a:r>
              <a:rPr lang="en-PH" dirty="0" smtClean="0"/>
              <a:t>Analogy: Electrical Usage</a:t>
            </a:r>
          </a:p>
          <a:p>
            <a:r>
              <a:rPr lang="en-PH" dirty="0" smtClean="0"/>
              <a:t>Monitoring electricity consumption is an important function, but it isn’t foremost in most homeowners’ minds. </a:t>
            </a:r>
          </a:p>
        </p:txBody>
      </p:sp>
      <p:sp>
        <p:nvSpPr>
          <p:cNvPr id="5" name="TextBox 4"/>
          <p:cNvSpPr txBox="1"/>
          <p:nvPr/>
        </p:nvSpPr>
        <p:spPr>
          <a:xfrm>
            <a:off x="838200" y="1524000"/>
            <a:ext cx="6781800" cy="230832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i="1" dirty="0" smtClean="0"/>
              <a:t>What you will learn:</a:t>
            </a:r>
          </a:p>
          <a:p>
            <a:pPr>
              <a:buFont typeface="Arial" pitchFamily="34" charset="0"/>
              <a:buChar char="•"/>
            </a:pPr>
            <a:r>
              <a:rPr lang="en-US" sz="2400" dirty="0" smtClean="0"/>
              <a:t> </a:t>
            </a:r>
            <a:r>
              <a:rPr lang="en-US" sz="2400" dirty="0" smtClean="0"/>
              <a:t>Basics of aspect-oriented programming</a:t>
            </a:r>
          </a:p>
          <a:p>
            <a:pPr>
              <a:buFont typeface="Arial" pitchFamily="34" charset="0"/>
              <a:buChar char="•"/>
            </a:pPr>
            <a:r>
              <a:rPr lang="en-US" sz="2400" dirty="0" smtClean="0"/>
              <a:t> Creating aspects from POJOs</a:t>
            </a:r>
          </a:p>
          <a:p>
            <a:pPr>
              <a:buFont typeface="Arial" pitchFamily="34" charset="0"/>
              <a:buChar char="•"/>
            </a:pPr>
            <a:r>
              <a:rPr lang="en-US" sz="2400" dirty="0" smtClean="0"/>
              <a:t>  </a:t>
            </a:r>
            <a:r>
              <a:rPr lang="en-US" sz="2400" dirty="0" smtClean="0"/>
              <a:t>Using @</a:t>
            </a:r>
            <a:r>
              <a:rPr lang="en-US" sz="2400" dirty="0" err="1" smtClean="0"/>
              <a:t>AspectJ</a:t>
            </a:r>
            <a:r>
              <a:rPr lang="en-US" sz="2400" dirty="0" smtClean="0"/>
              <a:t> annotations</a:t>
            </a:r>
          </a:p>
          <a:p>
            <a:pPr>
              <a:buFont typeface="Arial" pitchFamily="34" charset="0"/>
              <a:buChar char="•"/>
            </a:pPr>
            <a:r>
              <a:rPr lang="en-US" sz="2400" dirty="0" smtClean="0"/>
              <a:t> </a:t>
            </a:r>
            <a:r>
              <a:rPr lang="en-US" sz="2400" dirty="0" smtClean="0"/>
              <a:t>Injecting dependencies into </a:t>
            </a:r>
            <a:r>
              <a:rPr lang="en-US" sz="2400" dirty="0" err="1" smtClean="0"/>
              <a:t>AspectJ</a:t>
            </a:r>
            <a:r>
              <a:rPr lang="en-US" sz="2400" dirty="0" smtClean="0"/>
              <a:t> aspects</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32706"/>
          </a:xfrm>
        </p:spPr>
        <p:txBody>
          <a:bodyPr>
            <a:normAutofit/>
          </a:bodyPr>
          <a:lstStyle/>
          <a:p>
            <a:r>
              <a:rPr lang="en-PH" sz="2800" b="1" dirty="0" smtClean="0"/>
              <a:t>JOIN POINTS </a:t>
            </a:r>
            <a:endParaRPr lang="en-PH" sz="2800" dirty="0"/>
          </a:p>
        </p:txBody>
      </p:sp>
      <p:sp>
        <p:nvSpPr>
          <p:cNvPr id="3" name="Content Placeholder 2"/>
          <p:cNvSpPr>
            <a:spLocks noGrp="1"/>
          </p:cNvSpPr>
          <p:nvPr>
            <p:ph idx="1"/>
          </p:nvPr>
        </p:nvSpPr>
        <p:spPr>
          <a:xfrm>
            <a:off x="457200" y="1371600"/>
            <a:ext cx="8229600" cy="5083208"/>
          </a:xfrm>
        </p:spPr>
        <p:txBody>
          <a:bodyPr/>
          <a:lstStyle/>
          <a:p>
            <a:r>
              <a:rPr lang="en-PH" dirty="0" smtClean="0"/>
              <a:t>your application may have thousands of opportunities for advice to be </a:t>
            </a:r>
            <a:r>
              <a:rPr lang="en-PH" dirty="0" smtClean="0"/>
              <a:t>applied</a:t>
            </a:r>
          </a:p>
          <a:p>
            <a:pPr>
              <a:buNone/>
            </a:pPr>
            <a:endParaRPr lang="en-PH" dirty="0" smtClean="0"/>
          </a:p>
          <a:p>
            <a:r>
              <a:rPr lang="en-PH" dirty="0" smtClean="0"/>
              <a:t> </a:t>
            </a:r>
            <a:r>
              <a:rPr lang="en-PH" dirty="0" smtClean="0"/>
              <a:t>a </a:t>
            </a:r>
            <a:r>
              <a:rPr lang="en-PH" dirty="0" smtClean="0"/>
              <a:t>point in the execution of the application where an aspect can be plugged </a:t>
            </a:r>
            <a:r>
              <a:rPr lang="en-PH" dirty="0" smtClean="0"/>
              <a:t>in</a:t>
            </a:r>
          </a:p>
          <a:p>
            <a:endParaRPr lang="en-PH" dirty="0" smtClean="0"/>
          </a:p>
          <a:p>
            <a:r>
              <a:rPr lang="en-PH" dirty="0" smtClean="0"/>
              <a:t>could </a:t>
            </a:r>
            <a:r>
              <a:rPr lang="en-PH" dirty="0" smtClean="0"/>
              <a:t>be a method being called, an exception being thrown, or even a field being </a:t>
            </a:r>
            <a:r>
              <a:rPr lang="en-PH" dirty="0" smtClean="0"/>
              <a:t>modified </a:t>
            </a:r>
            <a:endParaRPr lang="en-PH"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04106"/>
          </a:xfrm>
        </p:spPr>
        <p:txBody>
          <a:bodyPr>
            <a:normAutofit/>
          </a:bodyPr>
          <a:lstStyle/>
          <a:p>
            <a:r>
              <a:rPr lang="en-PH" sz="2800" b="1" dirty="0" smtClean="0"/>
              <a:t>POINTCUTS </a:t>
            </a:r>
            <a:endParaRPr lang="en-PH" sz="2800" dirty="0"/>
          </a:p>
        </p:txBody>
      </p:sp>
      <p:sp>
        <p:nvSpPr>
          <p:cNvPr id="3" name="Content Placeholder 2"/>
          <p:cNvSpPr>
            <a:spLocks noGrp="1"/>
          </p:cNvSpPr>
          <p:nvPr>
            <p:ph idx="1"/>
          </p:nvPr>
        </p:nvSpPr>
        <p:spPr>
          <a:xfrm>
            <a:off x="457200" y="1295400"/>
            <a:ext cx="8229600" cy="5562600"/>
          </a:xfrm>
        </p:spPr>
        <p:txBody>
          <a:bodyPr>
            <a:normAutofit lnSpcReduction="10000"/>
          </a:bodyPr>
          <a:lstStyle/>
          <a:p>
            <a:r>
              <a:rPr lang="en-PH" dirty="0" smtClean="0"/>
              <a:t>aspect </a:t>
            </a:r>
            <a:r>
              <a:rPr lang="en-PH" dirty="0" smtClean="0"/>
              <a:t>doesn’t necessarily advise all join points in an application  - </a:t>
            </a:r>
            <a:r>
              <a:rPr lang="en-PH" i="1" dirty="0" err="1" smtClean="0"/>
              <a:t>Pointcuts</a:t>
            </a:r>
            <a:r>
              <a:rPr lang="en-PH" i="1" dirty="0" smtClean="0"/>
              <a:t> </a:t>
            </a:r>
            <a:r>
              <a:rPr lang="en-PH" dirty="0" smtClean="0"/>
              <a:t>help narrow down the join points advised by an </a:t>
            </a:r>
            <a:r>
              <a:rPr lang="en-PH" dirty="0" smtClean="0"/>
              <a:t>aspect</a:t>
            </a:r>
          </a:p>
          <a:p>
            <a:pPr>
              <a:buNone/>
            </a:pPr>
            <a:r>
              <a:rPr lang="en-PH" dirty="0" smtClean="0"/>
              <a:t> </a:t>
            </a:r>
            <a:endParaRPr lang="en-PH" dirty="0" smtClean="0"/>
          </a:p>
          <a:p>
            <a:r>
              <a:rPr lang="en-PH" dirty="0" smtClean="0"/>
              <a:t>If advice defines the </a:t>
            </a:r>
            <a:r>
              <a:rPr lang="en-PH" i="1" dirty="0" smtClean="0"/>
              <a:t>what </a:t>
            </a:r>
            <a:r>
              <a:rPr lang="en-PH" dirty="0" smtClean="0"/>
              <a:t>and</a:t>
            </a:r>
            <a:r>
              <a:rPr lang="en-PH" i="1" dirty="0" smtClean="0"/>
              <a:t> when </a:t>
            </a:r>
            <a:r>
              <a:rPr lang="en-PH" dirty="0" smtClean="0"/>
              <a:t>of</a:t>
            </a:r>
            <a:r>
              <a:rPr lang="en-PH" i="1" dirty="0" smtClean="0"/>
              <a:t> </a:t>
            </a:r>
            <a:r>
              <a:rPr lang="en-PH" dirty="0" smtClean="0"/>
              <a:t>aspects, then </a:t>
            </a:r>
            <a:r>
              <a:rPr lang="en-PH" dirty="0" err="1" smtClean="0"/>
              <a:t>pointcuts</a:t>
            </a:r>
            <a:r>
              <a:rPr lang="en-PH" dirty="0" smtClean="0"/>
              <a:t> define the </a:t>
            </a:r>
            <a:r>
              <a:rPr lang="en-PH" i="1" dirty="0" smtClean="0"/>
              <a:t>where</a:t>
            </a:r>
            <a:endParaRPr lang="en-PH" i="1" dirty="0" smtClean="0"/>
          </a:p>
          <a:p>
            <a:pPr>
              <a:buNone/>
            </a:pPr>
            <a:r>
              <a:rPr lang="en-PH" dirty="0" smtClean="0"/>
              <a:t> </a:t>
            </a:r>
            <a:endParaRPr lang="en-PH" dirty="0" smtClean="0"/>
          </a:p>
          <a:p>
            <a:r>
              <a:rPr lang="en-PH" dirty="0" smtClean="0"/>
              <a:t>Often </a:t>
            </a:r>
            <a:r>
              <a:rPr lang="en-PH" dirty="0" smtClean="0"/>
              <a:t>specified using </a:t>
            </a:r>
            <a:r>
              <a:rPr lang="en-PH" dirty="0" smtClean="0"/>
              <a:t>explicit class and method names or through regular expressions that define matching class and method name </a:t>
            </a:r>
            <a:r>
              <a:rPr lang="en-PH" dirty="0" smtClean="0"/>
              <a:t>patterns </a:t>
            </a:r>
            <a:endParaRPr lang="en-PH"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27906"/>
          </a:xfrm>
        </p:spPr>
        <p:txBody>
          <a:bodyPr/>
          <a:lstStyle/>
          <a:p>
            <a:r>
              <a:rPr lang="en-PH" sz="2800" b="1" dirty="0" smtClean="0"/>
              <a:t>ASPECTS </a:t>
            </a:r>
            <a:endParaRPr lang="en-PH" dirty="0"/>
          </a:p>
        </p:txBody>
      </p:sp>
      <p:sp>
        <p:nvSpPr>
          <p:cNvPr id="3" name="Content Placeholder 2"/>
          <p:cNvSpPr>
            <a:spLocks noGrp="1"/>
          </p:cNvSpPr>
          <p:nvPr>
            <p:ph idx="1"/>
          </p:nvPr>
        </p:nvSpPr>
        <p:spPr>
          <a:xfrm>
            <a:off x="457200" y="1143000"/>
            <a:ext cx="8229600" cy="5311808"/>
          </a:xfrm>
        </p:spPr>
        <p:txBody>
          <a:bodyPr/>
          <a:lstStyle/>
          <a:p>
            <a:r>
              <a:rPr lang="en-PH" dirty="0" smtClean="0"/>
              <a:t>An </a:t>
            </a:r>
            <a:r>
              <a:rPr lang="en-PH" i="1" dirty="0" smtClean="0"/>
              <a:t>aspect </a:t>
            </a:r>
            <a:r>
              <a:rPr lang="en-PH" dirty="0" smtClean="0"/>
              <a:t>is the merger of advice and </a:t>
            </a:r>
            <a:r>
              <a:rPr lang="en-PH" dirty="0" err="1" smtClean="0"/>
              <a:t>pointcuts</a:t>
            </a:r>
            <a:r>
              <a:rPr lang="en-PH" dirty="0" smtClean="0"/>
              <a:t>. Taken together, advice and </a:t>
            </a:r>
            <a:r>
              <a:rPr lang="en-PH" dirty="0" err="1" smtClean="0"/>
              <a:t>pointcuts</a:t>
            </a:r>
            <a:r>
              <a:rPr lang="en-PH" dirty="0" smtClean="0"/>
              <a:t> define everything there is to know about an aspect—what it does and where and when it does </a:t>
            </a:r>
            <a:r>
              <a:rPr lang="en-PH" dirty="0" smtClean="0"/>
              <a:t>it</a:t>
            </a:r>
            <a:endParaRPr lang="en-PH"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27906"/>
          </a:xfrm>
        </p:spPr>
        <p:txBody>
          <a:bodyPr>
            <a:normAutofit/>
          </a:bodyPr>
          <a:lstStyle/>
          <a:p>
            <a:r>
              <a:rPr lang="en-PH" sz="2800" b="1" dirty="0" smtClean="0"/>
              <a:t>INTRODUCTIONS </a:t>
            </a:r>
            <a:endParaRPr lang="en-PH" sz="2800" dirty="0"/>
          </a:p>
        </p:txBody>
      </p:sp>
      <p:sp>
        <p:nvSpPr>
          <p:cNvPr id="3" name="Content Placeholder 2"/>
          <p:cNvSpPr>
            <a:spLocks noGrp="1"/>
          </p:cNvSpPr>
          <p:nvPr>
            <p:ph idx="1"/>
          </p:nvPr>
        </p:nvSpPr>
        <p:spPr>
          <a:xfrm>
            <a:off x="457200" y="1371600"/>
            <a:ext cx="8382000" cy="5083208"/>
          </a:xfrm>
        </p:spPr>
        <p:txBody>
          <a:bodyPr>
            <a:normAutofit/>
          </a:bodyPr>
          <a:lstStyle/>
          <a:p>
            <a:r>
              <a:rPr lang="en-PH" dirty="0" smtClean="0"/>
              <a:t>An </a:t>
            </a:r>
            <a:r>
              <a:rPr lang="en-PH" i="1" dirty="0" smtClean="0"/>
              <a:t>introduction </a:t>
            </a:r>
            <a:r>
              <a:rPr lang="en-PH" dirty="0" smtClean="0"/>
              <a:t>allows you to add new methods or attributes to existing </a:t>
            </a:r>
            <a:r>
              <a:rPr lang="en-PH" dirty="0" smtClean="0"/>
              <a:t>classes</a:t>
            </a:r>
            <a:r>
              <a:rPr lang="en-PH" i="1" dirty="0" smtClean="0"/>
              <a:t> </a:t>
            </a:r>
          </a:p>
          <a:p>
            <a:endParaRPr lang="en-PH" i="1" dirty="0" smtClean="0"/>
          </a:p>
          <a:p>
            <a:r>
              <a:rPr lang="en-PH" i="1" dirty="0" smtClean="0"/>
              <a:t>Ex: Auditable advice class</a:t>
            </a:r>
          </a:p>
          <a:p>
            <a:endParaRPr lang="en-PH" i="1" dirty="0" smtClean="0"/>
          </a:p>
          <a:p>
            <a:r>
              <a:rPr lang="en-PH" dirty="0" smtClean="0"/>
              <a:t>new </a:t>
            </a:r>
            <a:r>
              <a:rPr lang="en-PH" dirty="0" smtClean="0"/>
              <a:t>method and instance variable </a:t>
            </a:r>
            <a:r>
              <a:rPr lang="en-PH" dirty="0" smtClean="0"/>
              <a:t>can be </a:t>
            </a:r>
            <a:r>
              <a:rPr lang="en-PH" dirty="0" smtClean="0"/>
              <a:t>introduced to existing classes without having to change them, giving them new </a:t>
            </a:r>
            <a:r>
              <a:rPr lang="en-PH" dirty="0" err="1" smtClean="0"/>
              <a:t>behavior</a:t>
            </a:r>
            <a:r>
              <a:rPr lang="en-PH" dirty="0" smtClean="0"/>
              <a:t> and </a:t>
            </a:r>
            <a:r>
              <a:rPr lang="en-PH" dirty="0" smtClean="0"/>
              <a:t>state </a:t>
            </a:r>
            <a:endParaRPr lang="en-PH"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27906"/>
          </a:xfrm>
        </p:spPr>
        <p:txBody>
          <a:bodyPr>
            <a:normAutofit/>
          </a:bodyPr>
          <a:lstStyle/>
          <a:p>
            <a:r>
              <a:rPr lang="en-PH" sz="2800" b="1" dirty="0" smtClean="0"/>
              <a:t>WEAVING </a:t>
            </a:r>
            <a:endParaRPr lang="en-PH" sz="2800" b="1" dirty="0"/>
          </a:p>
        </p:txBody>
      </p:sp>
      <p:sp>
        <p:nvSpPr>
          <p:cNvPr id="3" name="Content Placeholder 2"/>
          <p:cNvSpPr>
            <a:spLocks noGrp="1"/>
          </p:cNvSpPr>
          <p:nvPr>
            <p:ph idx="1"/>
          </p:nvPr>
        </p:nvSpPr>
        <p:spPr>
          <a:xfrm>
            <a:off x="457200" y="914400"/>
            <a:ext cx="8229600" cy="5540408"/>
          </a:xfrm>
        </p:spPr>
        <p:txBody>
          <a:bodyPr>
            <a:normAutofit/>
          </a:bodyPr>
          <a:lstStyle/>
          <a:p>
            <a:r>
              <a:rPr lang="en-PH" dirty="0" smtClean="0"/>
              <a:t>the </a:t>
            </a:r>
            <a:r>
              <a:rPr lang="en-PH" dirty="0" smtClean="0"/>
              <a:t>process of applying aspects to a target object to create a new </a:t>
            </a:r>
            <a:r>
              <a:rPr lang="en-PH" dirty="0" err="1" smtClean="0"/>
              <a:t>proxied</a:t>
            </a:r>
            <a:r>
              <a:rPr lang="en-PH" dirty="0" smtClean="0"/>
              <a:t> </a:t>
            </a:r>
            <a:r>
              <a:rPr lang="en-PH" dirty="0" smtClean="0"/>
              <a:t>object </a:t>
            </a:r>
          </a:p>
          <a:p>
            <a:endParaRPr lang="en-PH" dirty="0" smtClean="0"/>
          </a:p>
          <a:p>
            <a:r>
              <a:rPr lang="en-PH" dirty="0" smtClean="0"/>
              <a:t>The </a:t>
            </a:r>
            <a:r>
              <a:rPr lang="en-PH" dirty="0" smtClean="0"/>
              <a:t>weaving can take place at several points in the target object’s lifetime: </a:t>
            </a:r>
          </a:p>
          <a:p>
            <a:pPr lvl="1"/>
            <a:r>
              <a:rPr lang="en-PH" i="1" dirty="0" smtClean="0"/>
              <a:t>Compile time - </a:t>
            </a:r>
            <a:r>
              <a:rPr lang="en-PH" dirty="0" err="1" smtClean="0"/>
              <a:t>AspectJ’s</a:t>
            </a:r>
            <a:r>
              <a:rPr lang="en-PH" dirty="0" smtClean="0"/>
              <a:t> weaving compiler </a:t>
            </a:r>
            <a:endParaRPr lang="en-PH" i="1" dirty="0" smtClean="0"/>
          </a:p>
          <a:p>
            <a:pPr lvl="1"/>
            <a:r>
              <a:rPr lang="en-PH" i="1" dirty="0" err="1" smtClean="0"/>
              <a:t>Classload</a:t>
            </a:r>
            <a:r>
              <a:rPr lang="en-PH" i="1" dirty="0" smtClean="0"/>
              <a:t> time - weaving (LTW) support </a:t>
            </a:r>
          </a:p>
          <a:p>
            <a:pPr lvl="1"/>
            <a:r>
              <a:rPr lang="en-PH" i="1" dirty="0" smtClean="0"/>
              <a:t>Runtime - </a:t>
            </a:r>
            <a:r>
              <a:rPr lang="en-PH" dirty="0" smtClean="0"/>
              <a:t>Spring AOP </a:t>
            </a:r>
            <a:endParaRPr lang="en-PH"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256506"/>
          </a:xfrm>
        </p:spPr>
        <p:txBody>
          <a:bodyPr>
            <a:normAutofit/>
          </a:bodyPr>
          <a:lstStyle/>
          <a:p>
            <a:r>
              <a:rPr lang="en-PH" sz="3600" b="1" i="1" dirty="0" smtClean="0"/>
              <a:t>Spring’s </a:t>
            </a:r>
            <a:r>
              <a:rPr lang="en-PH" sz="3600" b="1" i="1" dirty="0" smtClean="0"/>
              <a:t>AOP support </a:t>
            </a:r>
            <a:endParaRPr lang="en-PH" sz="3600" dirty="0"/>
          </a:p>
        </p:txBody>
      </p:sp>
      <p:sp>
        <p:nvSpPr>
          <p:cNvPr id="3" name="Content Placeholder 2"/>
          <p:cNvSpPr>
            <a:spLocks noGrp="1"/>
          </p:cNvSpPr>
          <p:nvPr>
            <p:ph idx="1"/>
          </p:nvPr>
        </p:nvSpPr>
        <p:spPr>
          <a:xfrm>
            <a:off x="457200" y="1447800"/>
            <a:ext cx="8229600" cy="5007008"/>
          </a:xfrm>
        </p:spPr>
        <p:txBody>
          <a:bodyPr>
            <a:normAutofit fontScale="92500" lnSpcReduction="10000"/>
          </a:bodyPr>
          <a:lstStyle/>
          <a:p>
            <a:r>
              <a:rPr lang="en-PH" dirty="0" smtClean="0"/>
              <a:t>3 dominant AOP frameworks:</a:t>
            </a:r>
          </a:p>
          <a:p>
            <a:pPr lvl="1"/>
            <a:r>
              <a:rPr lang="en-PH" dirty="0" err="1" smtClean="0"/>
              <a:t>AspectJ</a:t>
            </a:r>
            <a:r>
              <a:rPr lang="en-PH" dirty="0" smtClean="0"/>
              <a:t> (http://eclipse.org/aspectj) </a:t>
            </a:r>
          </a:p>
          <a:p>
            <a:pPr lvl="1"/>
            <a:r>
              <a:rPr lang="en-PH" dirty="0" err="1" smtClean="0"/>
              <a:t>JBoss</a:t>
            </a:r>
            <a:r>
              <a:rPr lang="en-PH" dirty="0" smtClean="0"/>
              <a:t> AOP (http://www.jboss.org/jbossaop) </a:t>
            </a:r>
          </a:p>
          <a:p>
            <a:pPr lvl="1"/>
            <a:r>
              <a:rPr lang="en-PH" dirty="0" smtClean="0"/>
              <a:t>Spring AOP (http://www.springframework.org) </a:t>
            </a:r>
          </a:p>
          <a:p>
            <a:endParaRPr lang="en-PH" dirty="0" smtClean="0"/>
          </a:p>
          <a:p>
            <a:r>
              <a:rPr lang="en-PH" dirty="0" smtClean="0"/>
              <a:t>Spring’s </a:t>
            </a:r>
            <a:r>
              <a:rPr lang="en-PH" dirty="0" smtClean="0"/>
              <a:t>support for AOP comes in four </a:t>
            </a:r>
            <a:r>
              <a:rPr lang="en-PH" dirty="0" err="1" smtClean="0"/>
              <a:t>flavors</a:t>
            </a:r>
            <a:r>
              <a:rPr lang="en-PH" dirty="0" smtClean="0"/>
              <a:t>: </a:t>
            </a:r>
          </a:p>
          <a:p>
            <a:pPr lvl="1"/>
            <a:r>
              <a:rPr lang="en-PH" dirty="0" smtClean="0"/>
              <a:t>Classic Spring proxy-based AOP </a:t>
            </a:r>
          </a:p>
          <a:p>
            <a:pPr lvl="1"/>
            <a:r>
              <a:rPr lang="en-PH" dirty="0" smtClean="0"/>
              <a:t>Pure-POJO </a:t>
            </a:r>
            <a:r>
              <a:rPr lang="en-PH" dirty="0" smtClean="0"/>
              <a:t>aspects </a:t>
            </a:r>
            <a:endParaRPr lang="en-PH" dirty="0" smtClean="0"/>
          </a:p>
          <a:p>
            <a:pPr lvl="1"/>
            <a:r>
              <a:rPr lang="en-PH" dirty="0" smtClean="0"/>
              <a:t>@</a:t>
            </a:r>
            <a:r>
              <a:rPr lang="en-PH" dirty="0" err="1" smtClean="0"/>
              <a:t>AspectJ</a:t>
            </a:r>
            <a:r>
              <a:rPr lang="en-PH" dirty="0" smtClean="0"/>
              <a:t> annotation-driven aspects </a:t>
            </a:r>
          </a:p>
          <a:p>
            <a:pPr lvl="1"/>
            <a:r>
              <a:rPr lang="en-PH" dirty="0" smtClean="0"/>
              <a:t>Injected </a:t>
            </a:r>
            <a:r>
              <a:rPr lang="en-PH" dirty="0" err="1" smtClean="0"/>
              <a:t>AspectJ</a:t>
            </a:r>
            <a:r>
              <a:rPr lang="en-PH" dirty="0" smtClean="0"/>
              <a:t> aspects (available in all versions of Spring) </a:t>
            </a:r>
          </a:p>
          <a:p>
            <a:endParaRPr lang="en-PH"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normAutofit/>
          </a:bodyPr>
          <a:lstStyle/>
          <a:p>
            <a:r>
              <a:rPr lang="en-PH" sz="2800" dirty="0" smtClean="0"/>
              <a:t>Key points of Spring’s AOP framework </a:t>
            </a:r>
            <a:endParaRPr lang="en-PH" sz="2800" dirty="0"/>
          </a:p>
        </p:txBody>
      </p:sp>
      <p:sp>
        <p:nvSpPr>
          <p:cNvPr id="3" name="Content Placeholder 2"/>
          <p:cNvSpPr>
            <a:spLocks noGrp="1"/>
          </p:cNvSpPr>
          <p:nvPr>
            <p:ph idx="1"/>
          </p:nvPr>
        </p:nvSpPr>
        <p:spPr>
          <a:xfrm>
            <a:off x="457200" y="1295400"/>
            <a:ext cx="8229600" cy="5159408"/>
          </a:xfrm>
        </p:spPr>
        <p:txBody>
          <a:bodyPr/>
          <a:lstStyle/>
          <a:p>
            <a:r>
              <a:rPr lang="en-PH" dirty="0" smtClean="0"/>
              <a:t>Spring advice is written in java </a:t>
            </a:r>
          </a:p>
          <a:p>
            <a:pPr lvl="1"/>
            <a:r>
              <a:rPr lang="en-PH" dirty="0" smtClean="0"/>
              <a:t>developing your aspects in the same integrated development environment (IDE) you’d use for your normal Java </a:t>
            </a:r>
            <a:r>
              <a:rPr lang="en-PH" dirty="0" smtClean="0"/>
              <a:t>development</a:t>
            </a:r>
            <a:endParaRPr lang="en-PH" dirty="0" smtClean="0"/>
          </a:p>
          <a:p>
            <a:pPr lvl="1"/>
            <a:r>
              <a:rPr lang="en-PH" dirty="0" smtClean="0"/>
              <a:t>Although </a:t>
            </a:r>
            <a:r>
              <a:rPr lang="en-PH" dirty="0" err="1" smtClean="0"/>
              <a:t>AspectJ</a:t>
            </a:r>
            <a:r>
              <a:rPr lang="en-PH" dirty="0" smtClean="0"/>
              <a:t> now supports annotation-based aspects, </a:t>
            </a:r>
            <a:r>
              <a:rPr lang="en-PH" dirty="0" err="1" smtClean="0"/>
              <a:t>AspectJ</a:t>
            </a:r>
            <a:r>
              <a:rPr lang="en-PH" dirty="0" smtClean="0"/>
              <a:t> also comes as a language extension to </a:t>
            </a:r>
            <a:r>
              <a:rPr lang="en-PH" dirty="0" smtClean="0"/>
              <a:t>Java </a:t>
            </a:r>
            <a:r>
              <a:rPr lang="en-PH" dirty="0" smtClean="0"/>
              <a:t>- you’re required to learn a new tool and syntax to accomplish this. </a:t>
            </a:r>
            <a:endParaRPr lang="en-PH"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fontScale="92500"/>
          </a:bodyPr>
          <a:lstStyle/>
          <a:p>
            <a:r>
              <a:rPr lang="en-PH" dirty="0" smtClean="0"/>
              <a:t>Spring advises objects at runtime </a:t>
            </a:r>
          </a:p>
          <a:p>
            <a:pPr lvl="1"/>
            <a:r>
              <a:rPr lang="en-PH" dirty="0" smtClean="0"/>
              <a:t>aspects </a:t>
            </a:r>
            <a:r>
              <a:rPr lang="en-PH" dirty="0" smtClean="0"/>
              <a:t>are woven into Spring-managed beans at runtime by wrapping them with a proxy </a:t>
            </a:r>
            <a:r>
              <a:rPr lang="en-PH" dirty="0" smtClean="0"/>
              <a:t>class </a:t>
            </a:r>
            <a:endParaRPr lang="en-PH" dirty="0" smtClean="0"/>
          </a:p>
          <a:p>
            <a:pPr lvl="1"/>
            <a:endParaRPr lang="en-PH" dirty="0" smtClean="0"/>
          </a:p>
          <a:p>
            <a:pPr lvl="1"/>
            <a:endParaRPr lang="en-PH" dirty="0" smtClean="0"/>
          </a:p>
          <a:p>
            <a:pPr lvl="1"/>
            <a:endParaRPr lang="en-PH" dirty="0" smtClean="0"/>
          </a:p>
          <a:p>
            <a:pPr lvl="1"/>
            <a:endParaRPr lang="en-PH" dirty="0" smtClean="0"/>
          </a:p>
          <a:p>
            <a:pPr lvl="1"/>
            <a:endParaRPr lang="en-PH" dirty="0" smtClean="0"/>
          </a:p>
          <a:p>
            <a:pPr lvl="1"/>
            <a:endParaRPr lang="en-PH" dirty="0" smtClean="0"/>
          </a:p>
          <a:p>
            <a:pPr lvl="1"/>
            <a:endParaRPr lang="en-PH" dirty="0" smtClean="0"/>
          </a:p>
          <a:p>
            <a:pPr lvl="1"/>
            <a:endParaRPr lang="en-PH" dirty="0" smtClean="0"/>
          </a:p>
          <a:p>
            <a:pPr lvl="1"/>
            <a:endParaRPr lang="en-PH" dirty="0" smtClean="0"/>
          </a:p>
          <a:p>
            <a:pPr lvl="1"/>
            <a:endParaRPr lang="en-PH" dirty="0" smtClean="0"/>
          </a:p>
          <a:p>
            <a:pPr lvl="1"/>
            <a:r>
              <a:rPr lang="en-PH" dirty="0" smtClean="0"/>
              <a:t>Spring doesn’t create a </a:t>
            </a:r>
            <a:r>
              <a:rPr lang="en-PH" dirty="0" err="1" smtClean="0"/>
              <a:t>proxied</a:t>
            </a:r>
            <a:r>
              <a:rPr lang="en-PH" dirty="0" smtClean="0"/>
              <a:t> object until that </a:t>
            </a:r>
            <a:r>
              <a:rPr lang="en-PH" dirty="0" err="1" smtClean="0"/>
              <a:t>proxied</a:t>
            </a:r>
            <a:r>
              <a:rPr lang="en-PH" dirty="0" smtClean="0"/>
              <a:t> bean is needed by the application. </a:t>
            </a:r>
            <a:endParaRPr lang="en-PH" dirty="0"/>
          </a:p>
        </p:txBody>
      </p:sp>
      <p:pic>
        <p:nvPicPr>
          <p:cNvPr id="5123" name="Picture 3"/>
          <p:cNvPicPr>
            <a:picLocks noChangeAspect="1" noChangeArrowheads="1"/>
          </p:cNvPicPr>
          <p:nvPr/>
        </p:nvPicPr>
        <p:blipFill>
          <a:blip r:embed="rId3" cstate="print"/>
          <a:srcRect/>
          <a:stretch>
            <a:fillRect/>
          </a:stretch>
        </p:blipFill>
        <p:spPr bwMode="auto">
          <a:xfrm>
            <a:off x="1447800" y="1981200"/>
            <a:ext cx="64770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t>Spring only supports method join points </a:t>
            </a:r>
          </a:p>
          <a:p>
            <a:pPr lvl="1"/>
            <a:r>
              <a:rPr lang="en-PH" dirty="0" smtClean="0"/>
              <a:t>Because </a:t>
            </a:r>
            <a:r>
              <a:rPr lang="en-PH" dirty="0" smtClean="0"/>
              <a:t>it’s based on dynamic proxies, Spring only supports method join </a:t>
            </a:r>
            <a:r>
              <a:rPr lang="en-PH" dirty="0" smtClean="0"/>
              <a:t>points</a:t>
            </a:r>
          </a:p>
          <a:p>
            <a:pPr lvl="1">
              <a:buNone/>
            </a:pPr>
            <a:r>
              <a:rPr lang="en-PH" dirty="0" smtClean="0"/>
              <a:t> </a:t>
            </a:r>
            <a:endParaRPr lang="en-PH" dirty="0" smtClean="0"/>
          </a:p>
          <a:p>
            <a:pPr lvl="1"/>
            <a:r>
              <a:rPr lang="en-PH" dirty="0" smtClean="0"/>
              <a:t>This is in contrast to some other AOP frameworks, such as </a:t>
            </a:r>
            <a:r>
              <a:rPr lang="en-PH" dirty="0" err="1" smtClean="0"/>
              <a:t>AspectJ</a:t>
            </a:r>
            <a:r>
              <a:rPr lang="en-PH" dirty="0" smtClean="0"/>
              <a:t> and </a:t>
            </a:r>
            <a:r>
              <a:rPr lang="en-PH" dirty="0" err="1" smtClean="0"/>
              <a:t>JBoss</a:t>
            </a:r>
            <a:r>
              <a:rPr lang="en-PH" dirty="0" smtClean="0"/>
              <a:t>, which provide field and constructor join points in addition to method </a:t>
            </a:r>
            <a:r>
              <a:rPr lang="en-PH" dirty="0" err="1" smtClean="0"/>
              <a:t>pointcuts</a:t>
            </a:r>
            <a:endParaRPr lang="en-PH" dirty="0" smtClean="0"/>
          </a:p>
          <a:p>
            <a:pPr lvl="1">
              <a:buNone/>
            </a:pPr>
            <a:endParaRPr lang="en-PH" dirty="0" smtClean="0"/>
          </a:p>
          <a:p>
            <a:pPr lvl="1"/>
            <a:r>
              <a:rPr lang="en-PH" dirty="0" smtClean="0"/>
              <a:t>Spring’s lack of field </a:t>
            </a:r>
            <a:r>
              <a:rPr lang="en-PH" dirty="0" err="1" smtClean="0"/>
              <a:t>pointcuts</a:t>
            </a:r>
            <a:r>
              <a:rPr lang="en-PH" dirty="0" smtClean="0"/>
              <a:t> prevents you from creating very fine-grained advice, such as intercepting updates to </a:t>
            </a:r>
            <a:r>
              <a:rPr lang="en-PH" dirty="0" smtClean="0"/>
              <a:t>an object’s field </a:t>
            </a:r>
            <a:endParaRPr lang="en-PH"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4000" b="1" i="1" dirty="0" smtClean="0"/>
              <a:t>Selecting </a:t>
            </a:r>
            <a:r>
              <a:rPr lang="en-PH" sz="4000" b="1" i="1" dirty="0" smtClean="0"/>
              <a:t>join points with </a:t>
            </a:r>
            <a:r>
              <a:rPr lang="en-PH" sz="4000" b="1" i="1" dirty="0" err="1" smtClean="0"/>
              <a:t>pointcuts</a:t>
            </a:r>
            <a:r>
              <a:rPr lang="en-PH" sz="4000" b="1" i="1" dirty="0" smtClean="0"/>
              <a:t> </a:t>
            </a:r>
            <a:endParaRPr lang="en-PH" sz="4000" dirty="0"/>
          </a:p>
        </p:txBody>
      </p:sp>
      <p:sp>
        <p:nvSpPr>
          <p:cNvPr id="3" name="Content Placeholder 2"/>
          <p:cNvSpPr>
            <a:spLocks noGrp="1"/>
          </p:cNvSpPr>
          <p:nvPr>
            <p:ph idx="1"/>
          </p:nvPr>
        </p:nvSpPr>
        <p:spPr>
          <a:xfrm>
            <a:off x="457200" y="1676400"/>
            <a:ext cx="8229600" cy="4876800"/>
          </a:xfrm>
        </p:spPr>
        <p:txBody>
          <a:bodyPr>
            <a:normAutofit lnSpcReduction="10000"/>
          </a:bodyPr>
          <a:lstStyle/>
          <a:p>
            <a:r>
              <a:rPr lang="en-PH" dirty="0" err="1" smtClean="0"/>
              <a:t>P</a:t>
            </a:r>
            <a:r>
              <a:rPr lang="en-PH" dirty="0" err="1" smtClean="0"/>
              <a:t>ointcuts</a:t>
            </a:r>
            <a:r>
              <a:rPr lang="en-PH" dirty="0" smtClean="0"/>
              <a:t> </a:t>
            </a:r>
            <a:r>
              <a:rPr lang="en-PH" dirty="0" smtClean="0"/>
              <a:t>are used to pinpoint where an </a:t>
            </a:r>
            <a:r>
              <a:rPr lang="en-PH" dirty="0" smtClean="0"/>
              <a:t>aspect’s </a:t>
            </a:r>
            <a:r>
              <a:rPr lang="en-PH" dirty="0" smtClean="0"/>
              <a:t>advice should be </a:t>
            </a:r>
            <a:r>
              <a:rPr lang="en-PH" dirty="0" smtClean="0"/>
              <a:t>applied </a:t>
            </a:r>
          </a:p>
          <a:p>
            <a:pPr>
              <a:buNone/>
            </a:pPr>
            <a:endParaRPr lang="en-PH" dirty="0" smtClean="0"/>
          </a:p>
          <a:p>
            <a:r>
              <a:rPr lang="en-PH" dirty="0" smtClean="0"/>
              <a:t>In Spring AOP, </a:t>
            </a:r>
            <a:r>
              <a:rPr lang="en-PH" dirty="0" err="1" smtClean="0"/>
              <a:t>pointcuts</a:t>
            </a:r>
            <a:r>
              <a:rPr lang="en-PH" dirty="0" smtClean="0"/>
              <a:t> are defined using </a:t>
            </a:r>
            <a:r>
              <a:rPr lang="en-PH" dirty="0" err="1" smtClean="0"/>
              <a:t>AspectJ’s</a:t>
            </a:r>
            <a:r>
              <a:rPr lang="en-PH" dirty="0" smtClean="0"/>
              <a:t> </a:t>
            </a:r>
            <a:r>
              <a:rPr lang="en-PH" dirty="0" err="1" smtClean="0"/>
              <a:t>pointcut</a:t>
            </a:r>
            <a:r>
              <a:rPr lang="en-PH" dirty="0" smtClean="0"/>
              <a:t> expression </a:t>
            </a:r>
            <a:r>
              <a:rPr lang="en-PH" dirty="0" smtClean="0"/>
              <a:t>language </a:t>
            </a:r>
          </a:p>
          <a:p>
            <a:pPr>
              <a:buNone/>
            </a:pPr>
            <a:endParaRPr lang="en-PH" dirty="0" smtClean="0"/>
          </a:p>
          <a:p>
            <a:r>
              <a:rPr lang="en-PH" dirty="0" smtClean="0"/>
              <a:t>Spring </a:t>
            </a:r>
            <a:r>
              <a:rPr lang="en-PH" dirty="0" smtClean="0"/>
              <a:t>only supports a subset of the </a:t>
            </a:r>
            <a:r>
              <a:rPr lang="en-PH" dirty="0" err="1" smtClean="0"/>
              <a:t>pointcut</a:t>
            </a:r>
            <a:r>
              <a:rPr lang="en-PH" dirty="0" smtClean="0"/>
              <a:t> designators available in </a:t>
            </a:r>
            <a:r>
              <a:rPr lang="en-PH" dirty="0" err="1" smtClean="0"/>
              <a:t>AspectJ</a:t>
            </a:r>
            <a:r>
              <a:rPr lang="en-PH" dirty="0" smtClean="0"/>
              <a:t>. </a:t>
            </a:r>
            <a:endParaRPr lang="en-PH"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083208"/>
          </a:xfrm>
        </p:spPr>
        <p:txBody>
          <a:bodyPr>
            <a:normAutofit fontScale="92500"/>
          </a:bodyPr>
          <a:lstStyle/>
          <a:p>
            <a:endParaRPr lang="en-PH" dirty="0" smtClean="0"/>
          </a:p>
          <a:p>
            <a:r>
              <a:rPr lang="en-PH" dirty="0" smtClean="0"/>
              <a:t>Logging, security</a:t>
            </a:r>
            <a:r>
              <a:rPr lang="en-PH" dirty="0" smtClean="0"/>
              <a:t>, and transaction </a:t>
            </a:r>
            <a:r>
              <a:rPr lang="en-PH" dirty="0" smtClean="0"/>
              <a:t>management</a:t>
            </a:r>
          </a:p>
          <a:p>
            <a:endParaRPr lang="en-PH" dirty="0" smtClean="0"/>
          </a:p>
          <a:p>
            <a:r>
              <a:rPr lang="en-US" sz="3200" dirty="0" smtClean="0"/>
              <a:t>S</a:t>
            </a:r>
            <a:r>
              <a:rPr lang="en-US" sz="3200" dirty="0" smtClean="0"/>
              <a:t>hould </a:t>
            </a:r>
            <a:r>
              <a:rPr lang="en-US" sz="3200" dirty="0" smtClean="0"/>
              <a:t>they be activities that your application objects are actively participating in</a:t>
            </a:r>
            <a:r>
              <a:rPr lang="en-US" sz="3200" dirty="0" smtClean="0"/>
              <a:t>?</a:t>
            </a:r>
            <a:br>
              <a:rPr lang="en-US" sz="3200" dirty="0" smtClean="0"/>
            </a:br>
            <a:endParaRPr lang="en-US" sz="3200" dirty="0" smtClean="0"/>
          </a:p>
          <a:p>
            <a:r>
              <a:rPr lang="en-US" sz="3200" dirty="0" smtClean="0"/>
              <a:t>Focus on the business domain problems</a:t>
            </a:r>
            <a:endParaRPr lang="en-PH" dirty="0" smtClean="0"/>
          </a:p>
          <a:p>
            <a:pPr>
              <a:buNone/>
            </a:pPr>
            <a:r>
              <a:rPr lang="en-PH" dirty="0" smtClean="0"/>
              <a:t> </a:t>
            </a:r>
            <a:endParaRPr lang="en-PH" dirty="0" smtClean="0"/>
          </a:p>
        </p:txBody>
      </p:sp>
      <p:sp>
        <p:nvSpPr>
          <p:cNvPr id="4" name="Title 1"/>
          <p:cNvSpPr>
            <a:spLocks noGrp="1"/>
          </p:cNvSpPr>
          <p:nvPr>
            <p:ph type="title"/>
          </p:nvPr>
        </p:nvSpPr>
        <p:spPr>
          <a:xfrm>
            <a:off x="457200" y="381000"/>
            <a:ext cx="8229600" cy="1066800"/>
          </a:xfrm>
        </p:spPr>
        <p:txBody>
          <a:bodyPr>
            <a:noAutofit/>
          </a:bodyPr>
          <a:lstStyle/>
          <a:p>
            <a:r>
              <a:rPr lang="en-PH" sz="3200" dirty="0" smtClean="0"/>
              <a:t>Common to most application objects</a:t>
            </a:r>
            <a:endParaRPr lang="en-PH"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09600" y="457200"/>
            <a:ext cx="8153400" cy="617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45208"/>
          </a:xfrm>
        </p:spPr>
        <p:txBody>
          <a:bodyPr/>
          <a:lstStyle/>
          <a:p>
            <a:r>
              <a:rPr lang="en-PH" dirty="0" smtClean="0"/>
              <a:t>Attempting to use any of </a:t>
            </a:r>
            <a:r>
              <a:rPr lang="en-PH" dirty="0" err="1" smtClean="0"/>
              <a:t>AspectJ’s</a:t>
            </a:r>
            <a:r>
              <a:rPr lang="en-PH" dirty="0" smtClean="0"/>
              <a:t> other designators will result in an </a:t>
            </a:r>
            <a:r>
              <a:rPr lang="en-PH" dirty="0" err="1" smtClean="0">
                <a:latin typeface="Courier New" pitchFamily="49" charset="0"/>
                <a:cs typeface="Courier New" pitchFamily="49" charset="0"/>
              </a:rPr>
              <a:t>IllegalArgumentException</a:t>
            </a:r>
            <a:r>
              <a:rPr lang="en-PH" dirty="0" smtClean="0"/>
              <a:t> being thrown</a:t>
            </a:r>
            <a:endParaRPr lang="en-PH" dirty="0" smtClean="0"/>
          </a:p>
          <a:p>
            <a:r>
              <a:rPr lang="en-PH" dirty="0" smtClean="0"/>
              <a:t>note that the </a:t>
            </a:r>
            <a:r>
              <a:rPr lang="en-PH" dirty="0" smtClean="0">
                <a:latin typeface="Courier New" pitchFamily="49" charset="0"/>
                <a:cs typeface="Courier New" pitchFamily="49" charset="0"/>
              </a:rPr>
              <a:t>execution</a:t>
            </a:r>
            <a:r>
              <a:rPr lang="en-PH" dirty="0" smtClean="0"/>
              <a:t> designator is the only one that actually performs matches. The other designators are used to limit those </a:t>
            </a:r>
            <a:r>
              <a:rPr lang="en-PH" dirty="0" smtClean="0"/>
              <a:t>matches </a:t>
            </a:r>
            <a:endParaRPr lang="en-PH"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04106"/>
          </a:xfrm>
        </p:spPr>
        <p:txBody>
          <a:bodyPr>
            <a:normAutofit/>
          </a:bodyPr>
          <a:lstStyle/>
          <a:p>
            <a:r>
              <a:rPr lang="en-PH" sz="3600" b="1" i="1" dirty="0" smtClean="0"/>
              <a:t>Writing </a:t>
            </a:r>
            <a:r>
              <a:rPr lang="en-PH" sz="3600" b="1" i="1" dirty="0" err="1" smtClean="0"/>
              <a:t>pointcuts</a:t>
            </a:r>
            <a:r>
              <a:rPr lang="en-PH" sz="3600" b="1" i="1" dirty="0" smtClean="0"/>
              <a:t> </a:t>
            </a:r>
            <a:endParaRPr lang="en-PH" sz="3600" dirty="0"/>
          </a:p>
        </p:txBody>
      </p:sp>
      <p:pic>
        <p:nvPicPr>
          <p:cNvPr id="2050" name="Picture 2"/>
          <p:cNvPicPr>
            <a:picLocks noChangeAspect="1" noChangeArrowheads="1"/>
          </p:cNvPicPr>
          <p:nvPr/>
        </p:nvPicPr>
        <p:blipFill>
          <a:blip r:embed="rId2" cstate="print"/>
          <a:srcRect/>
          <a:stretch>
            <a:fillRect/>
          </a:stretch>
        </p:blipFill>
        <p:spPr bwMode="auto">
          <a:xfrm>
            <a:off x="533400" y="1600200"/>
            <a:ext cx="815340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86200"/>
            <a:ext cx="9144000" cy="2971800"/>
          </a:xfrm>
        </p:spPr>
        <p:txBody>
          <a:bodyPr>
            <a:normAutofit fontScale="92500" lnSpcReduction="10000"/>
          </a:bodyPr>
          <a:lstStyle/>
          <a:p>
            <a:r>
              <a:rPr lang="en-PH" dirty="0" smtClean="0"/>
              <a:t>Note that we used the &amp;&amp; operator to combine the execution() and within() designators in an “and” relationship (where both designators must match for the </a:t>
            </a:r>
            <a:r>
              <a:rPr lang="en-PH" dirty="0" err="1" smtClean="0"/>
              <a:t>pointcut</a:t>
            </a:r>
            <a:r>
              <a:rPr lang="en-PH" dirty="0" smtClean="0"/>
              <a:t> to match). Similarly, we could’ve used the || operator to indicate an “or” relationship. And the ! operator can be used to negate the effect of a designator. </a:t>
            </a:r>
            <a:endParaRPr lang="en-PH" dirty="0"/>
          </a:p>
        </p:txBody>
      </p:sp>
      <p:pic>
        <p:nvPicPr>
          <p:cNvPr id="3074" name="Picture 2"/>
          <p:cNvPicPr>
            <a:picLocks noChangeAspect="1" noChangeArrowheads="1"/>
          </p:cNvPicPr>
          <p:nvPr/>
        </p:nvPicPr>
        <p:blipFill>
          <a:blip r:embed="rId3" cstate="print"/>
          <a:srcRect/>
          <a:stretch>
            <a:fillRect/>
          </a:stretch>
        </p:blipFill>
        <p:spPr bwMode="auto">
          <a:xfrm>
            <a:off x="762000" y="533400"/>
            <a:ext cx="7848600"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256506"/>
          </a:xfrm>
        </p:spPr>
        <p:txBody>
          <a:bodyPr>
            <a:normAutofit/>
          </a:bodyPr>
          <a:lstStyle/>
          <a:p>
            <a:r>
              <a:rPr lang="en-PH" sz="3600" b="1" i="1" dirty="0" smtClean="0"/>
              <a:t>Using </a:t>
            </a:r>
            <a:r>
              <a:rPr lang="en-PH" sz="3600" b="1" i="1" dirty="0" smtClean="0"/>
              <a:t>Spring’s bean() designator </a:t>
            </a:r>
            <a:endParaRPr lang="en-PH" sz="3600" dirty="0"/>
          </a:p>
        </p:txBody>
      </p:sp>
      <p:sp>
        <p:nvSpPr>
          <p:cNvPr id="3" name="Content Placeholder 2"/>
          <p:cNvSpPr>
            <a:spLocks noGrp="1"/>
          </p:cNvSpPr>
          <p:nvPr>
            <p:ph idx="1"/>
          </p:nvPr>
        </p:nvSpPr>
        <p:spPr>
          <a:xfrm>
            <a:off x="457200" y="1600200"/>
            <a:ext cx="8229600" cy="4953000"/>
          </a:xfrm>
        </p:spPr>
        <p:txBody>
          <a:bodyPr/>
          <a:lstStyle/>
          <a:p>
            <a:r>
              <a:rPr lang="en-PH" dirty="0" smtClean="0"/>
              <a:t>In addition to the designators listed </a:t>
            </a:r>
            <a:r>
              <a:rPr lang="en-PH" dirty="0" smtClean="0"/>
              <a:t>previously</a:t>
            </a:r>
            <a:r>
              <a:rPr lang="en-PH" dirty="0" smtClean="0"/>
              <a:t>, </a:t>
            </a:r>
            <a:r>
              <a:rPr lang="en-PH" dirty="0" smtClean="0"/>
              <a:t>Spring </a:t>
            </a:r>
            <a:r>
              <a:rPr lang="en-PH" dirty="0" smtClean="0"/>
              <a:t>added the bean</a:t>
            </a:r>
            <a:r>
              <a:rPr lang="en-PH" dirty="0" smtClean="0"/>
              <a:t>() designator that lets you identify beans by their ID within a </a:t>
            </a:r>
            <a:r>
              <a:rPr lang="en-PH" dirty="0" err="1" smtClean="0"/>
              <a:t>pointcut</a:t>
            </a:r>
            <a:r>
              <a:rPr lang="en-PH" dirty="0" smtClean="0"/>
              <a:t> </a:t>
            </a:r>
            <a:r>
              <a:rPr lang="en-PH" dirty="0" smtClean="0"/>
              <a:t>expression</a:t>
            </a:r>
            <a:endParaRPr lang="en-PH" dirty="0"/>
          </a:p>
        </p:txBody>
      </p:sp>
      <p:pic>
        <p:nvPicPr>
          <p:cNvPr id="4098" name="Picture 2"/>
          <p:cNvPicPr>
            <a:picLocks noChangeAspect="1" noChangeArrowheads="1"/>
          </p:cNvPicPr>
          <p:nvPr/>
        </p:nvPicPr>
        <p:blipFill>
          <a:blip r:embed="rId2" cstate="print"/>
          <a:srcRect/>
          <a:stretch>
            <a:fillRect/>
          </a:stretch>
        </p:blipFill>
        <p:spPr bwMode="auto">
          <a:xfrm>
            <a:off x="914400" y="4114800"/>
            <a:ext cx="7315200" cy="114300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914400" y="5486400"/>
            <a:ext cx="73152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99032"/>
          </a:xfrm>
        </p:spPr>
        <p:txBody>
          <a:bodyPr>
            <a:normAutofit/>
          </a:bodyPr>
          <a:lstStyle/>
          <a:p>
            <a:r>
              <a:rPr lang="en-PH" sz="4000" b="1" i="1" dirty="0" smtClean="0"/>
              <a:t>Declaring </a:t>
            </a:r>
            <a:r>
              <a:rPr lang="en-PH" sz="4000" b="1" i="1" dirty="0" smtClean="0"/>
              <a:t>aspects in XML </a:t>
            </a:r>
            <a:endParaRPr lang="en-PH" sz="4000" dirty="0"/>
          </a:p>
        </p:txBody>
      </p:sp>
      <p:pic>
        <p:nvPicPr>
          <p:cNvPr id="1026" name="Picture 2"/>
          <p:cNvPicPr>
            <a:picLocks noChangeAspect="1" noChangeArrowheads="1"/>
          </p:cNvPicPr>
          <p:nvPr/>
        </p:nvPicPr>
        <p:blipFill>
          <a:blip r:embed="rId3" cstate="print"/>
          <a:srcRect/>
          <a:stretch>
            <a:fillRect/>
          </a:stretch>
        </p:blipFill>
        <p:spPr bwMode="auto">
          <a:xfrm>
            <a:off x="457200" y="1219200"/>
            <a:ext cx="8305800" cy="37338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57200" y="4724400"/>
            <a:ext cx="8305800"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2743200"/>
          </a:xfrm>
        </p:spPr>
        <p:txBody>
          <a:bodyPr>
            <a:normAutofit lnSpcReduction="10000"/>
          </a:bodyPr>
          <a:lstStyle/>
          <a:p>
            <a:r>
              <a:rPr lang="en-PH" dirty="0" smtClean="0">
                <a:solidFill>
                  <a:schemeClr val="accent4"/>
                </a:solidFill>
              </a:rPr>
              <a:t>In activity 1, </a:t>
            </a:r>
            <a:r>
              <a:rPr lang="en-PH" dirty="0" smtClean="0">
                <a:solidFill>
                  <a:schemeClr val="accent4"/>
                </a:solidFill>
              </a:rPr>
              <a:t>we demonstrated </a:t>
            </a:r>
            <a:r>
              <a:rPr lang="en-PH" dirty="0" smtClean="0">
                <a:solidFill>
                  <a:schemeClr val="accent4"/>
                </a:solidFill>
              </a:rPr>
              <a:t>bean creation and injection by </a:t>
            </a:r>
            <a:r>
              <a:rPr lang="en-PH" dirty="0" smtClean="0">
                <a:solidFill>
                  <a:schemeClr val="accent4"/>
                </a:solidFill>
              </a:rPr>
              <a:t>putting on a talent show called </a:t>
            </a:r>
            <a:r>
              <a:rPr lang="en-PH" i="1" dirty="0" smtClean="0">
                <a:solidFill>
                  <a:schemeClr val="accent4"/>
                </a:solidFill>
              </a:rPr>
              <a:t>Samsung Got Talent. </a:t>
            </a:r>
            <a:r>
              <a:rPr lang="en-PH" dirty="0" smtClean="0">
                <a:solidFill>
                  <a:schemeClr val="accent4"/>
                </a:solidFill>
              </a:rPr>
              <a:t>It was all greatly amusing. but a show like that needs an audience or else there’s little point. </a:t>
            </a:r>
            <a:endParaRPr lang="en-PH" dirty="0">
              <a:solidFill>
                <a:schemeClr val="accent4"/>
              </a:solidFill>
            </a:endParaRPr>
          </a:p>
        </p:txBody>
      </p:sp>
      <p:pic>
        <p:nvPicPr>
          <p:cNvPr id="2050" name="Picture 2"/>
          <p:cNvPicPr>
            <a:picLocks noChangeAspect="1" noChangeArrowheads="1"/>
          </p:cNvPicPr>
          <p:nvPr/>
        </p:nvPicPr>
        <p:blipFill>
          <a:blip r:embed="rId2" cstate="print"/>
          <a:srcRect/>
          <a:stretch>
            <a:fillRect/>
          </a:stretch>
        </p:blipFill>
        <p:spPr bwMode="auto">
          <a:xfrm>
            <a:off x="685800" y="2667001"/>
            <a:ext cx="7620000"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778408"/>
          </a:xfrm>
        </p:spPr>
        <p:txBody>
          <a:bodyPr/>
          <a:lstStyle/>
          <a:p>
            <a:r>
              <a:rPr lang="en-PH" dirty="0" smtClean="0"/>
              <a:t>Despite its unassuming appearance, what’s remarkable about Audience is that it has all the makings of an aspect. It just needs a little of Spring’s special AOP magic. </a:t>
            </a:r>
            <a:endParaRPr lang="en-PH" dirty="0"/>
          </a:p>
        </p:txBody>
      </p:sp>
      <p:pic>
        <p:nvPicPr>
          <p:cNvPr id="3074" name="Picture 2"/>
          <p:cNvPicPr>
            <a:picLocks noChangeAspect="1" noChangeArrowheads="1"/>
          </p:cNvPicPr>
          <p:nvPr/>
        </p:nvPicPr>
        <p:blipFill>
          <a:blip r:embed="rId3" cstate="print"/>
          <a:srcRect/>
          <a:stretch>
            <a:fillRect/>
          </a:stretch>
        </p:blipFill>
        <p:spPr bwMode="auto">
          <a:xfrm>
            <a:off x="381000" y="609600"/>
            <a:ext cx="8382000"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32706"/>
          </a:xfrm>
        </p:spPr>
        <p:txBody>
          <a:bodyPr>
            <a:normAutofit/>
          </a:bodyPr>
          <a:lstStyle/>
          <a:p>
            <a:r>
              <a:rPr lang="en-PH" sz="3600" b="1" i="1" dirty="0" smtClean="0"/>
              <a:t>Declaring </a:t>
            </a:r>
            <a:r>
              <a:rPr lang="en-PH" sz="3600" b="1" i="1" dirty="0" smtClean="0"/>
              <a:t>before and after advice </a:t>
            </a:r>
            <a:endParaRPr lang="en-PH" sz="3600" dirty="0"/>
          </a:p>
        </p:txBody>
      </p:sp>
      <p:sp>
        <p:nvSpPr>
          <p:cNvPr id="3" name="Content Placeholder 2"/>
          <p:cNvSpPr>
            <a:spLocks noGrp="1"/>
          </p:cNvSpPr>
          <p:nvPr>
            <p:ph idx="1"/>
          </p:nvPr>
        </p:nvSpPr>
        <p:spPr>
          <a:xfrm>
            <a:off x="457200" y="1371600"/>
            <a:ext cx="8229600" cy="1371600"/>
          </a:xfrm>
        </p:spPr>
        <p:txBody>
          <a:bodyPr>
            <a:normAutofit fontScale="92500"/>
          </a:bodyPr>
          <a:lstStyle/>
          <a:p>
            <a:r>
              <a:rPr lang="en-PH" dirty="0" smtClean="0"/>
              <a:t>Using Spring’s AOP configuration elements, as shown in the following listing, you can turn the audience bean into an aspect. </a:t>
            </a:r>
            <a:endParaRPr lang="en-PH" dirty="0"/>
          </a:p>
        </p:txBody>
      </p:sp>
      <p:pic>
        <p:nvPicPr>
          <p:cNvPr id="4098" name="Picture 2"/>
          <p:cNvPicPr>
            <a:picLocks noChangeAspect="1" noChangeArrowheads="1"/>
          </p:cNvPicPr>
          <p:nvPr/>
        </p:nvPicPr>
        <p:blipFill>
          <a:blip r:embed="rId2" cstate="print"/>
          <a:srcRect/>
          <a:stretch>
            <a:fillRect/>
          </a:stretch>
        </p:blipFill>
        <p:spPr bwMode="auto">
          <a:xfrm>
            <a:off x="609600" y="2667001"/>
            <a:ext cx="8229600"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a:stretch>
            <a:fillRect/>
          </a:stretch>
        </p:blipFill>
        <p:spPr bwMode="auto">
          <a:xfrm>
            <a:off x="533400" y="533400"/>
            <a:ext cx="7924800"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702208"/>
          </a:xfrm>
        </p:spPr>
        <p:txBody>
          <a:bodyPr>
            <a:normAutofit/>
          </a:bodyPr>
          <a:lstStyle/>
          <a:p>
            <a:r>
              <a:rPr lang="en-PH" dirty="0" smtClean="0"/>
              <a:t>Separating cross-cutting concerns from the business logic</a:t>
            </a:r>
            <a:r>
              <a:rPr lang="en-PH" i="1" dirty="0" smtClean="0"/>
              <a:t> </a:t>
            </a:r>
            <a:endParaRPr lang="en-PH" i="1" dirty="0" smtClean="0"/>
          </a:p>
          <a:p>
            <a:pPr>
              <a:buNone/>
            </a:pPr>
            <a:endParaRPr lang="en-PH" dirty="0" smtClean="0"/>
          </a:p>
          <a:p>
            <a:r>
              <a:rPr lang="en-PH" dirty="0" smtClean="0"/>
              <a:t>DI decouple </a:t>
            </a:r>
            <a:r>
              <a:rPr lang="en-PH" dirty="0" smtClean="0"/>
              <a:t>your application objects from each other, AOP </a:t>
            </a:r>
            <a:r>
              <a:rPr lang="en-PH" dirty="0" smtClean="0"/>
              <a:t>decouple </a:t>
            </a:r>
            <a:r>
              <a:rPr lang="en-PH" dirty="0" smtClean="0"/>
              <a:t>cross-cutting concerns from </a:t>
            </a:r>
            <a:r>
              <a:rPr lang="en-PH" dirty="0" smtClean="0"/>
              <a:t>business o</a:t>
            </a:r>
            <a:r>
              <a:rPr lang="en-PH" dirty="0" smtClean="0"/>
              <a:t>bjects</a:t>
            </a:r>
            <a:endParaRPr lang="en-PH" dirty="0"/>
          </a:p>
        </p:txBody>
      </p:sp>
      <p:sp>
        <p:nvSpPr>
          <p:cNvPr id="4" name="Title 1"/>
          <p:cNvSpPr>
            <a:spLocks noGrp="1"/>
          </p:cNvSpPr>
          <p:nvPr>
            <p:ph type="title"/>
          </p:nvPr>
        </p:nvSpPr>
        <p:spPr>
          <a:xfrm>
            <a:off x="457200" y="381000"/>
            <a:ext cx="8229600" cy="1066800"/>
          </a:xfrm>
        </p:spPr>
        <p:txBody>
          <a:bodyPr>
            <a:noAutofit/>
          </a:bodyPr>
          <a:lstStyle/>
          <a:p>
            <a:r>
              <a:rPr lang="en-PH" sz="3200" dirty="0" smtClean="0"/>
              <a:t>Where AOP comes in</a:t>
            </a:r>
            <a:endParaRPr lang="en-PH" sz="3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533400" y="228600"/>
            <a:ext cx="8305800"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normAutofit fontScale="92500" lnSpcReduction="10000"/>
          </a:bodyPr>
          <a:lstStyle/>
          <a:p>
            <a:r>
              <a:rPr lang="en-PH" dirty="0" smtClean="0"/>
              <a:t>You can also define </a:t>
            </a:r>
            <a:r>
              <a:rPr lang="en-PH" dirty="0" err="1" smtClean="0"/>
              <a:t>pointcuts</a:t>
            </a:r>
            <a:r>
              <a:rPr lang="en-PH" dirty="0" smtClean="0"/>
              <a:t> that can be used across multiple aspects by placing the &lt;</a:t>
            </a:r>
            <a:r>
              <a:rPr lang="en-PH" dirty="0" err="1" smtClean="0"/>
              <a:t>aop:pointcut</a:t>
            </a:r>
            <a:r>
              <a:rPr lang="en-PH" dirty="0" smtClean="0"/>
              <a:t>&gt; elements within the scope of the &lt;</a:t>
            </a:r>
            <a:r>
              <a:rPr lang="en-PH" dirty="0" err="1" smtClean="0"/>
              <a:t>aop:config</a:t>
            </a:r>
            <a:r>
              <a:rPr lang="en-PH" dirty="0" smtClean="0"/>
              <a:t>&gt; element. </a:t>
            </a:r>
          </a:p>
          <a:p>
            <a:endParaRPr lang="en-PH" dirty="0" smtClean="0"/>
          </a:p>
          <a:p>
            <a:r>
              <a:rPr lang="en-PH" dirty="0" smtClean="0">
                <a:solidFill>
                  <a:srgbClr val="FFFF00"/>
                </a:solidFill>
              </a:rPr>
              <a:t>See in Action: (4-1)</a:t>
            </a:r>
            <a:endParaRPr lang="en-PH" dirty="0" smtClean="0">
              <a:solidFill>
                <a:srgbClr val="FFFF00"/>
              </a:solidFill>
            </a:endParaRPr>
          </a:p>
          <a:p>
            <a:pPr lvl="1"/>
            <a:r>
              <a:rPr lang="en-PH" dirty="0" smtClean="0">
                <a:solidFill>
                  <a:srgbClr val="FFFF00"/>
                </a:solidFill>
              </a:rPr>
              <a:t>Audience should  take their seats before Eddie performs</a:t>
            </a:r>
          </a:p>
          <a:p>
            <a:pPr lvl="1"/>
            <a:r>
              <a:rPr lang="en-PH" dirty="0" smtClean="0">
                <a:solidFill>
                  <a:srgbClr val="FFFF00"/>
                </a:solidFill>
              </a:rPr>
              <a:t>Audience should  turn off their </a:t>
            </a:r>
            <a:r>
              <a:rPr lang="en-PH" dirty="0" err="1" smtClean="0">
                <a:solidFill>
                  <a:srgbClr val="FFFF00"/>
                </a:solidFill>
              </a:rPr>
              <a:t>cellphones</a:t>
            </a:r>
            <a:r>
              <a:rPr lang="en-PH" dirty="0" smtClean="0">
                <a:solidFill>
                  <a:srgbClr val="FFFF00"/>
                </a:solidFill>
              </a:rPr>
              <a:t> before Eddie performs</a:t>
            </a:r>
          </a:p>
          <a:p>
            <a:pPr lvl="1"/>
            <a:r>
              <a:rPr lang="en-PH" dirty="0" smtClean="0">
                <a:solidFill>
                  <a:srgbClr val="FFFF00"/>
                </a:solidFill>
              </a:rPr>
              <a:t>Audience should  applaud after good performance</a:t>
            </a:r>
          </a:p>
          <a:p>
            <a:pPr lvl="1"/>
            <a:r>
              <a:rPr lang="en-PH" dirty="0" smtClean="0">
                <a:solidFill>
                  <a:srgbClr val="FFFF00"/>
                </a:solidFill>
              </a:rPr>
              <a:t>Audience should demand refund after bad performance(just declare this in </a:t>
            </a:r>
            <a:r>
              <a:rPr lang="en-PH" dirty="0" err="1" smtClean="0">
                <a:solidFill>
                  <a:srgbClr val="FFFF00"/>
                </a:solidFill>
              </a:rPr>
              <a:t>config</a:t>
            </a:r>
            <a:r>
              <a:rPr lang="en-PH" dirty="0" smtClean="0">
                <a:solidFill>
                  <a:srgbClr val="FFFF00"/>
                </a:solidFill>
              </a:rPr>
              <a:t> file)</a:t>
            </a:r>
          </a:p>
          <a:p>
            <a:pPr lvl="1"/>
            <a:r>
              <a:rPr lang="en-PH" dirty="0" smtClean="0">
                <a:solidFill>
                  <a:srgbClr val="FFFF00"/>
                </a:solidFill>
              </a:rPr>
              <a:t>Run AspectTest.java</a:t>
            </a:r>
          </a:p>
          <a:p>
            <a:pPr lvl="1"/>
            <a:endParaRPr lang="en-PH" dirty="0" smtClean="0"/>
          </a:p>
          <a:p>
            <a:pPr lvl="1"/>
            <a:endParaRPr lang="en-PH" dirty="0" smtClean="0"/>
          </a:p>
          <a:p>
            <a:pPr lvl="1"/>
            <a:endParaRPr lang="en-PH"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256506"/>
          </a:xfrm>
        </p:spPr>
        <p:txBody>
          <a:bodyPr>
            <a:normAutofit/>
          </a:bodyPr>
          <a:lstStyle/>
          <a:p>
            <a:r>
              <a:rPr lang="en-PH" sz="3600" b="1" i="1" dirty="0" smtClean="0"/>
              <a:t>Declaring </a:t>
            </a:r>
            <a:r>
              <a:rPr lang="en-PH" sz="3600" b="1" i="1" dirty="0" smtClean="0"/>
              <a:t>around advice </a:t>
            </a:r>
            <a:endParaRPr lang="en-PH" sz="3600" dirty="0"/>
          </a:p>
        </p:txBody>
      </p:sp>
      <p:sp>
        <p:nvSpPr>
          <p:cNvPr id="3" name="Content Placeholder 2"/>
          <p:cNvSpPr>
            <a:spLocks noGrp="1"/>
          </p:cNvSpPr>
          <p:nvPr>
            <p:ph idx="1"/>
          </p:nvPr>
        </p:nvSpPr>
        <p:spPr>
          <a:xfrm>
            <a:off x="457200" y="1447800"/>
            <a:ext cx="8229600" cy="5007008"/>
          </a:xfrm>
        </p:spPr>
        <p:txBody>
          <a:bodyPr/>
          <a:lstStyle/>
          <a:p>
            <a:r>
              <a:rPr lang="en-PH" dirty="0" smtClean="0">
                <a:solidFill>
                  <a:schemeClr val="accent4"/>
                </a:solidFill>
              </a:rPr>
              <a:t>In addition to putting away cell phones and applauding at the end, you also want the audience to keep their eyes on their watches and report how long the performance </a:t>
            </a:r>
            <a:r>
              <a:rPr lang="en-PH" dirty="0" smtClean="0">
                <a:solidFill>
                  <a:schemeClr val="accent4"/>
                </a:solidFill>
              </a:rPr>
              <a:t>takes</a:t>
            </a:r>
            <a:endParaRPr lang="en-PH" dirty="0" smtClean="0">
              <a:solidFill>
                <a:srgbClr val="FFFF00"/>
              </a:solidFill>
            </a:endParaRPr>
          </a:p>
          <a:p>
            <a:r>
              <a:rPr lang="en-PH" dirty="0" smtClean="0"/>
              <a:t>It’s tricky to share information between before advice and after advice without resorting to storing that information in member </a:t>
            </a:r>
            <a:r>
              <a:rPr lang="en-PH" dirty="0" smtClean="0"/>
              <a:t>variables</a:t>
            </a:r>
            <a:endParaRPr lang="en-PH" dirty="0" smtClean="0">
              <a:solidFill>
                <a:srgbClr val="FFFF00"/>
              </a:solidFill>
            </a:endParaRPr>
          </a:p>
          <a:p>
            <a:endParaRPr lang="en-PH" dirty="0">
              <a:solidFill>
                <a:srgbClr val="FFFF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6073808"/>
          </a:xfrm>
        </p:spPr>
        <p:txBody>
          <a:bodyPr/>
          <a:lstStyle/>
          <a:p>
            <a:r>
              <a:rPr lang="en-PH" dirty="0" smtClean="0"/>
              <a:t>Around advice has an advantage over before and after advice in this </a:t>
            </a:r>
            <a:r>
              <a:rPr lang="en-PH" dirty="0" smtClean="0"/>
              <a:t>regard. With </a:t>
            </a:r>
            <a:r>
              <a:rPr lang="en-PH" dirty="0" smtClean="0"/>
              <a:t>around advice, you can accomplish the same thing as you can with distinct before and after advice, but do it in a single method. </a:t>
            </a:r>
            <a:endParaRPr lang="en-PH" dirty="0"/>
          </a:p>
        </p:txBody>
      </p:sp>
      <p:pic>
        <p:nvPicPr>
          <p:cNvPr id="7170" name="Picture 2"/>
          <p:cNvPicPr>
            <a:picLocks noChangeAspect="1" noChangeArrowheads="1"/>
          </p:cNvPicPr>
          <p:nvPr/>
        </p:nvPicPr>
        <p:blipFill>
          <a:blip r:embed="rId3" cstate="print"/>
          <a:srcRect/>
          <a:stretch>
            <a:fillRect/>
          </a:stretch>
        </p:blipFill>
        <p:spPr bwMode="auto">
          <a:xfrm>
            <a:off x="457200" y="3200401"/>
            <a:ext cx="83058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26208"/>
          </a:xfrm>
        </p:spPr>
        <p:txBody>
          <a:bodyPr/>
          <a:lstStyle/>
          <a:p>
            <a:r>
              <a:rPr lang="en-PH" dirty="0" smtClean="0"/>
              <a:t>The first thing you’ll notice about this new advice method is that it’s given a </a:t>
            </a:r>
            <a:r>
              <a:rPr lang="en-PH" dirty="0" err="1" smtClean="0"/>
              <a:t>ProceedingJoinPoint</a:t>
            </a:r>
            <a:r>
              <a:rPr lang="en-PH" dirty="0" smtClean="0"/>
              <a:t> as a parameter. </a:t>
            </a:r>
          </a:p>
          <a:p>
            <a:r>
              <a:rPr lang="en-PH" dirty="0" smtClean="0"/>
              <a:t>This object is necessary, as it’s how we’ll be able to invoke the advised method from within our advice. </a:t>
            </a:r>
          </a:p>
          <a:p>
            <a:r>
              <a:rPr lang="en-PH" dirty="0" smtClean="0"/>
              <a:t>Note that it’s crucial that you remember to include a call to the proceed() method. If you don’t, then your advice will effectively block access to the advised method.</a:t>
            </a:r>
            <a:endParaRPr lang="en-PH"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t>You can omit a call to the proceed() method to block access to the advised method, you can also invoke it multiple times from within the advice</a:t>
            </a:r>
            <a:endParaRPr lang="en-PH" dirty="0"/>
          </a:p>
        </p:txBody>
      </p:sp>
      <p:pic>
        <p:nvPicPr>
          <p:cNvPr id="8194" name="Picture 2"/>
          <p:cNvPicPr>
            <a:picLocks noChangeAspect="1" noChangeArrowheads="1"/>
          </p:cNvPicPr>
          <p:nvPr/>
        </p:nvPicPr>
        <p:blipFill>
          <a:blip r:embed="rId3" cstate="print"/>
          <a:srcRect/>
          <a:stretch>
            <a:fillRect/>
          </a:stretch>
        </p:blipFill>
        <p:spPr bwMode="auto">
          <a:xfrm>
            <a:off x="381000" y="2438400"/>
            <a:ext cx="838200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solidFill>
                  <a:srgbClr val="FFFF00"/>
                </a:solidFill>
              </a:rPr>
              <a:t>See in Action (4-2)</a:t>
            </a:r>
            <a:endParaRPr lang="en-PH" dirty="0" smtClean="0">
              <a:solidFill>
                <a:srgbClr val="FFFF00"/>
              </a:solidFill>
            </a:endParaRPr>
          </a:p>
          <a:p>
            <a:pPr lvl="1"/>
            <a:r>
              <a:rPr lang="en-PH" dirty="0" smtClean="0">
                <a:solidFill>
                  <a:srgbClr val="FFFF00"/>
                </a:solidFill>
              </a:rPr>
              <a:t>Convert the previous AOP implementation to the around advice. Switch implementation of audience bean to </a:t>
            </a:r>
            <a:r>
              <a:rPr lang="en-PH" dirty="0" err="1" smtClean="0">
                <a:solidFill>
                  <a:srgbClr val="FFFF00"/>
                </a:solidFill>
              </a:rPr>
              <a:t>AroundAudience</a:t>
            </a:r>
            <a:endParaRPr lang="en-PH" dirty="0" smtClean="0">
              <a:solidFill>
                <a:srgbClr val="FFFF00"/>
              </a:solidFill>
            </a:endParaRPr>
          </a:p>
          <a:p>
            <a:pPr lvl="1"/>
            <a:r>
              <a:rPr lang="en-PH" dirty="0" smtClean="0">
                <a:solidFill>
                  <a:srgbClr val="FFFF00"/>
                </a:solidFill>
              </a:rPr>
              <a:t>Run AspectTest.java</a:t>
            </a:r>
          </a:p>
          <a:p>
            <a:pPr lvl="1">
              <a:buNone/>
            </a:pPr>
            <a:endParaRPr lang="en-PH" dirty="0">
              <a:solidFill>
                <a:srgbClr val="FFFF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256506"/>
          </a:xfrm>
        </p:spPr>
        <p:txBody>
          <a:bodyPr>
            <a:normAutofit/>
          </a:bodyPr>
          <a:lstStyle/>
          <a:p>
            <a:r>
              <a:rPr lang="en-PH" sz="3600" b="1" i="1" dirty="0" smtClean="0"/>
              <a:t>Passing </a:t>
            </a:r>
            <a:r>
              <a:rPr lang="en-PH" sz="3600" b="1" i="1" dirty="0" smtClean="0"/>
              <a:t>parameters to advice</a:t>
            </a:r>
            <a:endParaRPr lang="en-PH" sz="3600" dirty="0"/>
          </a:p>
        </p:txBody>
      </p:sp>
      <p:sp>
        <p:nvSpPr>
          <p:cNvPr id="3" name="Content Placeholder 2"/>
          <p:cNvSpPr>
            <a:spLocks noGrp="1"/>
          </p:cNvSpPr>
          <p:nvPr>
            <p:ph idx="1"/>
          </p:nvPr>
        </p:nvSpPr>
        <p:spPr>
          <a:xfrm>
            <a:off x="457200" y="1524000"/>
            <a:ext cx="8229600" cy="5105400"/>
          </a:xfrm>
        </p:spPr>
        <p:txBody>
          <a:bodyPr/>
          <a:lstStyle/>
          <a:p>
            <a:r>
              <a:rPr lang="en-PH" dirty="0" smtClean="0"/>
              <a:t>There are times when it may be useful for advice to not only wrap a method, but also inspect the values of the parameters passed to that method.</a:t>
            </a:r>
          </a:p>
          <a:p>
            <a:r>
              <a:rPr lang="en-PH" dirty="0" smtClean="0">
                <a:solidFill>
                  <a:schemeClr val="accent4"/>
                </a:solidFill>
              </a:rPr>
              <a:t>To see how this works, imagine a new type of contestant in the </a:t>
            </a:r>
            <a:r>
              <a:rPr lang="en-PH" i="1" dirty="0" smtClean="0">
                <a:solidFill>
                  <a:schemeClr val="accent4"/>
                </a:solidFill>
              </a:rPr>
              <a:t>Samsung Got Talent</a:t>
            </a:r>
            <a:r>
              <a:rPr lang="en-PH" i="1" dirty="0" smtClean="0">
                <a:solidFill>
                  <a:schemeClr val="accent4"/>
                </a:solidFill>
              </a:rPr>
              <a:t> </a:t>
            </a:r>
            <a:r>
              <a:rPr lang="en-PH" dirty="0" smtClean="0">
                <a:solidFill>
                  <a:schemeClr val="accent4"/>
                </a:solidFill>
              </a:rPr>
              <a:t>competition. This new contestant is a mind reader.</a:t>
            </a:r>
            <a:endParaRPr lang="en-PH" dirty="0">
              <a:solidFill>
                <a:schemeClr val="accent4"/>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685800" y="381000"/>
            <a:ext cx="7848600" cy="2057400"/>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762000" y="2971800"/>
            <a:ext cx="784860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cstate="print"/>
          <a:srcRect/>
          <a:stretch>
            <a:fillRect/>
          </a:stretch>
        </p:blipFill>
        <p:spPr bwMode="auto">
          <a:xfrm>
            <a:off x="762000" y="457200"/>
            <a:ext cx="7848600" cy="1676400"/>
          </a:xfrm>
          <a:prstGeom prst="rect">
            <a:avLst/>
          </a:prstGeom>
          <a:noFill/>
          <a:ln w="9525">
            <a:noFill/>
            <a:miter lim="800000"/>
            <a:headEnd/>
            <a:tailEnd/>
          </a:ln>
        </p:spPr>
      </p:pic>
      <p:pic>
        <p:nvPicPr>
          <p:cNvPr id="10243" name="Picture 3"/>
          <p:cNvPicPr>
            <a:picLocks noChangeAspect="1" noChangeArrowheads="1"/>
          </p:cNvPicPr>
          <p:nvPr/>
        </p:nvPicPr>
        <p:blipFill>
          <a:blip r:embed="rId4" cstate="print"/>
          <a:srcRect/>
          <a:stretch>
            <a:fillRect/>
          </a:stretch>
        </p:blipFill>
        <p:spPr bwMode="auto">
          <a:xfrm>
            <a:off x="762000" y="2819400"/>
            <a:ext cx="7848600"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4000" b="1" i="1" dirty="0" smtClean="0"/>
              <a:t>What’s </a:t>
            </a:r>
            <a:r>
              <a:rPr lang="en-PH" sz="4000" b="1" i="1" dirty="0" smtClean="0"/>
              <a:t>aspect-oriented programming? </a:t>
            </a:r>
            <a:endParaRPr lang="en-PH" sz="4000" dirty="0"/>
          </a:p>
        </p:txBody>
      </p:sp>
      <p:sp>
        <p:nvSpPr>
          <p:cNvPr id="3" name="Content Placeholder 2"/>
          <p:cNvSpPr>
            <a:spLocks noGrp="1"/>
          </p:cNvSpPr>
          <p:nvPr>
            <p:ph idx="1"/>
          </p:nvPr>
        </p:nvSpPr>
        <p:spPr>
          <a:xfrm>
            <a:off x="457200" y="1676400"/>
            <a:ext cx="8382000" cy="2209800"/>
          </a:xfrm>
        </p:spPr>
        <p:txBody>
          <a:bodyPr>
            <a:normAutofit fontScale="92500" lnSpcReduction="10000"/>
          </a:bodyPr>
          <a:lstStyle/>
          <a:p>
            <a:r>
              <a:rPr lang="en-PH" dirty="0" smtClean="0"/>
              <a:t>Aspects </a:t>
            </a:r>
            <a:r>
              <a:rPr lang="en-PH" dirty="0" smtClean="0"/>
              <a:t>help to modularize cross-cutting </a:t>
            </a:r>
            <a:r>
              <a:rPr lang="en-PH" dirty="0" smtClean="0"/>
              <a:t>concerns</a:t>
            </a:r>
            <a:endParaRPr lang="en-PH" dirty="0" smtClean="0"/>
          </a:p>
          <a:p>
            <a:r>
              <a:rPr lang="en-PH" dirty="0" smtClean="0"/>
              <a:t>A crosscutting </a:t>
            </a:r>
            <a:r>
              <a:rPr lang="en-PH" dirty="0" smtClean="0"/>
              <a:t>concern can be described as any functionality that affects multiple points of an </a:t>
            </a:r>
            <a:r>
              <a:rPr lang="en-PH" dirty="0" smtClean="0"/>
              <a:t>application</a:t>
            </a:r>
            <a:endParaRPr lang="en-PH" dirty="0"/>
          </a:p>
        </p:txBody>
      </p:sp>
      <p:pic>
        <p:nvPicPr>
          <p:cNvPr id="2050" name="Picture 2"/>
          <p:cNvPicPr>
            <a:picLocks noChangeAspect="1" noChangeArrowheads="1"/>
          </p:cNvPicPr>
          <p:nvPr/>
        </p:nvPicPr>
        <p:blipFill>
          <a:blip r:embed="rId3" cstate="print"/>
          <a:srcRect/>
          <a:stretch>
            <a:fillRect/>
          </a:stretch>
        </p:blipFill>
        <p:spPr bwMode="auto">
          <a:xfrm>
            <a:off x="1828800" y="3810000"/>
            <a:ext cx="5486400" cy="2952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t>The details of Volunteer aren’t terribly interesting or important. What’s interesting is how the Magician will intercept the Volunteer’s thoughts using Spring AOP.</a:t>
            </a:r>
            <a:endParaRPr lang="en-PH" dirty="0"/>
          </a:p>
        </p:txBody>
      </p:sp>
      <p:pic>
        <p:nvPicPr>
          <p:cNvPr id="11266" name="Picture 2"/>
          <p:cNvPicPr>
            <a:picLocks noChangeAspect="1" noChangeArrowheads="1"/>
          </p:cNvPicPr>
          <p:nvPr/>
        </p:nvPicPr>
        <p:blipFill>
          <a:blip r:embed="rId2" cstate="print"/>
          <a:srcRect/>
          <a:stretch>
            <a:fillRect/>
          </a:stretch>
        </p:blipFill>
        <p:spPr bwMode="auto">
          <a:xfrm>
            <a:off x="685800" y="2971800"/>
            <a:ext cx="807720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648200"/>
          </a:xfrm>
        </p:spPr>
        <p:txBody>
          <a:bodyPr>
            <a:normAutofit lnSpcReduction="10000"/>
          </a:bodyPr>
          <a:lstStyle/>
          <a:p>
            <a:r>
              <a:rPr lang="en-PH" dirty="0" smtClean="0"/>
              <a:t>The </a:t>
            </a:r>
            <a:r>
              <a:rPr lang="en-PH" dirty="0" err="1" smtClean="0"/>
              <a:t>pointcut</a:t>
            </a:r>
            <a:r>
              <a:rPr lang="en-PH" dirty="0" smtClean="0"/>
              <a:t> identifies the Thinker’s </a:t>
            </a:r>
            <a:r>
              <a:rPr lang="en-PH" dirty="0" err="1" smtClean="0"/>
              <a:t>thinkOfSomething</a:t>
            </a:r>
            <a:r>
              <a:rPr lang="en-PH" dirty="0" smtClean="0"/>
              <a:t>() method, specifying a String argument. And it follows up with an </a:t>
            </a:r>
            <a:r>
              <a:rPr lang="en-PH" dirty="0" err="1" smtClean="0"/>
              <a:t>args</a:t>
            </a:r>
            <a:r>
              <a:rPr lang="en-PH" dirty="0" smtClean="0"/>
              <a:t> parameter to identify the argument as thoughts.</a:t>
            </a:r>
          </a:p>
          <a:p>
            <a:r>
              <a:rPr lang="en-PH" dirty="0" smtClean="0"/>
              <a:t>Meanwhile, the &lt;</a:t>
            </a:r>
            <a:r>
              <a:rPr lang="en-PH" dirty="0" err="1" smtClean="0"/>
              <a:t>aop:before</a:t>
            </a:r>
            <a:r>
              <a:rPr lang="en-PH" dirty="0" smtClean="0"/>
              <a:t>&gt; advice declaration refers to the thoughts argument, indicating that it should be passed into the Magician’s </a:t>
            </a:r>
            <a:r>
              <a:rPr lang="en-PH" dirty="0" err="1" smtClean="0"/>
              <a:t>interceptThoughts</a:t>
            </a:r>
            <a:r>
              <a:rPr lang="en-PH" dirty="0" smtClean="0"/>
              <a:t>() method.</a:t>
            </a:r>
            <a:endParaRPr lang="en-PH" dirty="0"/>
          </a:p>
        </p:txBody>
      </p:sp>
      <p:pic>
        <p:nvPicPr>
          <p:cNvPr id="12290" name="Picture 2"/>
          <p:cNvPicPr>
            <a:picLocks noChangeAspect="1" noChangeArrowheads="1"/>
          </p:cNvPicPr>
          <p:nvPr/>
        </p:nvPicPr>
        <p:blipFill>
          <a:blip r:embed="rId2" cstate="print"/>
          <a:srcRect/>
          <a:stretch>
            <a:fillRect/>
          </a:stretch>
        </p:blipFill>
        <p:spPr bwMode="auto">
          <a:xfrm>
            <a:off x="685800" y="4876800"/>
            <a:ext cx="8001000"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lstStyle/>
          <a:p>
            <a:r>
              <a:rPr lang="en-PH" dirty="0" smtClean="0">
                <a:solidFill>
                  <a:srgbClr val="FFFF00"/>
                </a:solidFill>
              </a:rPr>
              <a:t>See in Action (4-3)</a:t>
            </a:r>
            <a:endParaRPr lang="en-PH" dirty="0" smtClean="0">
              <a:solidFill>
                <a:srgbClr val="FFFF00"/>
              </a:solidFill>
            </a:endParaRPr>
          </a:p>
          <a:p>
            <a:pPr lvl="1"/>
            <a:r>
              <a:rPr lang="en-PH" dirty="0" smtClean="0">
                <a:solidFill>
                  <a:srgbClr val="FFFF00"/>
                </a:solidFill>
              </a:rPr>
              <a:t>Run MindReaderTest.java</a:t>
            </a:r>
          </a:p>
          <a:p>
            <a:pPr lvl="1"/>
            <a:r>
              <a:rPr lang="en-PH" dirty="0" smtClean="0">
                <a:solidFill>
                  <a:srgbClr val="FFFF00"/>
                </a:solidFill>
              </a:rPr>
              <a:t>If Magician can truly read minds, </a:t>
            </a:r>
            <a:r>
              <a:rPr lang="en-PH" dirty="0" err="1" smtClean="0">
                <a:solidFill>
                  <a:srgbClr val="FFFF00"/>
                </a:solidFill>
              </a:rPr>
              <a:t>Junit</a:t>
            </a:r>
            <a:r>
              <a:rPr lang="en-PH" dirty="0" smtClean="0">
                <a:solidFill>
                  <a:srgbClr val="FFFF00"/>
                </a:solidFill>
              </a:rPr>
              <a:t> Test should pass</a:t>
            </a:r>
            <a:endParaRPr lang="en-PH" dirty="0">
              <a:solidFill>
                <a:srgbClr val="FFFF0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256506"/>
          </a:xfrm>
        </p:spPr>
        <p:txBody>
          <a:bodyPr>
            <a:normAutofit/>
          </a:bodyPr>
          <a:lstStyle/>
          <a:p>
            <a:r>
              <a:rPr lang="en-PH" sz="3600" b="1" i="1" dirty="0" smtClean="0"/>
              <a:t>Introducing </a:t>
            </a:r>
            <a:r>
              <a:rPr lang="en-PH" sz="3600" b="1" i="1" dirty="0" smtClean="0"/>
              <a:t>new functionality with aspects </a:t>
            </a:r>
            <a:endParaRPr lang="en-PH" sz="3600" dirty="0"/>
          </a:p>
        </p:txBody>
      </p:sp>
      <p:sp>
        <p:nvSpPr>
          <p:cNvPr id="3" name="Content Placeholder 2"/>
          <p:cNvSpPr>
            <a:spLocks noGrp="1"/>
          </p:cNvSpPr>
          <p:nvPr>
            <p:ph idx="1"/>
          </p:nvPr>
        </p:nvSpPr>
        <p:spPr>
          <a:xfrm>
            <a:off x="457200" y="1524000"/>
            <a:ext cx="8229600" cy="4930808"/>
          </a:xfrm>
        </p:spPr>
        <p:txBody>
          <a:bodyPr>
            <a:normAutofit lnSpcReduction="10000"/>
          </a:bodyPr>
          <a:lstStyle/>
          <a:p>
            <a:r>
              <a:rPr lang="en-PH" dirty="0" smtClean="0"/>
              <a:t>Some languages, such as Ruby and Groovy, have the notion of open </a:t>
            </a:r>
            <a:r>
              <a:rPr lang="en-PH" dirty="0" smtClean="0"/>
              <a:t>classes</a:t>
            </a:r>
          </a:p>
          <a:p>
            <a:pPr>
              <a:buNone/>
            </a:pPr>
            <a:r>
              <a:rPr lang="en-PH" dirty="0" smtClean="0"/>
              <a:t> </a:t>
            </a:r>
            <a:endParaRPr lang="en-PH" dirty="0" smtClean="0"/>
          </a:p>
          <a:p>
            <a:r>
              <a:rPr lang="en-PH" dirty="0" smtClean="0"/>
              <a:t>Java - once a class has been compiled, there’s little you can do to append new functionality to </a:t>
            </a:r>
            <a:r>
              <a:rPr lang="en-PH" dirty="0" smtClean="0"/>
              <a:t>it</a:t>
            </a:r>
            <a:endParaRPr lang="en-PH" dirty="0" smtClean="0"/>
          </a:p>
          <a:p>
            <a:endParaRPr lang="en-PH" dirty="0" smtClean="0"/>
          </a:p>
          <a:p>
            <a:r>
              <a:rPr lang="en-PH" dirty="0" smtClean="0"/>
              <a:t>Using </a:t>
            </a:r>
            <a:r>
              <a:rPr lang="en-PH" dirty="0" smtClean="0"/>
              <a:t>an AOP concept known as </a:t>
            </a:r>
            <a:r>
              <a:rPr lang="en-PH" i="1" dirty="0" smtClean="0"/>
              <a:t>introduction, </a:t>
            </a:r>
            <a:r>
              <a:rPr lang="en-PH" dirty="0" smtClean="0"/>
              <a:t>aspects can attach all new methods to Spring beans.</a:t>
            </a:r>
            <a:r>
              <a:rPr lang="en-PH" i="1" dirty="0" smtClean="0"/>
              <a:t> </a:t>
            </a:r>
            <a:endParaRPr lang="en-PH"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648200"/>
            <a:ext cx="8686800" cy="2209800"/>
          </a:xfrm>
        </p:spPr>
        <p:txBody>
          <a:bodyPr>
            <a:normAutofit fontScale="85000" lnSpcReduction="20000"/>
          </a:bodyPr>
          <a:lstStyle/>
          <a:p>
            <a:r>
              <a:rPr lang="en-PH" dirty="0" smtClean="0"/>
              <a:t>When a method on the introduced interface is called, the proxy delegates the call to some other object that provides the implementation of the new interface. Effectively this gives us one bean whose implementation is split across multiple classes. </a:t>
            </a:r>
            <a:endParaRPr lang="en-PH" dirty="0"/>
          </a:p>
        </p:txBody>
      </p:sp>
      <p:pic>
        <p:nvPicPr>
          <p:cNvPr id="13314" name="Picture 2"/>
          <p:cNvPicPr>
            <a:picLocks noChangeAspect="1" noChangeArrowheads="1"/>
          </p:cNvPicPr>
          <p:nvPr/>
        </p:nvPicPr>
        <p:blipFill>
          <a:blip r:embed="rId2" cstate="print"/>
          <a:srcRect/>
          <a:stretch>
            <a:fillRect/>
          </a:stretch>
        </p:blipFill>
        <p:spPr bwMode="auto">
          <a:xfrm>
            <a:off x="381000" y="685800"/>
            <a:ext cx="838200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4648200"/>
          </a:xfrm>
        </p:spPr>
        <p:txBody>
          <a:bodyPr/>
          <a:lstStyle/>
          <a:p>
            <a:r>
              <a:rPr lang="en-PH" dirty="0" smtClean="0"/>
              <a:t>I suppose that we could visit all implementations of Performer and change them so that they also implement Contestant. But, from a design standpoint, that may not be the most prudent move (because Contestants and Performers aren’t necessarily mutually inclusive concepts). </a:t>
            </a:r>
            <a:endParaRPr lang="en-PH" dirty="0"/>
          </a:p>
        </p:txBody>
      </p:sp>
      <p:pic>
        <p:nvPicPr>
          <p:cNvPr id="14338" name="Picture 2"/>
          <p:cNvPicPr>
            <a:picLocks noChangeAspect="1" noChangeArrowheads="1"/>
          </p:cNvPicPr>
          <p:nvPr/>
        </p:nvPicPr>
        <p:blipFill>
          <a:blip r:embed="rId3" cstate="print"/>
          <a:srcRect/>
          <a:stretch>
            <a:fillRect/>
          </a:stretch>
        </p:blipFill>
        <p:spPr bwMode="auto">
          <a:xfrm>
            <a:off x="609600" y="457200"/>
            <a:ext cx="8001000"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t>Thankfully, AOP introductions can help us out here without compromising design choices or requiring invasive changes to the existing implementations. </a:t>
            </a:r>
            <a:endParaRPr lang="en-PH" dirty="0"/>
          </a:p>
        </p:txBody>
      </p:sp>
      <p:pic>
        <p:nvPicPr>
          <p:cNvPr id="15362" name="Picture 2"/>
          <p:cNvPicPr>
            <a:picLocks noChangeAspect="1" noChangeArrowheads="1"/>
          </p:cNvPicPr>
          <p:nvPr/>
        </p:nvPicPr>
        <p:blipFill>
          <a:blip r:embed="rId3" cstate="print"/>
          <a:srcRect/>
          <a:stretch>
            <a:fillRect/>
          </a:stretch>
        </p:blipFill>
        <p:spPr bwMode="auto">
          <a:xfrm>
            <a:off x="685800" y="2362200"/>
            <a:ext cx="7924800" cy="2362200"/>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685800" y="4953000"/>
            <a:ext cx="792480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lstStyle/>
          <a:p>
            <a:r>
              <a:rPr lang="en-PH" dirty="0" smtClean="0">
                <a:solidFill>
                  <a:srgbClr val="FFFF00"/>
                </a:solidFill>
              </a:rPr>
              <a:t>See in action (4-4)</a:t>
            </a:r>
            <a:endParaRPr lang="en-PH" dirty="0" smtClean="0">
              <a:solidFill>
                <a:srgbClr val="FFFF00"/>
              </a:solidFill>
            </a:endParaRPr>
          </a:p>
          <a:p>
            <a:pPr lvl="1"/>
            <a:r>
              <a:rPr lang="en-PH" dirty="0" smtClean="0">
                <a:solidFill>
                  <a:srgbClr val="FFFF00"/>
                </a:solidFill>
              </a:rPr>
              <a:t>Run AspectTest2.java</a:t>
            </a:r>
          </a:p>
          <a:p>
            <a:pPr lvl="1"/>
            <a:r>
              <a:rPr lang="en-PH" dirty="0" smtClean="0">
                <a:solidFill>
                  <a:srgbClr val="FFFF00"/>
                </a:solidFill>
              </a:rPr>
              <a:t>If AOP </a:t>
            </a:r>
            <a:r>
              <a:rPr lang="en-PH" i="1" dirty="0" smtClean="0">
                <a:solidFill>
                  <a:srgbClr val="FFFF00"/>
                </a:solidFill>
              </a:rPr>
              <a:t>introduction </a:t>
            </a:r>
            <a:r>
              <a:rPr lang="en-PH" dirty="0" smtClean="0">
                <a:solidFill>
                  <a:srgbClr val="FFFF00"/>
                </a:solidFill>
              </a:rPr>
              <a:t>is properly configured, the </a:t>
            </a:r>
            <a:r>
              <a:rPr lang="en-PH" dirty="0" err="1" smtClean="0">
                <a:solidFill>
                  <a:srgbClr val="FFFF00"/>
                </a:solidFill>
              </a:rPr>
              <a:t>Junit</a:t>
            </a:r>
            <a:r>
              <a:rPr lang="en-PH" dirty="0" smtClean="0">
                <a:solidFill>
                  <a:srgbClr val="FFFF00"/>
                </a:solidFill>
              </a:rPr>
              <a:t> tests should pass. Use GraciousContestant.java as the implementation class</a:t>
            </a:r>
          </a:p>
          <a:p>
            <a:endParaRPr lang="en-PH"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04106"/>
          </a:xfrm>
        </p:spPr>
        <p:txBody>
          <a:bodyPr>
            <a:normAutofit/>
          </a:bodyPr>
          <a:lstStyle/>
          <a:p>
            <a:r>
              <a:rPr lang="en-PH" sz="4000" b="1" i="1" dirty="0" smtClean="0"/>
              <a:t>Annotating </a:t>
            </a:r>
            <a:r>
              <a:rPr lang="en-PH" sz="4000" b="1" i="1" dirty="0" smtClean="0"/>
              <a:t>aspects </a:t>
            </a:r>
            <a:endParaRPr lang="en-PH" sz="4000" dirty="0"/>
          </a:p>
        </p:txBody>
      </p:sp>
      <p:sp>
        <p:nvSpPr>
          <p:cNvPr id="3" name="Content Placeholder 2"/>
          <p:cNvSpPr>
            <a:spLocks noGrp="1"/>
          </p:cNvSpPr>
          <p:nvPr>
            <p:ph idx="1"/>
          </p:nvPr>
        </p:nvSpPr>
        <p:spPr>
          <a:xfrm>
            <a:off x="457200" y="1447800"/>
            <a:ext cx="8229600" cy="5007008"/>
          </a:xfrm>
        </p:spPr>
        <p:txBody>
          <a:bodyPr/>
          <a:lstStyle/>
          <a:p>
            <a:r>
              <a:rPr lang="en-PH" dirty="0" smtClean="0"/>
              <a:t>A key feature introduced in </a:t>
            </a:r>
            <a:r>
              <a:rPr lang="en-PH" dirty="0" err="1" smtClean="0"/>
              <a:t>AspectJ</a:t>
            </a:r>
            <a:r>
              <a:rPr lang="en-PH" dirty="0" smtClean="0"/>
              <a:t> 5 is the ability to use annotations to create aspects. </a:t>
            </a:r>
          </a:p>
          <a:p>
            <a:r>
              <a:rPr lang="en-PH" dirty="0" smtClean="0"/>
              <a:t>Prior to </a:t>
            </a:r>
            <a:r>
              <a:rPr lang="en-PH" dirty="0" err="1" smtClean="0"/>
              <a:t>AspectJ</a:t>
            </a:r>
            <a:r>
              <a:rPr lang="en-PH" dirty="0" smtClean="0"/>
              <a:t> 5, writing </a:t>
            </a:r>
            <a:r>
              <a:rPr lang="en-PH" dirty="0" err="1" smtClean="0"/>
              <a:t>AspectJ</a:t>
            </a:r>
            <a:r>
              <a:rPr lang="en-PH" dirty="0" smtClean="0"/>
              <a:t> aspects involved learning a Java language extension. But </a:t>
            </a:r>
            <a:r>
              <a:rPr lang="en-PH" dirty="0" err="1" smtClean="0"/>
              <a:t>AspectJ’s</a:t>
            </a:r>
            <a:r>
              <a:rPr lang="en-PH" dirty="0" smtClean="0"/>
              <a:t> annotation-oriented model makes it simple to turn any class into an aspect by sprinkling a few annotations </a:t>
            </a:r>
            <a:r>
              <a:rPr lang="en-PH" dirty="0" smtClean="0"/>
              <a:t>around </a:t>
            </a:r>
            <a:endParaRPr lang="en-PH"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81000" y="457200"/>
            <a:ext cx="8458199" cy="609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t>Aspects </a:t>
            </a:r>
            <a:r>
              <a:rPr lang="en-PH" dirty="0" smtClean="0"/>
              <a:t>can be cleaner than inheritance </a:t>
            </a:r>
            <a:r>
              <a:rPr lang="en-PH" dirty="0" smtClean="0"/>
              <a:t>and </a:t>
            </a:r>
            <a:r>
              <a:rPr lang="en-PH" dirty="0" smtClean="0"/>
              <a:t>delegation in </a:t>
            </a:r>
            <a:r>
              <a:rPr lang="en-PH" dirty="0" smtClean="0"/>
              <a:t>many </a:t>
            </a:r>
            <a:r>
              <a:rPr lang="en-PH" dirty="0" smtClean="0"/>
              <a:t>circumstances</a:t>
            </a:r>
            <a:br>
              <a:rPr lang="en-PH" dirty="0" smtClean="0"/>
            </a:br>
            <a:endParaRPr lang="en-PH" dirty="0" smtClean="0"/>
          </a:p>
          <a:p>
            <a:r>
              <a:rPr lang="en-PH" dirty="0" smtClean="0"/>
              <a:t>Define </a:t>
            </a:r>
            <a:r>
              <a:rPr lang="en-PH" dirty="0" smtClean="0"/>
              <a:t>in </a:t>
            </a:r>
            <a:r>
              <a:rPr lang="en-PH" dirty="0" smtClean="0"/>
              <a:t>one place, </a:t>
            </a:r>
            <a:r>
              <a:rPr lang="en-PH" dirty="0" smtClean="0"/>
              <a:t>declaratively </a:t>
            </a:r>
            <a:r>
              <a:rPr lang="en-PH" dirty="0" smtClean="0"/>
              <a:t>define how and where </a:t>
            </a:r>
            <a:r>
              <a:rPr lang="en-PH" dirty="0" smtClean="0"/>
              <a:t>the </a:t>
            </a:r>
            <a:r>
              <a:rPr lang="en-PH" dirty="0" smtClean="0"/>
              <a:t>functionality is applied </a:t>
            </a:r>
            <a:r>
              <a:rPr lang="en-PH" dirty="0" smtClean="0"/>
              <a:t>without class modific</a:t>
            </a:r>
            <a:r>
              <a:rPr lang="en-PH" dirty="0" smtClean="0"/>
              <a:t>ation</a:t>
            </a:r>
          </a:p>
          <a:p>
            <a:endParaRPr lang="en-PH" dirty="0" smtClean="0"/>
          </a:p>
          <a:p>
            <a:r>
              <a:rPr lang="en-PH" dirty="0" smtClean="0"/>
              <a:t>Cross- cutting concerns can now be modularized into special classes called </a:t>
            </a:r>
            <a:r>
              <a:rPr lang="en-PH" i="1" dirty="0" smtClean="0"/>
              <a:t>aspects </a:t>
            </a:r>
            <a:endParaRPr lang="en-PH"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839200" cy="6226208"/>
          </a:xfrm>
        </p:spPr>
        <p:txBody>
          <a:bodyPr>
            <a:normAutofit lnSpcReduction="10000"/>
          </a:bodyPr>
          <a:lstStyle/>
          <a:p>
            <a:r>
              <a:rPr lang="en-PH" dirty="0" smtClean="0"/>
              <a:t>The new Audience class is now annotated with @Aspect. This annotation indicates that Audience isn’t just any POJO but is an aspect. </a:t>
            </a:r>
          </a:p>
          <a:p>
            <a:r>
              <a:rPr lang="en-PH" dirty="0" smtClean="0"/>
              <a:t>The @</a:t>
            </a:r>
            <a:r>
              <a:rPr lang="en-PH" dirty="0" err="1" smtClean="0"/>
              <a:t>Pointcut</a:t>
            </a:r>
            <a:r>
              <a:rPr lang="en-PH" dirty="0" smtClean="0"/>
              <a:t> annotation is used to define a reusable </a:t>
            </a:r>
            <a:r>
              <a:rPr lang="en-PH" dirty="0" err="1" smtClean="0"/>
              <a:t>pointcut</a:t>
            </a:r>
            <a:r>
              <a:rPr lang="en-PH" dirty="0" smtClean="0"/>
              <a:t> within an @</a:t>
            </a:r>
            <a:r>
              <a:rPr lang="en-PH" dirty="0" err="1" smtClean="0"/>
              <a:t>AspectJ</a:t>
            </a:r>
            <a:r>
              <a:rPr lang="en-PH" dirty="0" smtClean="0"/>
              <a:t> aspect. </a:t>
            </a:r>
          </a:p>
          <a:p>
            <a:r>
              <a:rPr lang="en-PH" dirty="0" smtClean="0"/>
              <a:t>The name of the </a:t>
            </a:r>
            <a:r>
              <a:rPr lang="en-PH" dirty="0" err="1" smtClean="0"/>
              <a:t>pointcut</a:t>
            </a:r>
            <a:r>
              <a:rPr lang="en-PH" dirty="0" smtClean="0"/>
              <a:t> is derived from the name of the method to which the annotation is applied. </a:t>
            </a:r>
          </a:p>
          <a:p>
            <a:r>
              <a:rPr lang="en-PH" dirty="0" smtClean="0"/>
              <a:t>The actual body of the performance() method is irrelevant and in fact should be </a:t>
            </a:r>
            <a:r>
              <a:rPr lang="en-PH" dirty="0" smtClean="0"/>
              <a:t>empty </a:t>
            </a:r>
            <a:r>
              <a:rPr lang="en-PH" dirty="0" smtClean="0"/>
              <a:t>– just a marker</a:t>
            </a:r>
            <a:endParaRPr lang="en-PH"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t>The @Before annotation has been applied to both </a:t>
            </a:r>
            <a:r>
              <a:rPr lang="en-PH" dirty="0" err="1" smtClean="0"/>
              <a:t>takeSeats</a:t>
            </a:r>
            <a:r>
              <a:rPr lang="en-PH" dirty="0" smtClean="0"/>
              <a:t>() and </a:t>
            </a:r>
            <a:r>
              <a:rPr lang="en-PH" dirty="0" err="1" smtClean="0"/>
              <a:t>turnOffCellPhones</a:t>
            </a:r>
            <a:r>
              <a:rPr lang="en-PH" dirty="0" smtClean="0"/>
              <a:t>() to indicate that these two methods are before advice. </a:t>
            </a:r>
          </a:p>
          <a:p>
            <a:r>
              <a:rPr lang="en-PH" dirty="0" smtClean="0"/>
              <a:t>The @</a:t>
            </a:r>
            <a:r>
              <a:rPr lang="en-PH" dirty="0" err="1" smtClean="0"/>
              <a:t>AfterReturning</a:t>
            </a:r>
            <a:r>
              <a:rPr lang="en-PH" dirty="0" smtClean="0"/>
              <a:t> annotation indicates that the applaud() method is an after-returning advice method. </a:t>
            </a:r>
          </a:p>
          <a:p>
            <a:r>
              <a:rPr lang="en-PH" dirty="0" smtClean="0"/>
              <a:t>And the @</a:t>
            </a:r>
            <a:r>
              <a:rPr lang="en-PH" dirty="0" err="1" smtClean="0"/>
              <a:t>AfterThrowing</a:t>
            </a:r>
            <a:r>
              <a:rPr lang="en-PH" dirty="0" smtClean="0"/>
              <a:t> annotation is placed on </a:t>
            </a:r>
            <a:r>
              <a:rPr lang="en-PH" dirty="0" err="1" smtClean="0"/>
              <a:t>demandRefund</a:t>
            </a:r>
            <a:r>
              <a:rPr lang="en-PH" dirty="0" smtClean="0"/>
              <a:t>() so that it’ll be called if any exceptions are thrown during the performance. </a:t>
            </a:r>
            <a:endParaRPr lang="en-PH"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t>The name of the performance() </a:t>
            </a:r>
            <a:r>
              <a:rPr lang="en-PH" dirty="0" err="1" smtClean="0"/>
              <a:t>pointcut</a:t>
            </a:r>
            <a:r>
              <a:rPr lang="en-PH" dirty="0" smtClean="0"/>
              <a:t> is given as the value parameter to all of the advice annotations. This tells each advice method where it should be applied. </a:t>
            </a:r>
          </a:p>
          <a:p>
            <a:r>
              <a:rPr lang="en-PH" dirty="0" smtClean="0"/>
              <a:t>Note that aside from the annotations and the no-op performance() method, the Audience class is functionally unchanged. This means that it’s still a simple Java object and can be used as such. </a:t>
            </a:r>
            <a:endParaRPr lang="en-PH" dirty="0"/>
          </a:p>
        </p:txBody>
      </p:sp>
      <p:pic>
        <p:nvPicPr>
          <p:cNvPr id="2051" name="Picture 3"/>
          <p:cNvPicPr>
            <a:picLocks noChangeAspect="1" noChangeArrowheads="1"/>
          </p:cNvPicPr>
          <p:nvPr/>
        </p:nvPicPr>
        <p:blipFill>
          <a:blip r:embed="rId2"/>
          <a:srcRect/>
          <a:stretch>
            <a:fillRect/>
          </a:stretch>
        </p:blipFill>
        <p:spPr bwMode="auto">
          <a:xfrm>
            <a:off x="1143000" y="5562600"/>
            <a:ext cx="4191000" cy="981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4343400"/>
          </a:xfrm>
        </p:spPr>
        <p:txBody>
          <a:bodyPr>
            <a:normAutofit fontScale="92500" lnSpcReduction="20000"/>
          </a:bodyPr>
          <a:lstStyle/>
          <a:p>
            <a:r>
              <a:rPr lang="en-PH" dirty="0" smtClean="0"/>
              <a:t>You </a:t>
            </a:r>
            <a:r>
              <a:rPr lang="en-PH" dirty="0" smtClean="0"/>
              <a:t>must declare an </a:t>
            </a:r>
            <a:r>
              <a:rPr lang="en-PH" dirty="0" err="1" smtClean="0"/>
              <a:t>autoproxy</a:t>
            </a:r>
            <a:r>
              <a:rPr lang="en-PH" dirty="0" smtClean="0"/>
              <a:t> bean in the Spring context that knows how to turn @</a:t>
            </a:r>
            <a:r>
              <a:rPr lang="en-PH" dirty="0" err="1" smtClean="0"/>
              <a:t>AspectJ</a:t>
            </a:r>
            <a:r>
              <a:rPr lang="en-PH" dirty="0" smtClean="0"/>
              <a:t>-annotated beans into proxy advice. </a:t>
            </a:r>
            <a:endParaRPr lang="en-PH" dirty="0" smtClean="0"/>
          </a:p>
          <a:p>
            <a:pPr>
              <a:buNone/>
            </a:pPr>
            <a:endParaRPr lang="en-PH" dirty="0" smtClean="0"/>
          </a:p>
          <a:p>
            <a:r>
              <a:rPr lang="en-PH" dirty="0" err="1" smtClean="0"/>
              <a:t>AnnotationAwareAspectJAutoProxyCreator</a:t>
            </a:r>
            <a:endParaRPr lang="en-PH" dirty="0" smtClean="0"/>
          </a:p>
          <a:p>
            <a:pPr>
              <a:buNone/>
            </a:pPr>
            <a:r>
              <a:rPr lang="en-PH" dirty="0" smtClean="0"/>
              <a:t> </a:t>
            </a:r>
            <a:endParaRPr lang="en-PH" dirty="0" smtClean="0"/>
          </a:p>
          <a:p>
            <a:r>
              <a:rPr lang="en-PH" dirty="0" smtClean="0"/>
              <a:t>to simplify that rather long name, Spring also provides a custom configuration element in the </a:t>
            </a:r>
            <a:r>
              <a:rPr lang="en-PH" dirty="0" err="1" smtClean="0"/>
              <a:t>aop</a:t>
            </a:r>
            <a:r>
              <a:rPr lang="en-PH" dirty="0" smtClean="0"/>
              <a:t> </a:t>
            </a:r>
            <a:r>
              <a:rPr lang="en-PH" dirty="0" smtClean="0"/>
              <a:t>(for XML ) namespace </a:t>
            </a:r>
            <a:r>
              <a:rPr lang="en-PH" dirty="0" smtClean="0"/>
              <a:t>that’s much easier to remember </a:t>
            </a:r>
            <a:endParaRPr lang="en-PH"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685800" y="381000"/>
            <a:ext cx="5848350" cy="3133725"/>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685800" y="5334000"/>
            <a:ext cx="7924800" cy="72390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92808"/>
          </a:xfrm>
        </p:spPr>
        <p:txBody>
          <a:bodyPr/>
          <a:lstStyle/>
          <a:p>
            <a:r>
              <a:rPr lang="en-PH" dirty="0" smtClean="0"/>
              <a:t>&lt;</a:t>
            </a:r>
            <a:r>
              <a:rPr lang="en-PH" dirty="0" err="1" smtClean="0"/>
              <a:t>aop:aspect</a:t>
            </a:r>
            <a:r>
              <a:rPr lang="en-PH" dirty="0" smtClean="0"/>
              <a:t>&gt; has one distinct advantage over @</a:t>
            </a:r>
            <a:r>
              <a:rPr lang="en-PH" dirty="0" err="1" smtClean="0"/>
              <a:t>AspectJ</a:t>
            </a:r>
            <a:r>
              <a:rPr lang="en-PH" dirty="0" smtClean="0"/>
              <a:t> in that you don’t need the source code of the class that’s to provide the aspect’s functionality </a:t>
            </a:r>
            <a:endParaRPr lang="en-PH"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0306"/>
          </a:xfrm>
        </p:spPr>
        <p:txBody>
          <a:bodyPr>
            <a:normAutofit/>
          </a:bodyPr>
          <a:lstStyle/>
          <a:p>
            <a:r>
              <a:rPr lang="en-PH" sz="3600" b="1" i="1" dirty="0" smtClean="0"/>
              <a:t>Annotating </a:t>
            </a:r>
            <a:r>
              <a:rPr lang="en-PH" sz="3600" b="1" i="1" dirty="0" smtClean="0"/>
              <a:t>around advice </a:t>
            </a:r>
            <a:endParaRPr lang="en-PH" sz="3600" dirty="0"/>
          </a:p>
        </p:txBody>
      </p:sp>
      <p:pic>
        <p:nvPicPr>
          <p:cNvPr id="6146" name="Picture 2"/>
          <p:cNvPicPr>
            <a:picLocks noChangeAspect="1" noChangeArrowheads="1"/>
          </p:cNvPicPr>
          <p:nvPr/>
        </p:nvPicPr>
        <p:blipFill>
          <a:blip r:embed="rId2" cstate="print"/>
          <a:srcRect/>
          <a:stretch>
            <a:fillRect/>
          </a:stretch>
        </p:blipFill>
        <p:spPr bwMode="auto">
          <a:xfrm>
            <a:off x="762000" y="1295400"/>
            <a:ext cx="7696200"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399032"/>
          </a:xfrm>
        </p:spPr>
        <p:txBody>
          <a:bodyPr>
            <a:normAutofit/>
          </a:bodyPr>
          <a:lstStyle/>
          <a:p>
            <a:r>
              <a:rPr lang="en-PH" sz="3600" b="1" i="1" dirty="0" smtClean="0"/>
              <a:t>Passing </a:t>
            </a:r>
            <a:r>
              <a:rPr lang="en-PH" sz="3600" b="1" i="1" dirty="0" smtClean="0"/>
              <a:t>arguments to annotated advice </a:t>
            </a:r>
            <a:endParaRPr lang="en-PH" sz="3600" dirty="0"/>
          </a:p>
        </p:txBody>
      </p:sp>
      <p:pic>
        <p:nvPicPr>
          <p:cNvPr id="7170" name="Picture 2"/>
          <p:cNvPicPr>
            <a:picLocks noChangeAspect="1" noChangeArrowheads="1"/>
          </p:cNvPicPr>
          <p:nvPr/>
        </p:nvPicPr>
        <p:blipFill>
          <a:blip r:embed="rId2" cstate="print"/>
          <a:srcRect/>
          <a:stretch>
            <a:fillRect/>
          </a:stretch>
        </p:blipFill>
        <p:spPr bwMode="auto">
          <a:xfrm>
            <a:off x="381000" y="1371600"/>
            <a:ext cx="8382000" cy="3738563"/>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457200" y="5029200"/>
            <a:ext cx="8382000" cy="18288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506"/>
          </a:xfrm>
        </p:spPr>
        <p:txBody>
          <a:bodyPr>
            <a:normAutofit/>
          </a:bodyPr>
          <a:lstStyle/>
          <a:p>
            <a:r>
              <a:rPr lang="en-PH" sz="3600" b="1" i="1" dirty="0" smtClean="0"/>
              <a:t>Annotating </a:t>
            </a:r>
            <a:r>
              <a:rPr lang="en-PH" sz="3600" b="1" i="1" dirty="0" smtClean="0"/>
              <a:t>introductions </a:t>
            </a:r>
            <a:endParaRPr lang="en-PH" sz="3600" dirty="0"/>
          </a:p>
        </p:txBody>
      </p:sp>
      <p:pic>
        <p:nvPicPr>
          <p:cNvPr id="8194" name="Picture 2"/>
          <p:cNvPicPr>
            <a:picLocks noChangeAspect="1" noChangeArrowheads="1"/>
          </p:cNvPicPr>
          <p:nvPr/>
        </p:nvPicPr>
        <p:blipFill>
          <a:blip r:embed="rId3" cstate="print"/>
          <a:srcRect/>
          <a:stretch>
            <a:fillRect/>
          </a:stretch>
        </p:blipFill>
        <p:spPr bwMode="auto">
          <a:xfrm>
            <a:off x="381000" y="1066800"/>
            <a:ext cx="83058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21408"/>
          </a:xfrm>
        </p:spPr>
        <p:txBody>
          <a:bodyPr>
            <a:normAutofit lnSpcReduction="10000"/>
          </a:bodyPr>
          <a:lstStyle/>
          <a:p>
            <a:r>
              <a:rPr lang="en-PH" dirty="0" smtClean="0"/>
              <a:t>Like &lt;</a:t>
            </a:r>
            <a:r>
              <a:rPr lang="en-PH" dirty="0" err="1" smtClean="0"/>
              <a:t>aop:declare</a:t>
            </a:r>
            <a:r>
              <a:rPr lang="en-PH" dirty="0" smtClean="0"/>
              <a:t>-parents&gt;, @</a:t>
            </a:r>
            <a:r>
              <a:rPr lang="en-PH" dirty="0" err="1" smtClean="0"/>
              <a:t>DeclareParents</a:t>
            </a:r>
            <a:r>
              <a:rPr lang="en-PH" dirty="0" smtClean="0"/>
              <a:t> annotation is made up of three parts: </a:t>
            </a:r>
          </a:p>
          <a:p>
            <a:pPr lvl="1"/>
            <a:r>
              <a:rPr lang="en-PH" dirty="0" smtClean="0"/>
              <a:t>The value attribute is equivalent to &lt;</a:t>
            </a:r>
            <a:r>
              <a:rPr lang="en-PH" dirty="0" err="1" smtClean="0"/>
              <a:t>aop:declare</a:t>
            </a:r>
            <a:r>
              <a:rPr lang="en-PH" dirty="0" smtClean="0"/>
              <a:t>-parents&gt;’s types-matching attribute. It identifies the kinds of beans that should be introduced with the interface. </a:t>
            </a:r>
          </a:p>
          <a:p>
            <a:pPr lvl="1"/>
            <a:r>
              <a:rPr lang="en-PH" dirty="0" smtClean="0"/>
              <a:t>The </a:t>
            </a:r>
            <a:r>
              <a:rPr lang="en-PH" dirty="0" err="1" smtClean="0"/>
              <a:t>defaultImpl</a:t>
            </a:r>
            <a:r>
              <a:rPr lang="en-PH" dirty="0" smtClean="0"/>
              <a:t> attribute is equivalent to &lt;</a:t>
            </a:r>
            <a:r>
              <a:rPr lang="en-PH" dirty="0" err="1" smtClean="0"/>
              <a:t>aop:declare</a:t>
            </a:r>
            <a:r>
              <a:rPr lang="en-PH" dirty="0" smtClean="0"/>
              <a:t>-parents&gt;’s default- </a:t>
            </a:r>
            <a:r>
              <a:rPr lang="en-PH" dirty="0" err="1" smtClean="0"/>
              <a:t>impl</a:t>
            </a:r>
            <a:r>
              <a:rPr lang="en-PH" dirty="0" smtClean="0"/>
              <a:t> attribute. It identifies the class that will provide the implementation for the introduction. </a:t>
            </a:r>
          </a:p>
          <a:p>
            <a:pPr lvl="1"/>
            <a:r>
              <a:rPr lang="en-PH" dirty="0" smtClean="0"/>
              <a:t>The static property that is annotated by @</a:t>
            </a:r>
            <a:r>
              <a:rPr lang="en-PH" dirty="0" err="1" smtClean="0"/>
              <a:t>DeclareParents</a:t>
            </a:r>
            <a:r>
              <a:rPr lang="en-PH" dirty="0" smtClean="0"/>
              <a:t> specifies the inter- face that is to be introduced. </a:t>
            </a:r>
            <a:endParaRPr lang="en-PH"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lstStyle/>
          <a:p>
            <a:r>
              <a:rPr lang="en-PH" dirty="0" smtClean="0"/>
              <a:t>2 Benefits:</a:t>
            </a:r>
          </a:p>
          <a:p>
            <a:pPr lvl="1"/>
            <a:r>
              <a:rPr lang="en-PH" dirty="0" smtClean="0"/>
              <a:t>logic </a:t>
            </a:r>
            <a:r>
              <a:rPr lang="en-PH" dirty="0" smtClean="0"/>
              <a:t>for each concern is now in one place, as opposed to being scattered all over the code </a:t>
            </a:r>
            <a:r>
              <a:rPr lang="en-PH" dirty="0" smtClean="0"/>
              <a:t>base</a:t>
            </a:r>
          </a:p>
          <a:p>
            <a:pPr lvl="1">
              <a:buNone/>
            </a:pPr>
            <a:r>
              <a:rPr lang="en-PH" dirty="0" smtClean="0"/>
              <a:t> </a:t>
            </a:r>
            <a:endParaRPr lang="en-PH" dirty="0" smtClean="0"/>
          </a:p>
          <a:p>
            <a:pPr lvl="1"/>
            <a:r>
              <a:rPr lang="en-PH" dirty="0" smtClean="0"/>
              <a:t>service </a:t>
            </a:r>
            <a:r>
              <a:rPr lang="en-PH" dirty="0" smtClean="0"/>
              <a:t>modules are now cleaner </a:t>
            </a:r>
            <a:r>
              <a:rPr lang="en-PH" dirty="0" smtClean="0"/>
              <a:t>containing </a:t>
            </a:r>
            <a:r>
              <a:rPr lang="en-PH" dirty="0" smtClean="0"/>
              <a:t>code for their primary concern </a:t>
            </a:r>
            <a:r>
              <a:rPr lang="en-PH" dirty="0" smtClean="0"/>
              <a:t>only and </a:t>
            </a:r>
            <a:r>
              <a:rPr lang="en-PH" dirty="0" smtClean="0"/>
              <a:t>secondary concerns have been moved to aspects </a:t>
            </a:r>
            <a:endParaRPr lang="en-PH"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normAutofit fontScale="92500"/>
          </a:bodyPr>
          <a:lstStyle/>
          <a:p>
            <a:r>
              <a:rPr lang="en-PH" dirty="0" smtClean="0"/>
              <a:t>As with any aspect, you’ll need to declare </a:t>
            </a:r>
            <a:r>
              <a:rPr lang="en-PH" dirty="0" err="1" smtClean="0"/>
              <a:t>ContestantIntroducer</a:t>
            </a:r>
            <a:r>
              <a:rPr lang="en-PH" dirty="0" smtClean="0"/>
              <a:t> as a bean in the Spring application context: </a:t>
            </a:r>
          </a:p>
          <a:p>
            <a:endParaRPr lang="en-PH" dirty="0" smtClean="0"/>
          </a:p>
          <a:p>
            <a:endParaRPr lang="en-PH" dirty="0" smtClean="0"/>
          </a:p>
          <a:p>
            <a:r>
              <a:rPr lang="en-PH" dirty="0" smtClean="0"/>
              <a:t>&lt;</a:t>
            </a:r>
            <a:r>
              <a:rPr lang="en-PH" dirty="0" err="1" smtClean="0"/>
              <a:t>aop:aspectj-autoproxy</a:t>
            </a:r>
            <a:r>
              <a:rPr lang="en-PH" dirty="0" smtClean="0"/>
              <a:t>&gt; will take it from there. When it discovers a bean annotated with @Aspect, it’ll automatically create a proxy that delegates calls to either the </a:t>
            </a:r>
            <a:r>
              <a:rPr lang="en-PH" dirty="0" err="1" smtClean="0"/>
              <a:t>proxied</a:t>
            </a:r>
            <a:r>
              <a:rPr lang="en-PH" dirty="0" smtClean="0"/>
              <a:t> bean or to the introduction implementation, depending on whether the method called belongs to the </a:t>
            </a:r>
            <a:r>
              <a:rPr lang="en-PH" dirty="0" err="1" smtClean="0"/>
              <a:t>proxied</a:t>
            </a:r>
            <a:r>
              <a:rPr lang="en-PH" dirty="0" smtClean="0"/>
              <a:t> bean or to the introduced interface. </a:t>
            </a:r>
            <a:endParaRPr lang="en-PH" dirty="0"/>
          </a:p>
        </p:txBody>
      </p:sp>
      <p:pic>
        <p:nvPicPr>
          <p:cNvPr id="9218" name="Picture 2"/>
          <p:cNvPicPr>
            <a:picLocks noChangeAspect="1" noChangeArrowheads="1"/>
          </p:cNvPicPr>
          <p:nvPr/>
        </p:nvPicPr>
        <p:blipFill>
          <a:blip r:embed="rId3" cstate="print"/>
          <a:srcRect/>
          <a:stretch>
            <a:fillRect/>
          </a:stretch>
        </p:blipFill>
        <p:spPr bwMode="auto">
          <a:xfrm>
            <a:off x="685800" y="1905000"/>
            <a:ext cx="7696200" cy="60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normAutofit fontScale="92500" lnSpcReduction="10000"/>
          </a:bodyPr>
          <a:lstStyle/>
          <a:p>
            <a:r>
              <a:rPr lang="en-PH" dirty="0" smtClean="0">
                <a:solidFill>
                  <a:srgbClr val="FFFF00"/>
                </a:solidFill>
              </a:rPr>
              <a:t>See in action (4-5)</a:t>
            </a:r>
            <a:endParaRPr lang="en-PH" dirty="0" smtClean="0">
              <a:solidFill>
                <a:srgbClr val="FFFF00"/>
              </a:solidFill>
            </a:endParaRPr>
          </a:p>
          <a:p>
            <a:pPr lvl="1"/>
            <a:r>
              <a:rPr lang="en-PH" dirty="0" smtClean="0">
                <a:solidFill>
                  <a:srgbClr val="FFFF00"/>
                </a:solidFill>
              </a:rPr>
              <a:t>Remove the whole &lt;</a:t>
            </a:r>
            <a:r>
              <a:rPr lang="en-PH" dirty="0" err="1" smtClean="0">
                <a:solidFill>
                  <a:srgbClr val="FFFF00"/>
                </a:solidFill>
              </a:rPr>
              <a:t>aop:config</a:t>
            </a:r>
            <a:r>
              <a:rPr lang="en-PH" dirty="0" smtClean="0">
                <a:solidFill>
                  <a:srgbClr val="FFFF00"/>
                </a:solidFill>
              </a:rPr>
              <a:t>&gt; element including sub-elements from spring-idol.xml</a:t>
            </a:r>
          </a:p>
          <a:p>
            <a:pPr lvl="1"/>
            <a:r>
              <a:rPr lang="en-PH" dirty="0" smtClean="0">
                <a:solidFill>
                  <a:srgbClr val="FFFF00"/>
                </a:solidFill>
              </a:rPr>
              <a:t>Turn Audience into an aspect by purely using annotations (though you will be adding the &lt;</a:t>
            </a:r>
            <a:r>
              <a:rPr lang="en-PH" dirty="0" err="1" smtClean="0">
                <a:solidFill>
                  <a:srgbClr val="FFFF00"/>
                </a:solidFill>
              </a:rPr>
              <a:t>aop:aspectj-autoproxy</a:t>
            </a:r>
            <a:r>
              <a:rPr lang="en-PH" dirty="0" smtClean="0">
                <a:solidFill>
                  <a:srgbClr val="FFFF00"/>
                </a:solidFill>
              </a:rPr>
              <a:t>/&gt; element)</a:t>
            </a:r>
          </a:p>
          <a:p>
            <a:pPr lvl="1"/>
            <a:r>
              <a:rPr lang="en-PH" dirty="0" smtClean="0">
                <a:solidFill>
                  <a:srgbClr val="FFFF00"/>
                </a:solidFill>
              </a:rPr>
              <a:t>Audience should be able to do its task as before</a:t>
            </a:r>
          </a:p>
          <a:p>
            <a:pPr lvl="1"/>
            <a:r>
              <a:rPr lang="en-PH" dirty="0" smtClean="0">
                <a:solidFill>
                  <a:srgbClr val="FFFF00"/>
                </a:solidFill>
              </a:rPr>
              <a:t>Turn Magician into an aspect by purely using annotations</a:t>
            </a:r>
          </a:p>
          <a:p>
            <a:pPr lvl="1"/>
            <a:r>
              <a:rPr lang="en-PH" dirty="0" smtClean="0">
                <a:solidFill>
                  <a:srgbClr val="FFFF00"/>
                </a:solidFill>
              </a:rPr>
              <a:t>Add an AOP Introduction (Contestant) to Performer. Create ContestantIntroducer.java. Use </a:t>
            </a:r>
            <a:r>
              <a:rPr lang="en-PH" dirty="0" err="1" smtClean="0">
                <a:solidFill>
                  <a:srgbClr val="FFFF00"/>
                </a:solidFill>
              </a:rPr>
              <a:t>GraciousContestant</a:t>
            </a:r>
            <a:r>
              <a:rPr lang="en-PH" dirty="0" smtClean="0">
                <a:solidFill>
                  <a:srgbClr val="FFFF00"/>
                </a:solidFill>
              </a:rPr>
              <a:t> as the default implementation</a:t>
            </a:r>
          </a:p>
          <a:p>
            <a:pPr lvl="1"/>
            <a:r>
              <a:rPr lang="en-PH" dirty="0" err="1" smtClean="0">
                <a:solidFill>
                  <a:srgbClr val="FFFF00"/>
                </a:solidFill>
              </a:rPr>
              <a:t>AspectTest</a:t>
            </a:r>
            <a:r>
              <a:rPr lang="en-PH" dirty="0" smtClean="0">
                <a:solidFill>
                  <a:srgbClr val="FFFF00"/>
                </a:solidFill>
              </a:rPr>
              <a:t>, AspectTest2, and </a:t>
            </a:r>
            <a:r>
              <a:rPr lang="en-PH" dirty="0" err="1" smtClean="0">
                <a:solidFill>
                  <a:srgbClr val="FFFF00"/>
                </a:solidFill>
              </a:rPr>
              <a:t>MindReaderTest</a:t>
            </a:r>
            <a:r>
              <a:rPr lang="en-PH" dirty="0" smtClean="0">
                <a:solidFill>
                  <a:srgbClr val="FFFF00"/>
                </a:solidFill>
              </a:rPr>
              <a:t> should all pass</a:t>
            </a:r>
          </a:p>
          <a:p>
            <a:pPr lvl="1"/>
            <a:endParaRPr lang="en-PH"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99032"/>
          </a:xfrm>
        </p:spPr>
        <p:txBody>
          <a:bodyPr>
            <a:normAutofit/>
          </a:bodyPr>
          <a:lstStyle/>
          <a:p>
            <a:r>
              <a:rPr lang="en-PH" sz="4000" b="1" i="1" dirty="0" smtClean="0"/>
              <a:t>Injecting </a:t>
            </a:r>
            <a:r>
              <a:rPr lang="en-PH" sz="4000" b="1" i="1" dirty="0" err="1" smtClean="0"/>
              <a:t>AspectJ</a:t>
            </a:r>
            <a:r>
              <a:rPr lang="en-PH" sz="4000" b="1" i="1" dirty="0" smtClean="0"/>
              <a:t> aspects</a:t>
            </a:r>
            <a:endParaRPr lang="en-PH" sz="4000" dirty="0"/>
          </a:p>
        </p:txBody>
      </p:sp>
      <p:sp>
        <p:nvSpPr>
          <p:cNvPr id="3" name="Content Placeholder 2"/>
          <p:cNvSpPr>
            <a:spLocks noGrp="1"/>
          </p:cNvSpPr>
          <p:nvPr>
            <p:ph idx="1"/>
          </p:nvPr>
        </p:nvSpPr>
        <p:spPr>
          <a:xfrm>
            <a:off x="457200" y="1295400"/>
            <a:ext cx="8229600" cy="5257800"/>
          </a:xfrm>
        </p:spPr>
        <p:txBody>
          <a:bodyPr>
            <a:normAutofit fontScale="92500" lnSpcReduction="10000"/>
          </a:bodyPr>
          <a:lstStyle/>
          <a:p>
            <a:r>
              <a:rPr lang="en-PH" dirty="0" smtClean="0"/>
              <a:t>Although Spring AOP is sufficient for many applications of aspects, it’s a weak AOP solution when contrasted with </a:t>
            </a:r>
            <a:r>
              <a:rPr lang="en-PH" dirty="0" err="1" smtClean="0"/>
              <a:t>AspectJ</a:t>
            </a:r>
            <a:r>
              <a:rPr lang="en-PH" dirty="0" smtClean="0"/>
              <a:t>.</a:t>
            </a:r>
          </a:p>
          <a:p>
            <a:r>
              <a:rPr lang="en-PH" dirty="0" smtClean="0"/>
              <a:t>Constructor </a:t>
            </a:r>
            <a:r>
              <a:rPr lang="en-PH" dirty="0" err="1" smtClean="0"/>
              <a:t>pointcuts</a:t>
            </a:r>
            <a:r>
              <a:rPr lang="en-PH" dirty="0" smtClean="0"/>
              <a:t>, for example, are convenient when you need to apply advice upon the creation of an object.</a:t>
            </a:r>
          </a:p>
          <a:p>
            <a:r>
              <a:rPr lang="en-PH" dirty="0" smtClean="0"/>
              <a:t>For the most part, </a:t>
            </a:r>
            <a:r>
              <a:rPr lang="en-PH" dirty="0" err="1" smtClean="0"/>
              <a:t>AspectJ</a:t>
            </a:r>
            <a:r>
              <a:rPr lang="en-PH" dirty="0" smtClean="0"/>
              <a:t> aspects are independent of Spring. Although they can be woven into any Java-based application, including Spring applications, there’s little involvement on Spring’s part in applying </a:t>
            </a:r>
            <a:r>
              <a:rPr lang="en-PH" dirty="0" err="1" smtClean="0"/>
              <a:t>AspectJ</a:t>
            </a:r>
            <a:r>
              <a:rPr lang="en-PH" dirty="0" smtClean="0"/>
              <a:t> aspects.</a:t>
            </a:r>
            <a:endParaRPr lang="en-PH"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26208"/>
          </a:xfrm>
        </p:spPr>
        <p:txBody>
          <a:bodyPr/>
          <a:lstStyle/>
          <a:p>
            <a:r>
              <a:rPr lang="en-PH" dirty="0" smtClean="0"/>
              <a:t>But any well-designed and meaningful aspect will likely depend on other classes to assist in its work. If an aspect depends on one or more classes when executing its advice, you can instantiate those collaborating objects with the aspect itself. Or, better yet, you can use Spring’s dependency injection to inject beans into </a:t>
            </a:r>
            <a:r>
              <a:rPr lang="en-PH" dirty="0" err="1" smtClean="0"/>
              <a:t>AspectJ</a:t>
            </a:r>
            <a:r>
              <a:rPr lang="en-PH" dirty="0" smtClean="0"/>
              <a:t> aspects.</a:t>
            </a:r>
            <a:endParaRPr lang="en-PH"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172200"/>
            <a:ext cx="8229600" cy="282608"/>
          </a:xfrm>
        </p:spPr>
        <p:txBody>
          <a:bodyPr>
            <a:normAutofit fontScale="47500" lnSpcReduction="20000"/>
          </a:bodyPr>
          <a:lstStyle/>
          <a:p>
            <a:endParaRPr lang="en-PH" dirty="0"/>
          </a:p>
        </p:txBody>
      </p:sp>
      <p:pic>
        <p:nvPicPr>
          <p:cNvPr id="1026" name="Picture 2"/>
          <p:cNvPicPr>
            <a:picLocks noChangeAspect="1" noChangeArrowheads="1"/>
          </p:cNvPicPr>
          <p:nvPr/>
        </p:nvPicPr>
        <p:blipFill>
          <a:blip r:embed="rId3" cstate="print"/>
          <a:srcRect/>
          <a:stretch>
            <a:fillRect/>
          </a:stretch>
        </p:blipFill>
        <p:spPr bwMode="auto">
          <a:xfrm>
            <a:off x="685800" y="1600200"/>
            <a:ext cx="8077200"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609600" y="762000"/>
            <a:ext cx="82296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48400"/>
            <a:ext cx="8229600" cy="206408"/>
          </a:xfrm>
        </p:spPr>
        <p:txBody>
          <a:bodyPr>
            <a:normAutofit fontScale="25000" lnSpcReduction="20000"/>
          </a:bodyPr>
          <a:lstStyle/>
          <a:p>
            <a:endParaRPr lang="en-PH" dirty="0"/>
          </a:p>
        </p:txBody>
      </p:sp>
      <p:pic>
        <p:nvPicPr>
          <p:cNvPr id="3074" name="Picture 2"/>
          <p:cNvPicPr>
            <a:picLocks noChangeAspect="1" noChangeArrowheads="1"/>
          </p:cNvPicPr>
          <p:nvPr/>
        </p:nvPicPr>
        <p:blipFill>
          <a:blip r:embed="rId2" cstate="print"/>
          <a:srcRect/>
          <a:stretch>
            <a:fillRect/>
          </a:stretch>
        </p:blipFill>
        <p:spPr bwMode="auto">
          <a:xfrm>
            <a:off x="533400" y="533400"/>
            <a:ext cx="8077200" cy="20574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609600" y="2590800"/>
            <a:ext cx="8077200"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a:stretch>
            <a:fillRect/>
          </a:stretch>
        </p:blipFill>
        <p:spPr bwMode="auto">
          <a:xfrm>
            <a:off x="533400" y="381000"/>
            <a:ext cx="8610600" cy="350520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609600" y="4419600"/>
            <a:ext cx="8534400"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PH" dirty="0" smtClean="0"/>
              <a:t>-End of Chapter 4-</a:t>
            </a:r>
            <a:endParaRPr lang="en-PH" dirty="0"/>
          </a:p>
        </p:txBody>
      </p:sp>
      <p:sp>
        <p:nvSpPr>
          <p:cNvPr id="5" name="Subtitle 4"/>
          <p:cNvSpPr>
            <a:spLocks noGrp="1"/>
          </p:cNvSpPr>
          <p:nvPr>
            <p:ph type="subTitle" idx="1"/>
          </p:nvPr>
        </p:nvSpPr>
        <p:spPr/>
        <p:txBody>
          <a:bodyPr/>
          <a:lstStyle/>
          <a:p>
            <a:endParaRPr lang="en-PH"/>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smtClean="0"/>
              <a:t>Defining </a:t>
            </a:r>
            <a:r>
              <a:rPr lang="en-PH" sz="3600" b="1" i="1" dirty="0" smtClean="0"/>
              <a:t>AOP terminology </a:t>
            </a:r>
            <a:endParaRPr lang="en-PH" sz="3600" dirty="0"/>
          </a:p>
        </p:txBody>
      </p:sp>
      <p:sp>
        <p:nvSpPr>
          <p:cNvPr id="3" name="Content Placeholder 2"/>
          <p:cNvSpPr>
            <a:spLocks noGrp="1"/>
          </p:cNvSpPr>
          <p:nvPr>
            <p:ph idx="1"/>
          </p:nvPr>
        </p:nvSpPr>
        <p:spPr>
          <a:xfrm>
            <a:off x="457200" y="1524000"/>
            <a:ext cx="8229600" cy="4930808"/>
          </a:xfrm>
        </p:spPr>
        <p:txBody>
          <a:bodyPr/>
          <a:lstStyle/>
          <a:p>
            <a:r>
              <a:rPr lang="en-PH" dirty="0" smtClean="0"/>
              <a:t>Aspects are often described in terms of </a:t>
            </a:r>
            <a:r>
              <a:rPr lang="en-PH" i="1" dirty="0" smtClean="0"/>
              <a:t>advice</a:t>
            </a:r>
            <a:r>
              <a:rPr lang="en-PH" dirty="0" smtClean="0"/>
              <a:t>, </a:t>
            </a:r>
            <a:r>
              <a:rPr lang="en-PH" i="1" dirty="0" err="1" smtClean="0"/>
              <a:t>pointcuts</a:t>
            </a:r>
            <a:r>
              <a:rPr lang="en-PH" dirty="0" smtClean="0"/>
              <a:t>, and </a:t>
            </a:r>
            <a:r>
              <a:rPr lang="en-PH" i="1" dirty="0" smtClean="0"/>
              <a:t>join points</a:t>
            </a:r>
            <a:r>
              <a:rPr lang="en-PH" dirty="0" smtClean="0"/>
              <a:t>. </a:t>
            </a:r>
            <a:endParaRPr lang="en-PH" dirty="0"/>
          </a:p>
        </p:txBody>
      </p:sp>
      <p:pic>
        <p:nvPicPr>
          <p:cNvPr id="4098" name="Picture 2"/>
          <p:cNvPicPr>
            <a:picLocks noChangeAspect="1" noChangeArrowheads="1"/>
          </p:cNvPicPr>
          <p:nvPr/>
        </p:nvPicPr>
        <p:blipFill>
          <a:blip r:embed="rId2" cstate="print"/>
          <a:srcRect/>
          <a:stretch>
            <a:fillRect/>
          </a:stretch>
        </p:blipFill>
        <p:spPr bwMode="auto">
          <a:xfrm>
            <a:off x="1752600" y="2819400"/>
            <a:ext cx="5410200" cy="3467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normAutofit/>
          </a:bodyPr>
          <a:lstStyle/>
          <a:p>
            <a:r>
              <a:rPr lang="en-PH" sz="2800" b="1" dirty="0" smtClean="0"/>
              <a:t>ADVICE </a:t>
            </a:r>
            <a:endParaRPr lang="en-PH" sz="2800" dirty="0"/>
          </a:p>
        </p:txBody>
      </p:sp>
      <p:sp>
        <p:nvSpPr>
          <p:cNvPr id="3" name="Content Placeholder 2"/>
          <p:cNvSpPr>
            <a:spLocks noGrp="1"/>
          </p:cNvSpPr>
          <p:nvPr>
            <p:ph idx="1"/>
          </p:nvPr>
        </p:nvSpPr>
        <p:spPr>
          <a:xfrm>
            <a:off x="457200" y="1219200"/>
            <a:ext cx="8229600" cy="5235608"/>
          </a:xfrm>
        </p:spPr>
        <p:txBody>
          <a:bodyPr/>
          <a:lstStyle/>
          <a:p>
            <a:r>
              <a:rPr lang="en-PH" dirty="0" smtClean="0"/>
              <a:t>A</a:t>
            </a:r>
            <a:r>
              <a:rPr lang="en-PH" dirty="0" smtClean="0"/>
              <a:t>spects </a:t>
            </a:r>
            <a:r>
              <a:rPr lang="en-PH" dirty="0" smtClean="0"/>
              <a:t>have a purpose—a job they’re meant to </a:t>
            </a:r>
            <a:r>
              <a:rPr lang="en-PH" dirty="0" smtClean="0"/>
              <a:t>do</a:t>
            </a:r>
            <a:endParaRPr lang="en-PH" i="1" dirty="0" smtClean="0"/>
          </a:p>
          <a:p>
            <a:r>
              <a:rPr lang="en-PH" dirty="0" smtClean="0"/>
              <a:t>D</a:t>
            </a:r>
            <a:r>
              <a:rPr lang="en-PH" dirty="0" smtClean="0"/>
              <a:t>efines </a:t>
            </a:r>
            <a:r>
              <a:rPr lang="en-PH" dirty="0" smtClean="0"/>
              <a:t>both the </a:t>
            </a:r>
            <a:r>
              <a:rPr lang="en-PH" i="1" dirty="0" smtClean="0"/>
              <a:t>what and the when of an </a:t>
            </a:r>
            <a:r>
              <a:rPr lang="en-PH" i="1" dirty="0" smtClean="0"/>
              <a:t>aspect </a:t>
            </a:r>
            <a:endParaRPr lang="en-PH" i="1" dirty="0" smtClean="0"/>
          </a:p>
          <a:p>
            <a:r>
              <a:rPr lang="en-PH" dirty="0" smtClean="0"/>
              <a:t>Should it be applied before a method is invoked? After the method is invoked? Both before and after method invocation? Or should it only be applied if a method throws an exception? </a:t>
            </a:r>
            <a:endParaRPr lang="en-PH"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382000" cy="6400800"/>
          </a:xfrm>
        </p:spPr>
        <p:txBody>
          <a:bodyPr>
            <a:normAutofit/>
          </a:bodyPr>
          <a:lstStyle/>
          <a:p>
            <a:r>
              <a:rPr lang="en-PH" dirty="0" smtClean="0"/>
              <a:t>Spring aspects can work with five kinds of advice: </a:t>
            </a:r>
          </a:p>
          <a:p>
            <a:pPr lvl="1"/>
            <a:r>
              <a:rPr lang="en-PH" dirty="0" smtClean="0"/>
              <a:t> </a:t>
            </a:r>
            <a:r>
              <a:rPr lang="en-PH" i="1" dirty="0" smtClean="0"/>
              <a:t>Before—takes </a:t>
            </a:r>
            <a:r>
              <a:rPr lang="en-PH" i="1" dirty="0" smtClean="0"/>
              <a:t>place before the advised method is </a:t>
            </a:r>
            <a:r>
              <a:rPr lang="en-PH" i="1" dirty="0" smtClean="0"/>
              <a:t>invoked</a:t>
            </a:r>
            <a:endParaRPr lang="en-PH" i="1" dirty="0" smtClean="0"/>
          </a:p>
          <a:p>
            <a:pPr lvl="1"/>
            <a:r>
              <a:rPr lang="en-PH" i="1" dirty="0" smtClean="0"/>
              <a:t>After—takes </a:t>
            </a:r>
            <a:r>
              <a:rPr lang="en-PH" i="1" dirty="0" smtClean="0"/>
              <a:t>place after the advised method completes, regardless of the </a:t>
            </a:r>
            <a:r>
              <a:rPr lang="en-PH" i="1" dirty="0" smtClean="0"/>
              <a:t>outcome </a:t>
            </a:r>
            <a:endParaRPr lang="en-PH" i="1" dirty="0" smtClean="0"/>
          </a:p>
          <a:p>
            <a:pPr lvl="1"/>
            <a:r>
              <a:rPr lang="en-PH" i="1" dirty="0" smtClean="0"/>
              <a:t>After-returning—takes </a:t>
            </a:r>
            <a:r>
              <a:rPr lang="en-PH" i="1" dirty="0" smtClean="0"/>
              <a:t>place after the advised method successfully </a:t>
            </a:r>
            <a:r>
              <a:rPr lang="en-PH" i="1" dirty="0" smtClean="0"/>
              <a:t>completes </a:t>
            </a:r>
            <a:endParaRPr lang="en-PH" i="1" dirty="0" smtClean="0"/>
          </a:p>
          <a:p>
            <a:pPr lvl="1"/>
            <a:r>
              <a:rPr lang="en-PH" i="1" dirty="0" smtClean="0"/>
              <a:t>After-throwing—takes </a:t>
            </a:r>
            <a:r>
              <a:rPr lang="en-PH" i="1" dirty="0" smtClean="0"/>
              <a:t>place after the advised method throws an </a:t>
            </a:r>
            <a:r>
              <a:rPr lang="en-PH" i="1" dirty="0" smtClean="0"/>
              <a:t>exception </a:t>
            </a:r>
            <a:endParaRPr lang="en-PH" i="1" dirty="0" smtClean="0"/>
          </a:p>
          <a:p>
            <a:pPr lvl="1"/>
            <a:r>
              <a:rPr lang="en-PH" i="1" dirty="0" smtClean="0"/>
              <a:t>Around—wraps </a:t>
            </a:r>
            <a:r>
              <a:rPr lang="en-PH" i="1" dirty="0" smtClean="0"/>
              <a:t>the advised method, providing some functionality before and after the advised method is </a:t>
            </a:r>
            <a:r>
              <a:rPr lang="en-PH" i="1" dirty="0" smtClean="0"/>
              <a:t>invoked </a:t>
            </a:r>
            <a:endParaRPr lang="en-PH"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3767</TotalTime>
  <Words>4081</Words>
  <Application>Microsoft Office PowerPoint</Application>
  <PresentationFormat>On-screen Show (4:3)</PresentationFormat>
  <Paragraphs>331</Paragraphs>
  <Slides>68</Slides>
  <Notes>34</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Verve</vt:lpstr>
      <vt:lpstr>Day 3: Aspect-oriented Spring </vt:lpstr>
      <vt:lpstr>Common to most application objects</vt:lpstr>
      <vt:lpstr>Where AOP comes in</vt:lpstr>
      <vt:lpstr>What’s aspect-oriented programming? </vt:lpstr>
      <vt:lpstr>Slide 5</vt:lpstr>
      <vt:lpstr>Slide 6</vt:lpstr>
      <vt:lpstr>Defining AOP terminology </vt:lpstr>
      <vt:lpstr>ADVICE </vt:lpstr>
      <vt:lpstr>Slide 9</vt:lpstr>
      <vt:lpstr>JOIN POINTS </vt:lpstr>
      <vt:lpstr>POINTCUTS </vt:lpstr>
      <vt:lpstr>ASPECTS </vt:lpstr>
      <vt:lpstr>INTRODUCTIONS </vt:lpstr>
      <vt:lpstr>WEAVING </vt:lpstr>
      <vt:lpstr>Spring’s AOP support </vt:lpstr>
      <vt:lpstr>Key points of Spring’s AOP framework </vt:lpstr>
      <vt:lpstr>Slide 17</vt:lpstr>
      <vt:lpstr>Slide 18</vt:lpstr>
      <vt:lpstr>Selecting join points with pointcuts </vt:lpstr>
      <vt:lpstr>Slide 20</vt:lpstr>
      <vt:lpstr>Slide 21</vt:lpstr>
      <vt:lpstr>Writing pointcuts </vt:lpstr>
      <vt:lpstr>Slide 23</vt:lpstr>
      <vt:lpstr>Using Spring’s bean() designator </vt:lpstr>
      <vt:lpstr>Declaring aspects in XML </vt:lpstr>
      <vt:lpstr>Slide 26</vt:lpstr>
      <vt:lpstr>Slide 27</vt:lpstr>
      <vt:lpstr>Declaring before and after advice </vt:lpstr>
      <vt:lpstr>Slide 29</vt:lpstr>
      <vt:lpstr>Slide 30</vt:lpstr>
      <vt:lpstr>Slide 31</vt:lpstr>
      <vt:lpstr>Declaring around advice </vt:lpstr>
      <vt:lpstr>Slide 33</vt:lpstr>
      <vt:lpstr>Slide 34</vt:lpstr>
      <vt:lpstr>Slide 35</vt:lpstr>
      <vt:lpstr>Slide 36</vt:lpstr>
      <vt:lpstr>Passing parameters to advice</vt:lpstr>
      <vt:lpstr>Slide 38</vt:lpstr>
      <vt:lpstr>Slide 39</vt:lpstr>
      <vt:lpstr>Slide 40</vt:lpstr>
      <vt:lpstr>Slide 41</vt:lpstr>
      <vt:lpstr>Slide 42</vt:lpstr>
      <vt:lpstr>Introducing new functionality with aspects </vt:lpstr>
      <vt:lpstr>Slide 44</vt:lpstr>
      <vt:lpstr>Slide 45</vt:lpstr>
      <vt:lpstr>Slide 46</vt:lpstr>
      <vt:lpstr>Slide 47</vt:lpstr>
      <vt:lpstr>Annotating aspects </vt:lpstr>
      <vt:lpstr>Slide 49</vt:lpstr>
      <vt:lpstr>Slide 50</vt:lpstr>
      <vt:lpstr>Slide 51</vt:lpstr>
      <vt:lpstr>Slide 52</vt:lpstr>
      <vt:lpstr>Slide 53</vt:lpstr>
      <vt:lpstr>Slide 54</vt:lpstr>
      <vt:lpstr>Slide 55</vt:lpstr>
      <vt:lpstr>Annotating around advice </vt:lpstr>
      <vt:lpstr>Passing arguments to annotated advice </vt:lpstr>
      <vt:lpstr>Annotating introductions </vt:lpstr>
      <vt:lpstr>Slide 59</vt:lpstr>
      <vt:lpstr>Slide 60</vt:lpstr>
      <vt:lpstr>Slide 61</vt:lpstr>
      <vt:lpstr>Injecting AspectJ aspects</vt:lpstr>
      <vt:lpstr>Slide 63</vt:lpstr>
      <vt:lpstr>Slide 64</vt:lpstr>
      <vt:lpstr>Slide 65</vt:lpstr>
      <vt:lpstr>Slide 66</vt:lpstr>
      <vt:lpstr>Slide 67</vt:lpstr>
      <vt:lpstr>-End of Chapter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3</dc:title>
  <dc:creator>KDMANDAWE</dc:creator>
  <cp:lastModifiedBy>WKS</cp:lastModifiedBy>
  <cp:revision>947</cp:revision>
  <dcterms:created xsi:type="dcterms:W3CDTF">2014-05-18T07:01:25Z</dcterms:created>
  <dcterms:modified xsi:type="dcterms:W3CDTF">2018-02-10T15:15:53Z</dcterms:modified>
</cp:coreProperties>
</file>