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pring Clou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Cloud</a:t>
            </a:r>
          </a:p>
        </p:txBody>
      </p:sp>
      <p:sp>
        <p:nvSpPr>
          <p:cNvPr id="120" name="Addressing the issues found in cloud-native application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3404"/>
            </a:lvl1pPr>
          </a:lstStyle>
          <a:p>
            <a:pPr/>
            <a:r>
              <a:t>Addressing the issues found in cloud-native applications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pring Cloud Set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Spring Cloud Setup</a:t>
            </a:r>
          </a:p>
        </p:txBody>
      </p:sp>
      <p:sp>
        <p:nvSpPr>
          <p:cNvPr id="151" name="Spring Cloud Projects are all based on Spring Boo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Cloud Projects are all based on Spring Boot</a:t>
            </a:r>
          </a:p>
          <a:p>
            <a:pPr lvl="1"/>
            <a:r>
              <a:t>Difficult to employ using only core Spring Framework</a:t>
            </a:r>
          </a:p>
          <a:p>
            <a:pPr lvl="1"/>
            <a:r>
              <a:t>Dependency management based on Boot</a:t>
            </a:r>
          </a:p>
          <a:p>
            <a:pPr lvl="1"/>
            <a:r>
              <a:t>ApplicationContext startup process modified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erver vs. Cli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Server vs. Client</a:t>
            </a:r>
          </a:p>
        </p:txBody>
      </p:sp>
      <p:sp>
        <p:nvSpPr>
          <p:cNvPr id="154" name="“Client” and “Server” are relative ter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“Client” and “Server” are relative terms</a:t>
            </a:r>
          </a:p>
          <a:p>
            <a:pPr lvl="1"/>
            <a:r>
              <a:t>Based on the role in a relationship</a:t>
            </a:r>
          </a:p>
          <a:p>
            <a:pPr lvl="1"/>
            <a:r>
              <a:t>A Microservice is often a client and a server</a:t>
            </a:r>
          </a:p>
          <a:p>
            <a:pPr/>
            <a:r>
              <a:t>Don’t get lost on the terminology!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quired Dependenc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/>
            <a:r>
              <a:t>Required Dependencies</a:t>
            </a:r>
          </a:p>
        </p:txBody>
      </p:sp>
      <p:sp>
        <p:nvSpPr>
          <p:cNvPr id="157" name="Replace Spring Boot Par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Replace Spring Boot Parent</a:t>
            </a:r>
          </a:p>
          <a:p>
            <a:pPr lvl="1"/>
            <a:r>
              <a:t>Spring Cloud projects are based on Spring Boot</a:t>
            </a:r>
          </a:p>
          <a:p>
            <a:pPr lvl="1"/>
          </a:p>
          <a:p>
            <a:pPr lvl="1"/>
          </a:p>
          <a:p>
            <a:pPr lvl="1"/>
          </a:p>
        </p:txBody>
      </p:sp>
      <p:pic>
        <p:nvPicPr>
          <p:cNvPr id="158" name="Screen Shot 2018-04-30 at 8.24.27 PM.png" descr="Screen Shot 2018-04-30 at 8.24.2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8800" y="4838700"/>
            <a:ext cx="7772400" cy="3136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quired Dependenc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/>
            <a:r>
              <a:t>Required Dependencies</a:t>
            </a:r>
          </a:p>
        </p:txBody>
      </p:sp>
      <p:sp>
        <p:nvSpPr>
          <p:cNvPr id="161" name="… OR Use Dependency Management Section"/>
          <p:cNvSpPr txBox="1"/>
          <p:nvPr>
            <p:ph type="body" idx="1"/>
          </p:nvPr>
        </p:nvSpPr>
        <p:spPr>
          <a:xfrm>
            <a:off x="9652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… OR Use Dependency Management Section</a:t>
            </a:r>
          </a:p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162" name="Screen Shot 2018-04-30 at 8.26.13 PM.png" descr="Screen Shot 2018-04-30 at 8.26.1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7650" y="3670300"/>
            <a:ext cx="7785100" cy="3314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ection 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Section Summary</a:t>
            </a:r>
          </a:p>
        </p:txBody>
      </p:sp>
      <p:sp>
        <p:nvSpPr>
          <p:cNvPr id="165" name="Spring Cloud is a sub-project within Spring IO Umbrell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Cloud is a sub-project within Spring IO Umbrella</a:t>
            </a:r>
          </a:p>
          <a:p>
            <a:pPr lvl="1"/>
            <a:r>
              <a:t>And is itself an umbrella project.</a:t>
            </a:r>
          </a:p>
          <a:p>
            <a:pPr/>
            <a:r>
              <a:t>Spring Cloud addresses common patterns in distributed computing</a:t>
            </a:r>
          </a:p>
          <a:p>
            <a:pPr/>
            <a:r>
              <a:t>Spring Cloud enables easy use of Netflix libraries</a:t>
            </a:r>
          </a:p>
          <a:p>
            <a:pPr/>
            <a:r>
              <a:t>Spring Cloud is based on Spring Boot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odule 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Module Outline</a:t>
            </a:r>
          </a:p>
        </p:txBody>
      </p:sp>
      <p:sp>
        <p:nvSpPr>
          <p:cNvPr id="123" name="I. Intro to Spring Clou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I. Intro to Spring Cloud</a:t>
            </a:r>
          </a:p>
          <a:p>
            <a:pPr lvl="1">
              <a:defRPr b="1"/>
            </a:pPr>
            <a:r>
              <a:t>Spring/ Spring IO/ Spring Cloud</a:t>
            </a:r>
          </a:p>
          <a:p>
            <a:pPr lvl="1"/>
            <a:r>
              <a:t>Spring Cloud Netflix</a:t>
            </a:r>
          </a:p>
          <a:p>
            <a:pPr lvl="1"/>
            <a:r>
              <a:t>Common Concepts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pring Cloud Origi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Cloud Origins</a:t>
            </a:r>
          </a:p>
        </p:txBody>
      </p:sp>
      <p:sp>
        <p:nvSpPr>
          <p:cNvPr id="126" name="First, there was the Spring Framework (2004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464"/>
            </a:pPr>
            <a:r>
              <a:t>First, there was the Spring Framework (2004)</a:t>
            </a:r>
          </a:p>
          <a:p>
            <a:pPr lvl="1" marL="684529" indent="-342264" defTabSz="449833">
              <a:spcBef>
                <a:spcPts val="3200"/>
              </a:spcBef>
              <a:defRPr sz="2464"/>
            </a:pPr>
            <a:r>
              <a:t>Alternative to low-level JEE approches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Next, Spring sub-projects emerged (2006 - present)</a:t>
            </a:r>
          </a:p>
          <a:p>
            <a:pPr lvl="1" marL="684529" indent="-342264" defTabSz="449833">
              <a:spcBef>
                <a:spcPts val="3200"/>
              </a:spcBef>
              <a:defRPr sz="2464"/>
            </a:pPr>
            <a:r>
              <a:t>Spring Security, Web Flow, Integration, Batch, Web Services, XD, Social, Data, Boot, Session, etc.</a:t>
            </a:r>
          </a:p>
          <a:p>
            <a:pPr lvl="1" marL="684529" indent="-342264" defTabSz="449833">
              <a:spcBef>
                <a:spcPts val="3200"/>
              </a:spcBef>
              <a:defRPr sz="2464"/>
            </a:pPr>
            <a:r>
              <a:t>Organized under Spring IO umbrella:</a:t>
            </a:r>
          </a:p>
          <a:p>
            <a:pPr lvl="1" marL="684529" indent="-342264" defTabSz="449833">
              <a:spcBef>
                <a:spcPts val="3200"/>
              </a:spcBef>
              <a:defRPr sz="2464"/>
            </a:pPr>
          </a:p>
          <a:p>
            <a:pPr lvl="1" marL="684529" indent="-342264" defTabSz="449833">
              <a:spcBef>
                <a:spcPts val="3200"/>
              </a:spcBef>
              <a:defRPr sz="2464"/>
            </a:pPr>
          </a:p>
        </p:txBody>
      </p:sp>
      <p:pic>
        <p:nvPicPr>
          <p:cNvPr id="127" name="Screen Shot 2018-04-30 at 8.00.05 PM.png" descr="Screen Shot 2018-04-30 at 8.00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100" y="6719159"/>
            <a:ext cx="5467995" cy="1814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pring Cloud Subpro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Spring Cloud Subproject</a:t>
            </a:r>
          </a:p>
        </p:txBody>
      </p:sp>
      <p:sp>
        <p:nvSpPr>
          <p:cNvPr id="130" name="“Sub-Umbrella” Project within Spring IO Platform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“Sub-Umbrella” Project within Spring IO Platform</a:t>
            </a:r>
          </a:p>
          <a:p>
            <a:pPr/>
          </a:p>
          <a:p>
            <a:pPr/>
          </a:p>
          <a:p>
            <a:pPr/>
          </a:p>
          <a:p>
            <a:pPr/>
          </a:p>
        </p:txBody>
      </p:sp>
      <p:pic>
        <p:nvPicPr>
          <p:cNvPr id="131" name="Screen Shot 2018-04-30 at 8.04.44 PM.png" descr="Screen Shot 2018-04-30 at 8.04.44 PM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779409" y="3740150"/>
            <a:ext cx="10125182" cy="5615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al of Spring Clou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 of Spring Cloud</a:t>
            </a:r>
          </a:p>
        </p:txBody>
      </p:sp>
      <p:sp>
        <p:nvSpPr>
          <p:cNvPr id="134" name="Provide libraries to apply common patterns needed in distributed applic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464"/>
            </a:pPr>
            <a:r>
              <a:t>Provide libraries to apply common patterns needed in distributed applications</a:t>
            </a:r>
          </a:p>
          <a:p>
            <a:pPr lvl="1" marL="684529" indent="-342264" defTabSz="449833">
              <a:spcBef>
                <a:spcPts val="3200"/>
              </a:spcBef>
              <a:defRPr sz="2464"/>
            </a:pPr>
            <a:r>
              <a:t>Distributed/ Versioned/ Centralized Configuration Management</a:t>
            </a:r>
          </a:p>
          <a:p>
            <a:pPr lvl="1" marL="684529" indent="-342264" defTabSz="449833">
              <a:spcBef>
                <a:spcPts val="3200"/>
              </a:spcBef>
              <a:defRPr sz="2464"/>
            </a:pPr>
            <a:r>
              <a:t>Service Registration and Discovery</a:t>
            </a:r>
          </a:p>
          <a:p>
            <a:pPr lvl="1" marL="684529" indent="-342264" defTabSz="449833">
              <a:spcBef>
                <a:spcPts val="3200"/>
              </a:spcBef>
              <a:defRPr sz="2464"/>
            </a:pPr>
            <a:r>
              <a:t>Load Balancing</a:t>
            </a:r>
          </a:p>
          <a:p>
            <a:pPr lvl="1" marL="684529" indent="-342264" defTabSz="449833">
              <a:spcBef>
                <a:spcPts val="3200"/>
              </a:spcBef>
              <a:defRPr sz="2464"/>
            </a:pPr>
            <a:r>
              <a:t>Service-to-service Calls</a:t>
            </a:r>
          </a:p>
          <a:p>
            <a:pPr lvl="1" marL="684529" indent="-342264" defTabSz="449833">
              <a:spcBef>
                <a:spcPts val="3200"/>
              </a:spcBef>
              <a:defRPr sz="2464"/>
            </a:pPr>
            <a:r>
              <a:t>Circuit Breakers</a:t>
            </a:r>
          </a:p>
          <a:p>
            <a:pPr lvl="1" marL="684529" indent="-342264" defTabSz="449833">
              <a:spcBef>
                <a:spcPts val="3200"/>
              </a:spcBef>
              <a:defRPr sz="2464"/>
            </a:pPr>
            <a:r>
              <a:t>Routing</a:t>
            </a:r>
          </a:p>
          <a:p>
            <a:pPr lvl="1" marL="684529" indent="-342264" defTabSz="449833">
              <a:spcBef>
                <a:spcPts val="3200"/>
              </a:spcBef>
              <a:defRPr sz="2464"/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odule 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Module Outline</a:t>
            </a:r>
          </a:p>
        </p:txBody>
      </p:sp>
      <p:sp>
        <p:nvSpPr>
          <p:cNvPr id="137" name="I. Intro to Spring Clou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I. Intro to Spring Cloud</a:t>
            </a:r>
          </a:p>
          <a:p>
            <a:pPr lvl="1"/>
            <a:r>
              <a:t>Spring/ Spring IO/ Spring Cloud</a:t>
            </a:r>
          </a:p>
          <a:p>
            <a:pPr lvl="1">
              <a:defRPr b="1"/>
            </a:pPr>
            <a:r>
              <a:t>Spring Cloud Netflix</a:t>
            </a:r>
          </a:p>
          <a:p>
            <a:pPr lvl="1"/>
            <a:r>
              <a:t>Common Concepts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Where does          Fit into All of This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Where does          Fit into All of This ? </a:t>
            </a:r>
          </a:p>
        </p:txBody>
      </p:sp>
      <p:sp>
        <p:nvSpPr>
          <p:cNvPr id="140" name="Netflix reinvented itself since 2007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6709" indent="-346709" defTabSz="455675">
              <a:spcBef>
                <a:spcPts val="3200"/>
              </a:spcBef>
              <a:defRPr sz="2496"/>
            </a:pPr>
            <a:r>
              <a:t>Netflix reinvented itself since 2007</a:t>
            </a:r>
          </a:p>
          <a:p>
            <a:pPr lvl="1" marL="693419" indent="-346709" defTabSz="455675">
              <a:spcBef>
                <a:spcPts val="3200"/>
              </a:spcBef>
              <a:defRPr sz="2496"/>
            </a:pPr>
            <a:r>
              <a:t>Moved from DVD mailing to video-on-demand</a:t>
            </a:r>
          </a:p>
          <a:p>
            <a:pPr lvl="2" marL="1040129" indent="-346709" defTabSz="455675">
              <a:spcBef>
                <a:spcPts val="3200"/>
              </a:spcBef>
              <a:defRPr sz="2496"/>
            </a:pPr>
            <a:r>
              <a:t>Once USPS largest first-class customer</a:t>
            </a:r>
          </a:p>
          <a:p>
            <a:pPr lvl="2" marL="1040129" indent="-346709" defTabSz="455675">
              <a:spcBef>
                <a:spcPts val="3200"/>
              </a:spcBef>
              <a:defRPr sz="2496"/>
            </a:pPr>
            <a:r>
              <a:t>Now biggest source of North American Internet traffic in evenings.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Became Trailblazers in Cloud Computing</a:t>
            </a:r>
          </a:p>
          <a:p>
            <a:pPr lvl="1" marL="693419" indent="-346709" defTabSz="455675">
              <a:spcBef>
                <a:spcPts val="3200"/>
              </a:spcBef>
              <a:defRPr sz="2496"/>
            </a:pPr>
            <a:r>
              <a:t>All running on Amazon Web Services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Chose to publish many general-use technologies as Open-Source projects</a:t>
            </a:r>
          </a:p>
          <a:p>
            <a:pPr lvl="1" marL="693419" indent="-346709" defTabSz="455675">
              <a:spcBef>
                <a:spcPts val="3200"/>
              </a:spcBef>
              <a:defRPr sz="2496"/>
            </a:pPr>
            <a:r>
              <a:t>Proprietary video-streaming technologies are still secret.</a:t>
            </a:r>
          </a:p>
        </p:txBody>
      </p:sp>
      <p:pic>
        <p:nvPicPr>
          <p:cNvPr id="141" name="Screen Shot 2018-04-30 at 8.10.34 PM.png" descr="Screen Shot 2018-04-30 at 8.10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80770" y="328458"/>
            <a:ext cx="2183958" cy="865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pring and            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and            .             </a:t>
            </a:r>
          </a:p>
        </p:txBody>
      </p:sp>
      <p:sp>
        <p:nvSpPr>
          <p:cNvPr id="144" name="The Spring Team has always been forward look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The Spring Team has always been forward looking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Trying to Focus on Applications of Tomorrow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Netflix OSS Mature and Battle-Tested; Why Reinvent?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Netflix OSS Not Necessarily Easy and Convenient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Spring Cloud provides easy interaction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t>Dependencies</a:t>
            </a:r>
          </a:p>
          <a:p>
            <a:pPr lvl="2" marL="1240155" indent="-413384" defTabSz="543305">
              <a:spcBef>
                <a:spcPts val="3900"/>
              </a:spcBef>
              <a:defRPr sz="2976"/>
            </a:pPr>
            <a:r>
              <a:t>Annotations</a:t>
            </a:r>
          </a:p>
        </p:txBody>
      </p:sp>
      <p:pic>
        <p:nvPicPr>
          <p:cNvPr id="145" name="Screen Shot 2018-04-30 at 8.10.34 PM.png" descr="Screen Shot 2018-04-30 at 8.10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7738" y="649684"/>
            <a:ext cx="3452065" cy="1367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odule 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Module Outline</a:t>
            </a:r>
          </a:p>
        </p:txBody>
      </p:sp>
      <p:sp>
        <p:nvSpPr>
          <p:cNvPr id="148" name="I. Intro to Spring Clou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I. Intro to Spring Cloud</a:t>
            </a:r>
          </a:p>
          <a:p>
            <a:pPr lvl="1"/>
            <a:r>
              <a:t>Spring/ Spring IO/ Spring Cloud</a:t>
            </a:r>
          </a:p>
          <a:p>
            <a:pPr lvl="1"/>
            <a:r>
              <a:t>Spring Cloud Netflix</a:t>
            </a:r>
          </a:p>
          <a:p>
            <a:pPr lvl="1">
              <a:defRPr b="1"/>
            </a:pPr>
            <a:r>
              <a:t>Common Concepts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