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pring-cloud-samples/configserver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 Cloud Confi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Cloud Config</a:t>
            </a:r>
          </a:p>
        </p:txBody>
      </p:sp>
      <p:sp>
        <p:nvSpPr>
          <p:cNvPr id="120" name="Centralized, versioned configuration management for distributed applica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Centralized, versioned configuration management for distributed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pring Cloud Confi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Cloud Config</a:t>
            </a:r>
          </a:p>
        </p:txBody>
      </p:sp>
      <p:sp>
        <p:nvSpPr>
          <p:cNvPr id="153" name="Designates a centralized server to serve-up configuration inform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40"/>
            </a:pPr>
            <a:r>
              <a:t>Designates a centralized server to serve-up configuration information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Configuration itself can be backed by source control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Clients connect over HTTP and retrieve their configuration settings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In addition to their own, internal sources of configuration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</a:p>
          <a:p>
            <a:pPr lvl="1" marL="622300" indent="-311150" defTabSz="408940">
              <a:spcBef>
                <a:spcPts val="2900"/>
              </a:spcBef>
              <a:defRPr sz="2240"/>
            </a:pPr>
          </a:p>
          <a:p>
            <a:pPr lvl="1" marL="622300" indent="-311150" defTabSz="408940">
              <a:spcBef>
                <a:spcPts val="2900"/>
              </a:spcBef>
              <a:defRPr sz="2240"/>
            </a:pPr>
          </a:p>
          <a:p>
            <a:pPr lvl="1" marL="622300" indent="-311150" defTabSz="408940">
              <a:spcBef>
                <a:spcPts val="2900"/>
              </a:spcBef>
              <a:defRPr sz="2240"/>
            </a:pPr>
          </a:p>
        </p:txBody>
      </p:sp>
      <p:pic>
        <p:nvPicPr>
          <p:cNvPr id="154" name="Screen Shot 2018-04-30 at 9.04.30 PM.png" descr="Screen Shot 2018-04-30 at 9.04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5540375"/>
            <a:ext cx="7327900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pring Cloud Config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Spring Cloud Config Server</a:t>
            </a:r>
          </a:p>
        </p:txBody>
      </p:sp>
      <p:sp>
        <p:nvSpPr>
          <p:cNvPr id="157" name="Source available at Githu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available at Github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https://github.com/spring-cloud-samples/configserver</a:t>
            </a:r>
          </a:p>
          <a:p>
            <a:pPr/>
            <a:r>
              <a:t>Or, it is reasonably easy to build your 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pring Cloud Config Server - Building, part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Spring Cloud Config Server - Building, part 1</a:t>
            </a:r>
          </a:p>
        </p:txBody>
      </p:sp>
      <p:sp>
        <p:nvSpPr>
          <p:cNvPr id="160" name="Include minimal dependencies in you POM (or Gradle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Include minimal dependencies in you POM (or Gradle)</a:t>
            </a:r>
          </a:p>
          <a:p>
            <a:pPr lvl="1"/>
            <a:r>
              <a:t>Spring Cloud Starter Parent</a:t>
            </a:r>
          </a:p>
          <a:p>
            <a:pPr lvl="1"/>
            <a:r>
              <a:t>Spring Cloud Config Server</a:t>
            </a:r>
          </a:p>
        </p:txBody>
      </p:sp>
      <p:pic>
        <p:nvPicPr>
          <p:cNvPr id="161" name="Screen Shot 2018-04-30 at 9.07.45 PM.png" descr="Screen Shot 2018-04-30 at 9.07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818" y="2693937"/>
            <a:ext cx="5416863" cy="3573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pring Cloud Config Server - Building, part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Spring Cloud Config Server - Building, part 2</a:t>
            </a:r>
          </a:p>
        </p:txBody>
      </p:sp>
      <p:sp>
        <p:nvSpPr>
          <p:cNvPr id="164" name="application.yml - indicates location of configuration reposi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application.yml - indicates location of configuration repository</a:t>
            </a:r>
          </a:p>
          <a:p>
            <a:pPr/>
          </a:p>
          <a:p>
            <a:pPr lvl="1"/>
          </a:p>
          <a:p>
            <a:pPr lvl="1"/>
          </a:p>
          <a:p>
            <a:pPr lvl="1"/>
          </a:p>
          <a:p>
            <a:pPr lvl="1" marL="0" indent="0">
              <a:buSzTx/>
              <a:buNone/>
            </a:pPr>
            <a:r>
              <a:t>… or application.properties</a:t>
            </a:r>
          </a:p>
        </p:txBody>
      </p:sp>
      <p:pic>
        <p:nvPicPr>
          <p:cNvPr id="165" name="Screen Shot 2018-04-30 at 9.10.21 PM.png" descr="Screen Shot 2018-04-30 at 9.10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025" y="3892550"/>
            <a:ext cx="9474550" cy="2531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pring Cloud Config Server - Building, part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Spring Cloud Config Server - Building, part 3</a:t>
            </a:r>
          </a:p>
        </p:txBody>
      </p:sp>
      <p:sp>
        <p:nvSpPr>
          <p:cNvPr id="168" name="Add @EnableConfig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@EnableConfigServer</a:t>
            </a:r>
          </a:p>
          <a:p>
            <a:pPr/>
          </a:p>
          <a:p>
            <a:pPr/>
          </a:p>
          <a:p>
            <a:pPr/>
          </a:p>
          <a:p>
            <a:pPr/>
            <a:r>
              <a:t>That’s it!</a:t>
            </a:r>
          </a:p>
        </p:txBody>
      </p:sp>
      <p:pic>
        <p:nvPicPr>
          <p:cNvPr id="169" name="Screen Shot 2018-04-30 at 9.11.53 PM.png" descr="Screen Shot 2018-04-30 at 9.11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550" y="4081976"/>
            <a:ext cx="6675488" cy="2186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he Client Side - Building part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The Client Side - Building part 1</a:t>
            </a:r>
          </a:p>
        </p:txBody>
      </p:sp>
      <p:sp>
        <p:nvSpPr>
          <p:cNvPr id="172" name="Use the Spring Cloud Starter parent as Parent PO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Use the Spring Cloud Starter parent as Parent POM: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… OR use a Dependency management section: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</a:p>
        </p:txBody>
      </p:sp>
      <p:pic>
        <p:nvPicPr>
          <p:cNvPr id="173" name="Screen Shot 2018-04-30 at 9.13.45 PM.png" descr="Screen Shot 2018-04-30 at 9.13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766" y="3123339"/>
            <a:ext cx="8177074" cy="146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18-04-30 at 9.14.07 PM.png" descr="Screen Shot 2018-04-30 at 9.14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1100" y="5510747"/>
            <a:ext cx="7892406" cy="2732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he Client Side - Building part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The Client Side - Building part 2</a:t>
            </a:r>
          </a:p>
        </p:txBody>
      </p:sp>
      <p:sp>
        <p:nvSpPr>
          <p:cNvPr id="177" name="Include the Spring Cloud Starter for config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496"/>
            </a:pPr>
            <a:r>
              <a:t>Include the Spring Cloud Starter for config: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Configure application name and server location in bootstrap.properties/yml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So it is examined early in the startup process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That’s it!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Client connects at startup for additional configuration settings.</a:t>
            </a:r>
          </a:p>
        </p:txBody>
      </p:sp>
      <p:pic>
        <p:nvPicPr>
          <p:cNvPr id="178" name="Screen Shot 2018-04-30 at 9.17.00 PM.png" descr="Screen Shot 2018-04-30 at 9.17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900" y="3213100"/>
            <a:ext cx="6275309" cy="894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 Shot 2018-04-30 at 9.17.18 PM.png" descr="Screen Shot 2018-04-30 at 9.17.1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1450" y="5556250"/>
            <a:ext cx="6756049" cy="742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he Client Si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Client Side</a:t>
            </a:r>
          </a:p>
        </p:txBody>
      </p:sp>
      <p:sp>
        <p:nvSpPr>
          <p:cNvPr id="182" name="How Properties work in Spring 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40"/>
            </a:pPr>
            <a:r>
              <a:t>How Properties work in Spring Applications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Spring apps have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t> object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t> object contains multiple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PropertySources</a:t>
            </a:r>
          </a:p>
          <a:p>
            <a:pPr lvl="2" marL="933450" indent="-311150" defTabSz="408940">
              <a:spcBef>
                <a:spcPts val="2900"/>
              </a:spcBef>
              <a:defRPr sz="2240"/>
            </a:pPr>
            <a:r>
              <a:t>Typically populated from environment variables, system properties, JNDI, developer-specific property files, etc.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Spring Cloud Config Client library simply adds another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PropertySource</a:t>
            </a:r>
          </a:p>
          <a:p>
            <a:pPr lvl="2" marL="933450" indent="-311150" defTabSz="408940">
              <a:spcBef>
                <a:spcPts val="2900"/>
              </a:spcBef>
              <a:defRPr sz="2240"/>
            </a:pPr>
            <a:r>
              <a:t>By connecting to server over HTTP</a:t>
            </a:r>
          </a:p>
          <a:p>
            <a:pPr lvl="2" marL="933450" indent="-311150" defTabSz="408940">
              <a:spcBef>
                <a:spcPts val="2900"/>
              </a:spcBef>
              <a:defRPr sz="2240"/>
            </a:pPr>
            <a:r>
              <a:t>http://&lt;server&gt;:&lt;port&gt;/&lt;spring.application.name&gt;/&lt;profile&gt;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Result: Properties described by server become part of client application’s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odu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Outline</a:t>
            </a:r>
          </a:p>
        </p:txBody>
      </p:sp>
      <p:sp>
        <p:nvSpPr>
          <p:cNvPr id="185" name="II. Spring Cloud Confi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8940">
              <a:spcBef>
                <a:spcPts val="2900"/>
              </a:spcBef>
              <a:buSzTx/>
              <a:buNone/>
              <a:defRPr b="1" sz="2240"/>
            </a:pPr>
            <a:r>
              <a:t>II. Spring Cloud Config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Configuration Management</a:t>
            </a:r>
          </a:p>
          <a:p>
            <a:pPr lvl="2" marL="933450" indent="-311150" defTabSz="408940">
              <a:spcBef>
                <a:spcPts val="2900"/>
              </a:spcBef>
              <a:defRPr sz="2240"/>
            </a:pPr>
            <a:r>
              <a:t>Challenges</a:t>
            </a:r>
          </a:p>
          <a:p>
            <a:pPr lvl="2" marL="933450" indent="-311150" defTabSz="408940">
              <a:spcBef>
                <a:spcPts val="2900"/>
              </a:spcBef>
              <a:defRPr sz="2240"/>
            </a:pPr>
            <a:r>
              <a:t>Desired Solution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Spring Cloud Config</a:t>
            </a:r>
          </a:p>
          <a:p>
            <a:pPr lvl="2" marL="933450" indent="-311150" defTabSz="408940">
              <a:spcBef>
                <a:spcPts val="2900"/>
              </a:spcBef>
              <a:defRPr sz="2240"/>
            </a:pPr>
            <a:r>
              <a:t>Server Side</a:t>
            </a:r>
          </a:p>
          <a:p>
            <a:pPr lvl="2" marL="933450" indent="-311150" defTabSz="408940">
              <a:spcBef>
                <a:spcPts val="2900"/>
              </a:spcBef>
              <a:defRPr sz="2240"/>
            </a:pPr>
            <a:r>
              <a:t>Client Side</a:t>
            </a:r>
          </a:p>
          <a:p>
            <a:pPr lvl="1" marL="622300" indent="-311150" defTabSz="408940">
              <a:spcBef>
                <a:spcPts val="2900"/>
              </a:spcBef>
              <a:defRPr b="1" sz="2240"/>
            </a:pPr>
            <a:r>
              <a:t>Repository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EnvironmentRepository - Cho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EnvironmentRepository - Choices</a:t>
            </a:r>
          </a:p>
        </p:txBody>
      </p:sp>
      <p:sp>
        <p:nvSpPr>
          <p:cNvPr id="188" name="Spring Cloud Config Server uses an EnvironmentReposi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Cloud Config Server uses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EnvironmentRepository</a:t>
            </a:r>
          </a:p>
          <a:p>
            <a:pPr lvl="1"/>
            <a:r>
              <a:t>Two implementations available: Git and Native (local files)</a:t>
            </a:r>
          </a:p>
          <a:p>
            <a:pPr/>
            <a:r>
              <a:t>Implement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EnvironmentRepository</a:t>
            </a:r>
            <a:r>
              <a:t> to use other sources.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123" name="At the end of this module, you will be able 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 the end of this module, you will be able to</a:t>
            </a:r>
          </a:p>
          <a:p>
            <a:pPr lvl="1"/>
            <a:r>
              <a:t>Explain what Spring Cloud Config is</a:t>
            </a:r>
          </a:p>
          <a:p>
            <a:pPr lvl="1"/>
            <a:r>
              <a:t>Build and Run a Spring Cloud Config Server</a:t>
            </a:r>
          </a:p>
          <a:p>
            <a:pPr lvl="1"/>
            <a:r>
              <a:t>Establish a Repository</a:t>
            </a:r>
          </a:p>
          <a:p>
            <a:pPr lvl="1"/>
            <a:r>
              <a:t>Build, Run, and Configure a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nvironment Repository - Organ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Environment Repository - Organization</a:t>
            </a:r>
          </a:p>
        </p:txBody>
      </p:sp>
      <p:sp>
        <p:nvSpPr>
          <p:cNvPr id="191" name="Configuration file naming conven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2800"/>
              </a:spcBef>
              <a:defRPr sz="2208"/>
            </a:pPr>
            <a:r>
              <a:t>Configuration file naming convention:</a:t>
            </a:r>
          </a:p>
          <a:p>
            <a:pPr lvl="1" marL="613409" indent="-306704" defTabSz="403097">
              <a:spcBef>
                <a:spcPts val="2800"/>
              </a:spcBef>
              <a:defRPr sz="2208"/>
            </a:pPr>
            <a:r>
              <a:t>&lt;spring.application.name&gt;-&lt;profile&gt;.yml</a:t>
            </a:r>
          </a:p>
          <a:p>
            <a:pPr lvl="2" marL="920114" indent="-306704" defTabSz="403097">
              <a:spcBef>
                <a:spcPts val="2800"/>
              </a:spcBef>
              <a:defRPr sz="2208"/>
            </a:pPr>
            <a:r>
              <a:t>Or .properties (yml takes precedence)</a:t>
            </a:r>
          </a:p>
          <a:p>
            <a:pPr lvl="1" marL="613409" indent="-306704" defTabSz="403097">
              <a:spcBef>
                <a:spcPts val="2800"/>
              </a:spcBef>
              <a:defRPr sz="2208"/>
            </a:pPr>
            <a:r>
              <a:t>spring.application.name - set by client application’s bootstrap.yml (or .properties)</a:t>
            </a:r>
          </a:p>
          <a:p>
            <a:pPr lvl="1" marL="613409" indent="-306704" defTabSz="403097">
              <a:spcBef>
                <a:spcPts val="2800"/>
              </a:spcBef>
              <a:defRPr sz="2208"/>
            </a:pPr>
            <a:r>
              <a:t>profile - Client’s spring.profiles.active</a:t>
            </a:r>
          </a:p>
          <a:p>
            <a:pPr lvl="2" marL="920114" indent="-306704" defTabSz="403097">
              <a:spcBef>
                <a:spcPts val="2800"/>
              </a:spcBef>
              <a:defRPr sz="2208"/>
            </a:pPr>
            <a:r>
              <a:t>(set various ways)</a:t>
            </a:r>
          </a:p>
          <a:p>
            <a:pPr marL="306704" indent="-306704" defTabSz="403097">
              <a:spcBef>
                <a:spcPts val="2800"/>
              </a:spcBef>
              <a:defRPr sz="2208"/>
            </a:pPr>
            <a:r>
              <a:t>Obtain settings from server:</a:t>
            </a:r>
          </a:p>
          <a:p>
            <a:pPr lvl="1" marL="613409" indent="-306704" defTabSz="403097">
              <a:spcBef>
                <a:spcPts val="2800"/>
              </a:spcBef>
              <a:defRPr sz="2208"/>
            </a:pPr>
            <a:r>
              <a:t>http://&lt;server&gt;:&lt;port&gt;/&lt;spring.application.name&gt;/&lt;profile&gt;</a:t>
            </a:r>
          </a:p>
          <a:p>
            <a:pPr lvl="1" marL="613409" indent="-306704" defTabSz="403097">
              <a:spcBef>
                <a:spcPts val="2800"/>
              </a:spcBef>
              <a:defRPr sz="2208"/>
            </a:pPr>
            <a:r>
              <a:t>Spring Cloud clients do this automatically on startup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nvironment Repository - Organiz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Environment Repository - Organization Example</a:t>
            </a:r>
          </a:p>
        </p:txBody>
      </p:sp>
      <p:sp>
        <p:nvSpPr>
          <p:cNvPr id="194" name="Assume client application named “lucky-word” and profile set to “northamerica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Assume client application named “lucky-word” and profile set to “northamerica”</a:t>
            </a:r>
          </a:p>
          <a:p>
            <a:pPr lvl="1"/>
            <a:r>
              <a:t>Spring client (automatically) requests</a:t>
            </a:r>
          </a:p>
          <a:p>
            <a:pPr lvl="2"/>
            <a:r>
              <a:t>/lucky-word/northamerica</a:t>
            </a:r>
          </a:p>
          <a:p>
            <a:pPr lvl="2"/>
          </a:p>
          <a:p>
            <a:pPr lvl="2"/>
          </a:p>
        </p:txBody>
      </p:sp>
      <p:pic>
        <p:nvPicPr>
          <p:cNvPr id="195" name="Screen Shot 2018-04-30 at 9.32.39 PM.png" descr="Screen Shot 2018-04-30 at 9.32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6254750"/>
            <a:ext cx="6781800" cy="2451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.yml vs .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.yml vs .properties</a:t>
            </a:r>
          </a:p>
        </p:txBody>
      </p:sp>
      <p:sp>
        <p:nvSpPr>
          <p:cNvPr id="198" name="Settings can be stored in either YAML or standard Java properties fi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Settings can be stored in either YAML or standard Java properties files</a:t>
            </a:r>
          </a:p>
          <a:p>
            <a:pPr lvl="1"/>
            <a:r>
              <a:t>Both have advantages</a:t>
            </a:r>
          </a:p>
          <a:p>
            <a:pPr lvl="1"/>
            <a:r>
              <a:t>Config server will favor .yml over .properties</a:t>
            </a:r>
          </a:p>
          <a:p>
            <a:pPr lvl="1"/>
          </a:p>
          <a:p>
            <a:pPr lvl="1"/>
          </a:p>
        </p:txBody>
      </p:sp>
      <p:pic>
        <p:nvPicPr>
          <p:cNvPr id="199" name="Screen Shot 2018-04-30 at 9.34.45 PM.png" descr="Screen Shot 2018-04-30 at 9.34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350" y="5952856"/>
            <a:ext cx="8679210" cy="2292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o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Profiles</a:t>
            </a:r>
          </a:p>
        </p:txBody>
      </p:sp>
      <p:sp>
        <p:nvSpPr>
          <p:cNvPr id="202" name="YAML Format can hold multiple profiles in a single fil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YAML Format can hold multiple profiles in a single file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203" name="Screen Shot 2018-04-30 at 9.36.04 PM.png" descr="Screen Shot 2018-04-30 at 9.36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3350" y="4368260"/>
            <a:ext cx="9272292" cy="28678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What about non-Java / non-Spring Clien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about non-Java / non-Spring Clients?</a:t>
            </a:r>
          </a:p>
        </p:txBody>
      </p:sp>
      <p:sp>
        <p:nvSpPr>
          <p:cNvPr id="206" name="Spring Cloud Server exposes properties over simple HTTP interf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Cloud Server exposes properties over simple HTTP interface</a:t>
            </a:r>
          </a:p>
          <a:p>
            <a:pPr lvl="1"/>
            <a:r>
              <a:t>http://&lt;server&gt;:&lt;port&gt;/&lt;spring.application.name&gt;/&lt;profile&gt;</a:t>
            </a:r>
          </a:p>
          <a:p>
            <a:pPr/>
            <a:r>
              <a:t>Reasonably easy to call server from any application</a:t>
            </a:r>
          </a:p>
          <a:p>
            <a:pPr lvl="1"/>
            <a:r>
              <a:t>Just not as automated as Spring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What if the Config Server is Dow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if the Config Server is Down? </a:t>
            </a:r>
          </a:p>
        </p:txBody>
      </p:sp>
      <p:sp>
        <p:nvSpPr>
          <p:cNvPr id="209" name="Spring Cloud Config Server should typically run on several instan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2720"/>
            </a:pPr>
            <a:r>
              <a:t>Spring Cloud Config Server should typically run on several instances</a:t>
            </a:r>
          </a:p>
          <a:p>
            <a:pPr lvl="1" marL="755650" indent="-377825" defTabSz="496570">
              <a:spcBef>
                <a:spcPts val="3500"/>
              </a:spcBef>
              <a:defRPr sz="2720"/>
            </a:pPr>
            <a:r>
              <a:t>So downtime should be a non-issue</a:t>
            </a:r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t>Client application can control policy of how to handle missing config serve</a:t>
            </a:r>
          </a:p>
          <a:p>
            <a:pPr lvl="1" marL="755650" indent="-377825" defTabSz="496570">
              <a:spcBef>
                <a:spcPts val="3500"/>
              </a:spcBef>
              <a:defRPr sz="2720"/>
            </a:pPr>
            <a:r>
              <a:t>spring.cloud.config.failFast=true</a:t>
            </a:r>
          </a:p>
          <a:p>
            <a:pPr lvl="1" marL="755650" indent="-377825" defTabSz="496570">
              <a:spcBef>
                <a:spcPts val="3500"/>
              </a:spcBef>
              <a:defRPr sz="2720"/>
            </a:pPr>
            <a:r>
              <a:t>Default is false</a:t>
            </a:r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t>Config Server settings override local settings </a:t>
            </a:r>
          </a:p>
          <a:p>
            <a:pPr lvl="1" marL="755650" indent="-377825" defTabSz="496570">
              <a:spcBef>
                <a:spcPts val="3500"/>
              </a:spcBef>
              <a:defRPr sz="2720"/>
            </a:pPr>
            <a:r>
              <a:t>Strategy: provide local fallback settings.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ection 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Summary</a:t>
            </a:r>
          </a:p>
        </p:txBody>
      </p:sp>
      <p:sp>
        <p:nvSpPr>
          <p:cNvPr id="212" name="Spring Cloud Config offers centralized, versioned configuration for distributed 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Cloud Config offers centralized, versioned configuration for distributed applications</a:t>
            </a:r>
          </a:p>
          <a:p>
            <a:pPr/>
            <a:r>
              <a:t>Spring Cloud Config Server - Easy to build</a:t>
            </a:r>
          </a:p>
          <a:p>
            <a:pPr lvl="1"/>
            <a:r>
              <a:t>Backed by repository (Git or native) with .yml or .properties</a:t>
            </a:r>
          </a:p>
          <a:p>
            <a:pPr/>
            <a:r>
              <a:t>Spring Cloud Config Client -</a:t>
            </a:r>
          </a:p>
          <a:p>
            <a:pPr lvl="1"/>
            <a:r>
              <a:t>Accesses Server, adds another PropertySource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xerc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215" name="TODO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odu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Outline</a:t>
            </a:r>
          </a:p>
        </p:txBody>
      </p:sp>
      <p:sp>
        <p:nvSpPr>
          <p:cNvPr id="126" name="II. Spring Cloud Confi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8940">
              <a:spcBef>
                <a:spcPts val="2900"/>
              </a:spcBef>
              <a:buSzTx/>
              <a:buNone/>
              <a:defRPr b="1" sz="2240"/>
            </a:pPr>
            <a:r>
              <a:t>II. Spring Cloud Config</a:t>
            </a:r>
          </a:p>
          <a:p>
            <a:pPr lvl="1" marL="622300" indent="-311150" defTabSz="408940">
              <a:spcBef>
                <a:spcPts val="2900"/>
              </a:spcBef>
              <a:defRPr b="1" sz="2240"/>
            </a:pPr>
            <a:r>
              <a:t>Configuration Management</a:t>
            </a:r>
          </a:p>
          <a:p>
            <a:pPr lvl="2" marL="933450" indent="-311150" defTabSz="408940">
              <a:spcBef>
                <a:spcPts val="2900"/>
              </a:spcBef>
              <a:defRPr b="1" sz="2240"/>
            </a:pPr>
            <a:r>
              <a:t>Challenges</a:t>
            </a:r>
          </a:p>
          <a:p>
            <a:pPr lvl="2" marL="933450" indent="-311150" defTabSz="408940">
              <a:spcBef>
                <a:spcPts val="2900"/>
              </a:spcBef>
              <a:defRPr b="1" sz="2240"/>
            </a:pPr>
            <a:r>
              <a:t>Desired Solution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Spring Cloud Config</a:t>
            </a:r>
          </a:p>
          <a:p>
            <a:pPr lvl="2" marL="933450" indent="-311150" defTabSz="408940">
              <a:spcBef>
                <a:spcPts val="2900"/>
              </a:spcBef>
              <a:defRPr sz="2240"/>
            </a:pPr>
            <a:r>
              <a:t>Server Side</a:t>
            </a:r>
          </a:p>
          <a:p>
            <a:pPr lvl="2" marL="933450" indent="-311150" defTabSz="408940">
              <a:spcBef>
                <a:spcPts val="2900"/>
              </a:spcBef>
              <a:defRPr sz="2240"/>
            </a:pPr>
            <a:r>
              <a:t>Client Side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Repository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is Application Config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 defTabSz="484886">
              <a:defRPr sz="6640"/>
            </a:pPr>
            <a:r>
              <a:t>What is Application Configuration</a:t>
            </a:r>
          </a:p>
        </p:txBody>
      </p:sp>
      <p:sp>
        <p:nvSpPr>
          <p:cNvPr id="129" name="Application are more than just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are more than just code</a:t>
            </a:r>
          </a:p>
          <a:p>
            <a:pPr lvl="1"/>
            <a:r>
              <a:t>Connections to resources, other applications</a:t>
            </a:r>
          </a:p>
          <a:p>
            <a:pPr/>
            <a:r>
              <a:t>Usually use external configuration to adjust software behavior</a:t>
            </a:r>
          </a:p>
          <a:p>
            <a:pPr lvl="1"/>
            <a:r>
              <a:t>Where resources are located</a:t>
            </a:r>
          </a:p>
          <a:p>
            <a:pPr lvl="1"/>
            <a:r>
              <a:t>How to connect to the DB</a:t>
            </a:r>
          </a:p>
          <a:p>
            <a:pPr lvl="1"/>
            <a:r>
              <a:t>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nfiguration O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Configuration Options</a:t>
            </a:r>
          </a:p>
        </p:txBody>
      </p:sp>
      <p:sp>
        <p:nvSpPr>
          <p:cNvPr id="132" name="Package configuration files with appl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40"/>
            </a:pPr>
            <a:r>
              <a:t>Package configuration files with application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Requires rebuild, restart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Configuration files in common file system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Unavailable in cloud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Use environment variables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Done differently on different platforms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Large # of individual variables to manage/ duplicate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Use a cloud-vendor specific solution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Coupling application to specific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ther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Other Challenges</a:t>
            </a:r>
          </a:p>
        </p:txBody>
      </p:sp>
      <p:sp>
        <p:nvSpPr>
          <p:cNvPr id="135" name="Microservices —&gt; large # of dependent serv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Microservices —&gt; large # of dependent services</a:t>
            </a:r>
          </a:p>
          <a:p>
            <a:pPr/>
            <a:r>
              <a:t>Dynamic updates</a:t>
            </a:r>
          </a:p>
          <a:p>
            <a:pPr lvl="1"/>
            <a:r>
              <a:t>Changes to services or environment variables require restage or restart</a:t>
            </a:r>
          </a:p>
          <a:p>
            <a:pPr/>
            <a:r>
              <a:t>Version Control</a:t>
            </a:r>
          </a:p>
        </p:txBody>
      </p:sp>
      <p:sp>
        <p:nvSpPr>
          <p:cNvPr id="136" name="Line"/>
          <p:cNvSpPr/>
          <p:nvPr/>
        </p:nvSpPr>
        <p:spPr>
          <a:xfrm flipH="1" flipV="1">
            <a:off x="6381700" y="4356149"/>
            <a:ext cx="2434631" cy="25489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Manual Work, Brittle"/>
          <p:cNvSpPr txBox="1"/>
          <p:nvPr/>
        </p:nvSpPr>
        <p:spPr>
          <a:xfrm>
            <a:off x="8755938" y="4485589"/>
            <a:ext cx="2068299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Manual Work, Brittle</a:t>
            </a:r>
          </a:p>
        </p:txBody>
      </p:sp>
      <p:sp>
        <p:nvSpPr>
          <p:cNvPr id="138" name="Line"/>
          <p:cNvSpPr/>
          <p:nvPr/>
        </p:nvSpPr>
        <p:spPr>
          <a:xfrm flipH="1" flipV="1">
            <a:off x="5972670" y="6549677"/>
            <a:ext cx="2777234" cy="35713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Deployment Activities"/>
          <p:cNvSpPr txBox="1"/>
          <p:nvPr/>
        </p:nvSpPr>
        <p:spPr>
          <a:xfrm>
            <a:off x="8755938" y="6733489"/>
            <a:ext cx="2068299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Deployment Activities</a:t>
            </a:r>
          </a:p>
        </p:txBody>
      </p:sp>
      <p:sp>
        <p:nvSpPr>
          <p:cNvPr id="140" name="Line"/>
          <p:cNvSpPr/>
          <p:nvPr/>
        </p:nvSpPr>
        <p:spPr>
          <a:xfrm flipH="1" flipV="1">
            <a:off x="4791570" y="7959377"/>
            <a:ext cx="2777234" cy="35713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Traceability"/>
          <p:cNvSpPr txBox="1"/>
          <p:nvPr/>
        </p:nvSpPr>
        <p:spPr>
          <a:xfrm>
            <a:off x="7498638" y="8219389"/>
            <a:ext cx="1754222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Traceability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3"/>
      <p:bldP build="whole" bldLvl="1" animBg="1" rev="0" advAuto="0" spid="136" grpId="2"/>
      <p:bldP build="whole" bldLvl="1" animBg="1" rev="0" advAuto="0" spid="139" grpId="5"/>
      <p:bldP build="whole" bldLvl="1" animBg="1" rev="0" advAuto="0" spid="138" grpId="4"/>
      <p:bldP build="whole" bldLvl="1" animBg="1" rev="0" advAuto="0" spid="141" grpId="7"/>
      <p:bldP build="p" bldLvl="5" animBg="1" rev="0" advAuto="0" spid="135" grpId="1"/>
      <p:bldP build="whole" bldLvl="1" animBg="1" rev="0" advAuto="0" spid="140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esired Solution for Config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Desired Solution for Configuration</a:t>
            </a:r>
          </a:p>
        </p:txBody>
      </p:sp>
      <p:sp>
        <p:nvSpPr>
          <p:cNvPr id="144" name="Platform/Cloud-Independent sol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Platform/Cloud-Independent solution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Language-independent too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Centralized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Or a few discrete sources of our choosing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Dynamic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Ability to update settings while an application is running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Controllable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Same SCM choices we use with software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Passive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Services (Applications) should do most of the work themselves by self-registering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olu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Solution:</a:t>
            </a:r>
          </a:p>
        </p:txBody>
      </p:sp>
      <p:sp>
        <p:nvSpPr>
          <p:cNvPr id="147" name="Spring Cloud Confi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Spring Cloud Config</a:t>
            </a:r>
          </a:p>
          <a:p>
            <a:pPr lvl="1" marL="844550" indent="-422275" defTabSz="554990">
              <a:spcBef>
                <a:spcPts val="3900"/>
              </a:spcBef>
              <a:defRPr sz="3040"/>
            </a:pPr>
            <a:r>
              <a:t>Provides centralized, externalized, secured, easy-to-reach source of application configuration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Spring Cloud Bus</a:t>
            </a:r>
          </a:p>
          <a:p>
            <a:pPr lvl="1" marL="844550" indent="-422275" defTabSz="554990">
              <a:spcBef>
                <a:spcPts val="3900"/>
              </a:spcBef>
              <a:defRPr sz="3040"/>
            </a:pPr>
            <a:r>
              <a:t>Provides simple way to notify clients to config changes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Spring Cloud Netflix Eureka</a:t>
            </a:r>
          </a:p>
          <a:p>
            <a:pPr lvl="1" marL="844550" indent="-422275" defTabSz="554990">
              <a:spcBef>
                <a:spcPts val="3900"/>
              </a:spcBef>
              <a:defRPr sz="3040"/>
            </a:pPr>
            <a:r>
              <a:t>Service Discovery - Allows applications to register themselves as clients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odu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Outline</a:t>
            </a:r>
          </a:p>
        </p:txBody>
      </p:sp>
      <p:sp>
        <p:nvSpPr>
          <p:cNvPr id="150" name="II. Spring Cloud Confi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8940">
              <a:spcBef>
                <a:spcPts val="2900"/>
              </a:spcBef>
              <a:buSzTx/>
              <a:buNone/>
              <a:defRPr b="1" sz="2240"/>
            </a:pPr>
            <a:r>
              <a:t>II. Spring Cloud Config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Configuration Management</a:t>
            </a:r>
          </a:p>
          <a:p>
            <a:pPr lvl="2" marL="933450" indent="-311150" defTabSz="408940">
              <a:spcBef>
                <a:spcPts val="2900"/>
              </a:spcBef>
              <a:defRPr sz="2240"/>
            </a:pPr>
            <a:r>
              <a:t>Challenges</a:t>
            </a:r>
          </a:p>
          <a:p>
            <a:pPr lvl="2" marL="933450" indent="-311150" defTabSz="408940">
              <a:spcBef>
                <a:spcPts val="2900"/>
              </a:spcBef>
              <a:defRPr sz="2240"/>
            </a:pPr>
            <a:r>
              <a:t>Desired Solution</a:t>
            </a:r>
          </a:p>
          <a:p>
            <a:pPr lvl="1" marL="622300" indent="-311150" defTabSz="408940">
              <a:spcBef>
                <a:spcPts val="2900"/>
              </a:spcBef>
              <a:defRPr b="1" sz="2240"/>
            </a:pPr>
            <a:r>
              <a:t>Spring Cloud Config</a:t>
            </a:r>
          </a:p>
          <a:p>
            <a:pPr lvl="2" marL="933450" indent="-311150" defTabSz="408940">
              <a:spcBef>
                <a:spcPts val="2900"/>
              </a:spcBef>
              <a:defRPr b="1" sz="2240"/>
            </a:pPr>
            <a:r>
              <a:t>Server Side</a:t>
            </a:r>
          </a:p>
          <a:p>
            <a:pPr lvl="2" marL="933450" indent="-311150" defTabSz="408940">
              <a:spcBef>
                <a:spcPts val="2900"/>
              </a:spcBef>
              <a:defRPr b="1" sz="2240"/>
            </a:pPr>
            <a:r>
              <a:t>Client Side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Repository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