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rvice Discovery with Spring Cloud Eurek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Service Discovery with Spring Cloud Eureka</a:t>
            </a:r>
          </a:p>
        </p:txBody>
      </p:sp>
      <p:sp>
        <p:nvSpPr>
          <p:cNvPr id="120" name="Implementing Passive Service Discover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Passive Service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ultiple 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Servers</a:t>
            </a:r>
          </a:p>
        </p:txBody>
      </p:sp>
      <p:sp>
        <p:nvSpPr>
          <p:cNvPr id="150" name="Typically, multiple Eureka servers should be run simultaneous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Typically, multiple Eureka servers should be run simultaneously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Otherwise, you’ll get many warnings in the log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Eureka servers communicate with each other to share state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Provides High Availability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Each server should know URL to the others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Can be provided by Config Server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One server (JAR), multiple profiles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</p:txBody>
      </p:sp>
      <p:pic>
        <p:nvPicPr>
          <p:cNvPr id="151" name="Screen Shot 2018-04-30 at 10.07.17 PM.png" descr="Screen Shot 2018-04-30 at 10.07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200" y="7016750"/>
            <a:ext cx="8504068" cy="1590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54" name="III. Spring Cloud Eure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III. Spring Cloud Eureka</a:t>
            </a:r>
          </a:p>
          <a:p>
            <a:pPr lvl="1"/>
            <a:r>
              <a:t>Service Discovery</a:t>
            </a:r>
          </a:p>
          <a:p>
            <a:pPr lvl="1"/>
            <a:r>
              <a:t>Eureka Server</a:t>
            </a:r>
          </a:p>
          <a:p>
            <a:pPr lvl="1">
              <a:defRPr b="1"/>
            </a:pPr>
            <a:r>
              <a:t>Discovery Client</a:t>
            </a:r>
          </a:p>
          <a:p>
            <a:pPr lvl="1"/>
            <a:r>
              <a:t>Service Discovery Considerations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gistering with Eureka - Par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Registering with Eureka - Part 1</a:t>
            </a:r>
          </a:p>
        </p:txBody>
      </p:sp>
      <p:sp>
        <p:nvSpPr>
          <p:cNvPr id="157" name="Use the Spring Cloud Starter parent as Parent P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Use the Spring Cloud Starter parent as Parent POM: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… OR use a Dependency management section: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  <a:p>
            <a:pPr marL="355600" indent="-355600" defTabSz="467359">
              <a:spcBef>
                <a:spcPts val="3300"/>
              </a:spcBef>
              <a:defRPr sz="2560"/>
            </a:pPr>
          </a:p>
        </p:txBody>
      </p:sp>
      <p:pic>
        <p:nvPicPr>
          <p:cNvPr id="158" name="Screen Shot 2018-04-30 at 10.09.59 PM.png" descr="Screen Shot 2018-04-30 at 10.09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3302000"/>
            <a:ext cx="7421861" cy="1399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18-04-30 at 10.10.19 PM.png" descr="Screen Shot 2018-04-30 at 10.10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8450" y="5911849"/>
            <a:ext cx="8272761" cy="2718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gistering with Eureka - Par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Registering with Eureka - Part 2</a:t>
            </a:r>
          </a:p>
        </p:txBody>
      </p:sp>
      <p:sp>
        <p:nvSpPr>
          <p:cNvPr id="162" name="Add Dependen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Add Dependency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</a:p>
          <a:p>
            <a:pPr marL="311150" indent="-311150" defTabSz="408940">
              <a:spcBef>
                <a:spcPts val="2900"/>
              </a:spcBef>
              <a:defRPr sz="2240"/>
            </a:pP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… enable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</a:p>
          <a:p>
            <a:pPr marL="311150" indent="-311150" defTabSz="408940">
              <a:spcBef>
                <a:spcPts val="2900"/>
              </a:spcBef>
              <a:defRPr sz="2240"/>
            </a:pP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… and specify the location of the Eureka server: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</a:p>
        </p:txBody>
      </p:sp>
      <p:pic>
        <p:nvPicPr>
          <p:cNvPr id="163" name="Screen Shot 2018-04-30 at 10.12.22 PM.png" descr="Screen Shot 2018-04-30 at 10.12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3282950"/>
            <a:ext cx="7184968" cy="1176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8-04-30 at 10.12.38 PM.png" descr="Screen Shot 2018-04-30 at 10.12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549" y="5329137"/>
            <a:ext cx="4801198" cy="1642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8-04-30 at 10.13.04 PM.png" descr="Screen Shot 2018-04-30 at 10.13.0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0000" y="7340599"/>
            <a:ext cx="5347297" cy="1011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@EnableDiscovery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@EnableDiscoveryClient</a:t>
            </a:r>
          </a:p>
        </p:txBody>
      </p:sp>
      <p:sp>
        <p:nvSpPr>
          <p:cNvPr id="168" name="Automatically registers client with Eureka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Automatically registers client with Eureka server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Registers the application name, host, and port</a:t>
            </a:r>
          </a:p>
          <a:p>
            <a:pPr lvl="2" marL="853439" indent="-284479" defTabSz="373887">
              <a:spcBef>
                <a:spcPts val="2600"/>
              </a:spcBef>
              <a:defRPr sz="2048"/>
            </a:pPr>
            <a:r>
              <a:t>Using values from the Spring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</a:p>
          <a:p>
            <a:pPr lvl="2" marL="853439" indent="-284479" defTabSz="373887">
              <a:spcBef>
                <a:spcPts val="2600"/>
              </a:spcBef>
              <a:defRPr sz="2048"/>
            </a:pPr>
            <a:r>
              <a:t>But can be overriden.</a:t>
            </a:r>
          </a:p>
          <a:p>
            <a:pPr lvl="2" marL="853439" indent="-284479" defTabSz="373887">
              <a:spcBef>
                <a:spcPts val="2600"/>
              </a:spcBef>
              <a:defRPr sz="2048"/>
            </a:pPr>
            <a:r>
              <a:t>Give you applicaton a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spring.application.name</a:t>
            </a:r>
            <a:endParaRPr>
              <a:solidFill>
                <a:schemeClr val="accent1">
                  <a:lumOff val="16847"/>
                </a:schemeClr>
              </a:solidFill>
            </a:endParaRP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Makes this app an “instance” and a “client”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It can locate other services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  <a:p>
            <a:pPr lvl="1" marL="568959" indent="-284479" defTabSz="373887">
              <a:spcBef>
                <a:spcPts val="2600"/>
              </a:spcBef>
              <a:defRPr sz="2048"/>
            </a:pPr>
          </a:p>
        </p:txBody>
      </p:sp>
      <p:pic>
        <p:nvPicPr>
          <p:cNvPr id="169" name="Screen Shot 2018-04-30 at 10.16.32 PM.png" descr="Screen Shot 2018-04-30 at 10.16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6934199"/>
            <a:ext cx="4779580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72" name="III. Spring Cloud Eure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III. Spring Cloud Eureka</a:t>
            </a:r>
          </a:p>
          <a:p>
            <a:pPr lvl="1"/>
            <a:r>
              <a:t>Service Discovery</a:t>
            </a:r>
          </a:p>
          <a:p>
            <a:pPr lvl="1"/>
            <a:r>
              <a:t>Eureka Server</a:t>
            </a:r>
          </a:p>
          <a:p>
            <a:pPr lvl="1"/>
            <a:r>
              <a:t>Discovery Client</a:t>
            </a:r>
          </a:p>
          <a:p>
            <a:pPr lvl="1">
              <a:defRPr b="1"/>
            </a:pPr>
            <a:r>
              <a:t>Service Discovery Considerations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 is a Zon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Zone?</a:t>
            </a:r>
          </a:p>
        </p:txBody>
      </p:sp>
      <p:sp>
        <p:nvSpPr>
          <p:cNvPr id="175" name="Eureka server designed for multi-instance 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592"/>
            </a:pPr>
            <a:r>
              <a:t>Eureka server designed for multi-instance use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Single instance will actually warn you when it runs without any peers!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t>Eureka server does not persist service registrations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Relies on client registrations; always up to date, always in memory</a:t>
            </a:r>
          </a:p>
          <a:p>
            <a:pPr lvl="2" marL="1080135" indent="-360045" defTabSz="473201">
              <a:spcBef>
                <a:spcPts val="3400"/>
              </a:spcBef>
              <a:defRPr sz="2592"/>
            </a:pPr>
            <a:r>
              <a:t>Stateful application</a:t>
            </a:r>
          </a:p>
          <a:p>
            <a:pPr marL="360045" indent="-360045" defTabSz="473201">
              <a:spcBef>
                <a:spcPts val="3400"/>
              </a:spcBef>
              <a:defRPr sz="2592"/>
            </a:pPr>
            <a:r>
              <a:t>Typical production usage - many Eureka server instances running in different availability zones/ regions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Connected to each other as “peers”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ich Comes First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Which Comes First?</a:t>
            </a:r>
          </a:p>
          <a:p>
            <a:pPr defTabSz="484886">
              <a:defRPr sz="6640"/>
            </a:pPr>
            <a:r>
              <a:t>Eureka or Config Server?</a:t>
            </a:r>
          </a:p>
        </p:txBody>
      </p:sp>
      <p:sp>
        <p:nvSpPr>
          <p:cNvPr id="178" name="Config First Bootstrap (default) - Use Config Server to configure location of Eureka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Config First Bootstrap (default) - Use Config Server to configure location of Eureka server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Implies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spring.cloud.config.uri</a:t>
            </a:r>
            <a:r>
              <a:t> configured on each app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Eureka First Bootstrap - Use Eureka to expose location to config server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Config server is just another client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Implies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spring.cloud.config.discovery.enabled=true</a:t>
            </a:r>
            <a:r>
              <a:t> and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eureka.client.serviceUrl.defaultZone</a:t>
            </a:r>
            <a:r>
              <a:t> configured on each app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Client makes two network trips to obtain 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Summary</a:t>
            </a:r>
          </a:p>
        </p:txBody>
      </p:sp>
      <p:sp>
        <p:nvSpPr>
          <p:cNvPr id="181" name="Passive Service Discovery -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Passive Service Discovery -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Having services register themselves and find others automatically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Spring Cloud Eureka Server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Convenient wrapper around Netflix Eureka libraries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Holds registrations, shares information on other registrants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Synchronizes itself with other servers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Spring Cloud Eureka Client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Connects to server to register, and obtain information on other clients.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8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23" name="At the end of this module, you will be able 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the end of this module, you will be able to</a:t>
            </a:r>
          </a:p>
          <a:p>
            <a:pPr lvl="1"/>
            <a:r>
              <a:t>Explain what Passive Service Discovery is</a:t>
            </a:r>
          </a:p>
          <a:p>
            <a:pPr lvl="1"/>
            <a:r>
              <a:t>Build and Run a Spring Cloud Eureka Server</a:t>
            </a:r>
          </a:p>
          <a:p>
            <a:pPr lvl="1"/>
            <a:r>
              <a:t>Build, Run, and Configure a Eureka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26" name="III. Spring Cloud Eure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III. Spring Cloud Eureka</a:t>
            </a:r>
          </a:p>
          <a:p>
            <a:pPr lvl="1">
              <a:defRPr b="1"/>
            </a:pPr>
            <a:r>
              <a:t>Service Discovery</a:t>
            </a:r>
          </a:p>
          <a:p>
            <a:pPr lvl="1"/>
            <a:r>
              <a:t>Eureka Server</a:t>
            </a:r>
          </a:p>
          <a:p>
            <a:pPr lvl="1"/>
            <a:r>
              <a:t>Discovery Client</a:t>
            </a:r>
          </a:p>
          <a:p>
            <a:pPr lvl="1"/>
            <a:r>
              <a:t>Service Discovery Considerations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rvice Discovery - Ana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Service Discovery - Analogy</a:t>
            </a:r>
          </a:p>
        </p:txBody>
      </p:sp>
      <p:sp>
        <p:nvSpPr>
          <p:cNvPr id="129" name="When you sign into a chat client, what happens?…"/>
          <p:cNvSpPr txBox="1"/>
          <p:nvPr>
            <p:ph type="body" sz="half" idx="1"/>
          </p:nvPr>
        </p:nvSpPr>
        <p:spPr>
          <a:xfrm>
            <a:off x="952500" y="2590800"/>
            <a:ext cx="7436297" cy="6286500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When you sign into a chat client, what happens?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Client ‘registers’ itself with the server - server knows you are online.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The server provides you with a list of all the other known clients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In essence, you client has “discovered” the other clients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… and has itself been “discovered” by others</a:t>
            </a:r>
          </a:p>
        </p:txBody>
      </p:sp>
      <p:pic>
        <p:nvPicPr>
          <p:cNvPr id="130" name="Screen Shot 2018-04-30 at 9.53.54 PM.png" descr="Screen Shot 2018-04-30 at 9.53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9547" y="2592933"/>
            <a:ext cx="2306415" cy="4066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ervice Disco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 Discovery</a:t>
            </a:r>
          </a:p>
        </p:txBody>
      </p:sp>
      <p:sp>
        <p:nvSpPr>
          <p:cNvPr id="133" name="Microservice architectures result in large numbers of inter-service ca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656"/>
            </a:pPr>
            <a:r>
              <a:t>Microservice architectures result in large numbers of inter-service calls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Very challenging to configure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How can one application easily find all of the other runtime dependencies?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Manual configuration - Impractical, brittle</a:t>
            </a:r>
          </a:p>
          <a:p>
            <a:pPr marL="368934" indent="-368934" defTabSz="484886">
              <a:spcBef>
                <a:spcPts val="3400"/>
              </a:spcBef>
              <a:defRPr sz="2656"/>
            </a:pPr>
            <a:r>
              <a:t>Service Discovery provides a single ‘lookup’ service.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Clients register themselves, discover other registrants.</a:t>
            </a:r>
          </a:p>
          <a:p>
            <a:pPr lvl="1" marL="737869" indent="-368934" defTabSz="484886">
              <a:spcBef>
                <a:spcPts val="3400"/>
              </a:spcBef>
              <a:defRPr sz="2656"/>
            </a:pPr>
            <a:r>
              <a:t>Solutions: Eureka, Consul, Etcd, Zookeeper, SmartStack,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ureka - Service Discovery Server and 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Eureka - Service Discovery Server and Client</a:t>
            </a:r>
          </a:p>
        </p:txBody>
      </p:sp>
      <p:sp>
        <p:nvSpPr>
          <p:cNvPr id="136" name="Part of Spring Cloud Netfl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Part of Spring Cloud Netflix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Battle-tested by Netflix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Eureka provides a ‘lookup’ server.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Generally made highly available by running multiple copies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Copies replicate state of registered services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“Client” Services register with Eureka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Provide metadata on host, port, health indicator URL, etc.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Client Services send heartbeats to Eureka</a:t>
            </a:r>
          </a:p>
          <a:p>
            <a:pPr lvl="1" marL="622300" indent="-311150" defTabSz="408940">
              <a:spcBef>
                <a:spcPts val="2900"/>
              </a:spcBef>
              <a:defRPr sz="2240"/>
            </a:pPr>
            <a:r>
              <a:t>Eureka removes services without heartbeats.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39" name="III. Spring Cloud Eure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III. Spring Cloud Eureka</a:t>
            </a:r>
          </a:p>
          <a:p>
            <a:pPr lvl="1"/>
            <a:r>
              <a:t>Service Discovery</a:t>
            </a:r>
          </a:p>
          <a:p>
            <a:pPr lvl="1">
              <a:defRPr b="1"/>
            </a:pPr>
            <a:r>
              <a:t>Eureka Server</a:t>
            </a:r>
          </a:p>
          <a:p>
            <a:pPr lvl="1"/>
            <a:r>
              <a:t>Discovery Client</a:t>
            </a:r>
          </a:p>
          <a:p>
            <a:pPr lvl="1"/>
            <a:r>
              <a:t>Service Discovery Considerations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aking a Eureka Server - Building, part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Making a Eureka Server - Building, part 1</a:t>
            </a:r>
          </a:p>
        </p:txBody>
      </p:sp>
      <p:sp>
        <p:nvSpPr>
          <p:cNvPr id="142" name="Include minimal dependencies in you POM (or gradle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08609" indent="-308609" defTabSz="525779">
              <a:spcBef>
                <a:spcPts val="2800"/>
              </a:spcBef>
              <a:defRPr sz="2520"/>
            </a:pPr>
            <a:r>
              <a:t>Include minimal dependencies in you POM (or gradle)</a:t>
            </a:r>
          </a:p>
          <a:p>
            <a:pPr lvl="1" marL="617219" indent="-308609" defTabSz="525779">
              <a:spcBef>
                <a:spcPts val="2800"/>
              </a:spcBef>
              <a:defRPr sz="2520"/>
            </a:pPr>
            <a:r>
              <a:t>Spring Cloud Starter Parent</a:t>
            </a:r>
          </a:p>
          <a:p>
            <a:pPr lvl="1" marL="617219" indent="-308609" defTabSz="525779">
              <a:spcBef>
                <a:spcPts val="2800"/>
              </a:spcBef>
              <a:defRPr sz="2520"/>
            </a:pPr>
            <a:r>
              <a:t>Spring Cloud Starter Eureka Server</a:t>
            </a:r>
          </a:p>
          <a:p>
            <a:pPr lvl="1" marL="617219" indent="-308609" defTabSz="525779">
              <a:spcBef>
                <a:spcPts val="2800"/>
              </a:spcBef>
              <a:defRPr sz="2520"/>
            </a:pPr>
          </a:p>
          <a:p>
            <a:pPr marL="308609" indent="-308609" defTabSz="525779">
              <a:spcBef>
                <a:spcPts val="2800"/>
              </a:spcBef>
              <a:defRPr sz="2520"/>
            </a:pPr>
            <a:r>
              <a:t>Does this look familiar?</a:t>
            </a:r>
          </a:p>
          <a:p>
            <a:pPr lvl="1" marL="617219" indent="-308609" defTabSz="525779">
              <a:spcBef>
                <a:spcPts val="2800"/>
              </a:spcBef>
              <a:defRPr sz="2520"/>
            </a:pPr>
            <a:r>
              <a:t>Same parent as config server</a:t>
            </a:r>
          </a:p>
          <a:p>
            <a:pPr lvl="1" marL="617219" indent="-308609" defTabSz="525779">
              <a:spcBef>
                <a:spcPts val="2800"/>
              </a:spcBef>
              <a:defRPr sz="2520"/>
            </a:pPr>
            <a:r>
              <a:t>“cloud-starter-eureka-server” instead of “cloud-config-server”</a:t>
            </a:r>
          </a:p>
        </p:txBody>
      </p:sp>
      <p:pic>
        <p:nvPicPr>
          <p:cNvPr id="143" name="Screen Shot 2018-04-30 at 10.03.13 PM.png" descr="Screen Shot 2018-04-30 at 10.03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471" y="2723342"/>
            <a:ext cx="4704661" cy="3037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aking a Eureka Server - Building, par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Making a Eureka Server - Building, part 2</a:t>
            </a:r>
          </a:p>
        </p:txBody>
      </p:sp>
      <p:sp>
        <p:nvSpPr>
          <p:cNvPr id="146" name="Switch Eureka on with @EnableEurekaServ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Eureka on with @EnableEurekaServer:</a:t>
            </a:r>
          </a:p>
          <a:p>
            <a:pPr/>
          </a:p>
          <a:p>
            <a:pPr/>
          </a:p>
          <a:p>
            <a:pPr/>
          </a:p>
          <a:p>
            <a:pPr/>
            <a:r>
              <a:t>That’s it!</a:t>
            </a:r>
          </a:p>
        </p:txBody>
      </p:sp>
      <p:pic>
        <p:nvPicPr>
          <p:cNvPr id="147" name="Screen Shot 2018-04-30 at 10.04.26 PM.png" descr="Screen Shot 2018-04-30 at 10.04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4248149"/>
            <a:ext cx="7795876" cy="2203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