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netflix.github.io/ribbon/ribbon-core-javadoc/index.html?com/netflix/loadbalancer/package-summary.html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pring Cloud Ribb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Cloud Ribbon</a:t>
            </a:r>
          </a:p>
        </p:txBody>
      </p:sp>
      <p:sp>
        <p:nvSpPr>
          <p:cNvPr id="120" name="Understanding and Using Ribbon, The client side load balance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Understanding and Using Ribbon, The client side load balancer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st of Serv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of Servers</a:t>
            </a:r>
          </a:p>
        </p:txBody>
      </p:sp>
      <p:sp>
        <p:nvSpPr>
          <p:cNvPr id="150" name="Determines what the list of possible servers are (for a given service (client)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2752"/>
            </a:pPr>
            <a:r>
              <a:t>Determines what the list of possible servers are (for a given service (client))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Static - Populated via configuration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Dynamic - Populated via Service Discovery (Eureka)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Spring Cloud default - Use Eureka when present on the classpath.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</a:p>
          <a:p>
            <a:pPr marL="382270" indent="-382270" defTabSz="502412">
              <a:spcBef>
                <a:spcPts val="3600"/>
              </a:spcBef>
              <a:defRPr sz="2752"/>
            </a:pPr>
          </a:p>
        </p:txBody>
      </p:sp>
      <p:pic>
        <p:nvPicPr>
          <p:cNvPr id="151" name="Screen Shot 2018-04-30 at 10.42.10 PM.png" descr="Screen Shot 2018-04-30 at 10.42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00" y="6455640"/>
            <a:ext cx="8820349" cy="18461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iltered List of Serv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Filtered List of Servers</a:t>
            </a:r>
          </a:p>
        </p:txBody>
      </p:sp>
      <p:sp>
        <p:nvSpPr>
          <p:cNvPr id="154" name="Criteria by which you wish to limit the total li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Criteria by which you wish to limit the total list</a:t>
            </a:r>
          </a:p>
          <a:p>
            <a:pPr/>
            <a:r>
              <a:t>Spring Cloud default - Filter servers in the same zone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Ping</a:t>
            </a:r>
          </a:p>
        </p:txBody>
      </p:sp>
      <p:sp>
        <p:nvSpPr>
          <p:cNvPr id="157" name="Used to test if the server is up or dow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Used to test if the server is up or down</a:t>
            </a:r>
          </a:p>
          <a:p>
            <a:pPr/>
            <a:r>
              <a:t>Spring Cloud default - delegate to Eureka  to determine if server is up or down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oad Balanc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Load Balancer</a:t>
            </a:r>
          </a:p>
        </p:txBody>
      </p:sp>
      <p:sp>
        <p:nvSpPr>
          <p:cNvPr id="160" name="The Load Balancer is the actual component that routes the calls to the servers in the filtered li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Load Balancer is the actual component that routes the calls to the servers in the filtered list</a:t>
            </a:r>
          </a:p>
          <a:p>
            <a:pPr/>
            <a:r>
              <a:t>Several strategies available, but they usually defer to a Rule component to make the actual decisions</a:t>
            </a:r>
          </a:p>
          <a:p>
            <a:pPr/>
            <a:r>
              <a:t>Spring Cloud’s Default: ZoneAwareLoadBalancer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Rule</a:t>
            </a:r>
          </a:p>
        </p:txBody>
      </p:sp>
      <p:sp>
        <p:nvSpPr>
          <p:cNvPr id="163" name="The Rule is a single module of intelligence that makes the decisions on whether to call or no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Rule is a single module of intelligence that makes the decisions on whether to call or not.</a:t>
            </a:r>
          </a:p>
          <a:p>
            <a:pPr/>
            <a:r>
              <a:t>Spring Cloud’s Default: ZoneAvoidanceRule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Using Ribbon with Spring Cloud - part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84886">
              <a:defRPr sz="6640"/>
            </a:pPr>
            <a:r>
              <a:t>Using Ribbon with Spring Cloud - part 1</a:t>
            </a:r>
          </a:p>
        </p:txBody>
      </p:sp>
      <p:sp>
        <p:nvSpPr>
          <p:cNvPr id="166" name="Use the Spring Cloud Starter parent as a Parent PO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Use the Spring Cloud Starter parent as a Parent POM: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</a:p>
          <a:p>
            <a:pPr marL="355600" indent="-355600" defTabSz="467359">
              <a:spcBef>
                <a:spcPts val="3300"/>
              </a:spcBef>
              <a:defRPr sz="2560"/>
            </a:pP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… OR use a Dependency management section: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</a:p>
          <a:p>
            <a:pPr marL="355600" indent="-355600" defTabSz="467359">
              <a:spcBef>
                <a:spcPts val="3300"/>
              </a:spcBef>
              <a:defRPr sz="2560"/>
            </a:pPr>
          </a:p>
          <a:p>
            <a:pPr marL="355600" indent="-355600" defTabSz="467359">
              <a:spcBef>
                <a:spcPts val="3300"/>
              </a:spcBef>
              <a:defRPr sz="2560"/>
            </a:pPr>
          </a:p>
        </p:txBody>
      </p:sp>
      <p:pic>
        <p:nvPicPr>
          <p:cNvPr id="167" name="Screen Shot 2018-04-30 at 10.48.32 PM.png" descr="Screen Shot 2018-04-30 at 10.48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3257550"/>
            <a:ext cx="6879554" cy="1350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 Shot 2018-04-30 at 10.48.58 PM.png" descr="Screen Shot 2018-04-30 at 10.48.5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700" y="5683250"/>
            <a:ext cx="8605263" cy="275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Ribbon with Spring Cloud - part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84886">
              <a:defRPr sz="6640"/>
            </a:pPr>
            <a:r>
              <a:t>Using Ribbon with Spring Cloud - part 2</a:t>
            </a:r>
          </a:p>
        </p:txBody>
      </p:sp>
      <p:sp>
        <p:nvSpPr>
          <p:cNvPr id="171" name="Include dependency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Include dependency:</a:t>
            </a:r>
          </a:p>
          <a:p>
            <a:pPr/>
          </a:p>
          <a:p>
            <a:pPr/>
          </a:p>
          <a:p>
            <a:pPr/>
          </a:p>
        </p:txBody>
      </p:sp>
      <p:pic>
        <p:nvPicPr>
          <p:cNvPr id="172" name="Screen Shot 2018-04-30 at 10.50.04 PM.png" descr="Screen Shot 2018-04-30 at 10.50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750" y="4311649"/>
            <a:ext cx="7743427" cy="1517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Using Ribbon with Spring Cloud - part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84886">
              <a:defRPr sz="6640"/>
            </a:pPr>
            <a:r>
              <a:t>Using Ribbon with Spring Cloud - part 3</a:t>
            </a:r>
          </a:p>
        </p:txBody>
      </p:sp>
      <p:sp>
        <p:nvSpPr>
          <p:cNvPr id="175" name="Low-level techniq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Low-level technique</a:t>
            </a:r>
          </a:p>
          <a:p>
            <a:pPr lvl="1"/>
            <a:r>
              <a:t>Access LoadBalancer, use directly:</a:t>
            </a:r>
          </a:p>
          <a:p>
            <a:pPr lvl="1"/>
          </a:p>
          <a:p>
            <a:pPr lvl="1"/>
          </a:p>
        </p:txBody>
      </p:sp>
      <p:pic>
        <p:nvPicPr>
          <p:cNvPr id="176" name="Screen Shot 2018-04-30 at 10.51.26 PM.png" descr="Screen Shot 2018-04-30 at 10.51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" y="5118100"/>
            <a:ext cx="8394700" cy="303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stTemplate as Ribbon Cli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RestTemplate as Ribbon Client</a:t>
            </a:r>
          </a:p>
        </p:txBody>
      </p:sp>
      <p:sp>
        <p:nvSpPr>
          <p:cNvPr id="179" name="Spring Cloud automatically provides a RestTempl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048"/>
            </a:pPr>
            <a:r>
              <a:t>Spring Cloud automatically provides a RestTemplate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Assuming LoadBalancerClient Bean is present, and RestTemplate on classpath.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To use: 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@Autowire the RestTemplate, qualify with @LoadBalanced if multiple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Specify service to call using syntax “http://&lt;service-name&gt;”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</a:p>
          <a:p>
            <a:pPr lvl="1" marL="568959" indent="-284479" defTabSz="373887">
              <a:spcBef>
                <a:spcPts val="2600"/>
              </a:spcBef>
              <a:defRPr sz="2048"/>
            </a:pPr>
          </a:p>
          <a:p>
            <a:pPr lvl="1" marL="568959" indent="-284479" defTabSz="373887">
              <a:spcBef>
                <a:spcPts val="2600"/>
              </a:spcBef>
              <a:defRPr sz="2048"/>
            </a:pPr>
          </a:p>
          <a:p>
            <a:pPr lvl="1" marL="568959" indent="-284479" defTabSz="373887">
              <a:spcBef>
                <a:spcPts val="2600"/>
              </a:spcBef>
              <a:defRPr sz="2048"/>
            </a:pPr>
          </a:p>
        </p:txBody>
      </p:sp>
      <p:pic>
        <p:nvPicPr>
          <p:cNvPr id="180" name="Screen Shot 2018-04-30 at 10.54.54 PM.png" descr="Screen Shot 2018-04-30 at 10.54.54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92250" y="5803900"/>
            <a:ext cx="8397798" cy="2809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iz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Customizing</a:t>
            </a:r>
          </a:p>
        </p:txBody>
      </p:sp>
      <p:sp>
        <p:nvSpPr>
          <p:cNvPr id="183" name="Previously we described the defaults. What if you want to change them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Previously we described the defaults. What if you want to change them?</a:t>
            </a:r>
          </a:p>
          <a:p>
            <a:pPr/>
            <a:r>
              <a:t>Declare a separate config with replacement bean.</a:t>
            </a:r>
          </a:p>
          <a:p>
            <a:pPr/>
          </a:p>
          <a:p>
            <a:pPr/>
          </a:p>
        </p:txBody>
      </p:sp>
      <p:pic>
        <p:nvPicPr>
          <p:cNvPr id="184" name="Screen Shot 2018-04-30 at 10.56.40 PM.png" descr="Screen Shot 2018-04-30 at 10.56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650" y="5295900"/>
            <a:ext cx="9279220" cy="3177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123" name="At the end of this module, you will be able t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 the end of this module, you will be able to</a:t>
            </a:r>
          </a:p>
          <a:p>
            <a:pPr lvl="1"/>
            <a:r>
              <a:t>Understand the purpose of Client-side Load Balancing</a:t>
            </a:r>
          </a:p>
          <a:p>
            <a:pPr lvl="1"/>
            <a:r>
              <a:t>Use Spring Cloud Ribbon to implement Client-side Load Balancing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hat Customizing Choices are avail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What Customizing Choices are available</a:t>
            </a:r>
          </a:p>
        </p:txBody>
      </p:sp>
      <p:sp>
        <p:nvSpPr>
          <p:cNvPr id="187" name="Quite a Few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3pPr>
              <a:defRPr u="sng">
                <a:hlinkClick r:id="rId2" invalidUrl="" action="" tgtFrame="" tooltip="" history="1" highlightClick="0" endSnd="0"/>
              </a:defRPr>
            </a:lvl3pPr>
          </a:lstStyle>
          <a:p>
            <a:pPr/>
            <a:r>
              <a:t>Quite a Few!</a:t>
            </a:r>
          </a:p>
          <a:p>
            <a:pPr lvl="1"/>
            <a:r>
              <a:t>Recommend looking at the JavaDoc or Github code</a:t>
            </a:r>
          </a:p>
          <a:p>
            <a:pPr lvl="2"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http://netflix.github.io/ribbon/ribbon-core-javadoc/index.html?com/netflix/loadbalancer/package-summary.html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ection 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Summary</a:t>
            </a:r>
          </a:p>
        </p:txBody>
      </p:sp>
      <p:sp>
        <p:nvSpPr>
          <p:cNvPr id="190" name="Client-side Load Balancing augments regular load balancing by allowing the client to select a server based on some criteri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Client-side Load Balancing augments regular load balancing by allowing the client to select a server based on some criteria.</a:t>
            </a:r>
          </a:p>
          <a:p>
            <a:pPr/>
            <a:r>
              <a:t>Spring Cloud Ribbon is an easy-to-use implementation of client-side load balancing.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Exerc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9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odule 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Module Outline</a:t>
            </a:r>
          </a:p>
        </p:txBody>
      </p:sp>
      <p:sp>
        <p:nvSpPr>
          <p:cNvPr id="126" name="IV. Spring Cloud Ribb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IV. Spring Cloud Ribbon</a:t>
            </a:r>
          </a:p>
          <a:p>
            <a:pPr lvl="1">
              <a:defRPr b="1"/>
            </a:pPr>
            <a:r>
              <a:t>Client Side Load Balancing</a:t>
            </a:r>
          </a:p>
          <a:p>
            <a:pPr lvl="1"/>
            <a:r>
              <a:t>Spring Cloud Netflix Ribbon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 is Load Balance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What is Load Balancer?</a:t>
            </a:r>
          </a:p>
        </p:txBody>
      </p:sp>
      <p:sp>
        <p:nvSpPr>
          <p:cNvPr id="129" name="Traditional load balancers are server-side compon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Traditional load balancers are server-side components</a:t>
            </a:r>
          </a:p>
          <a:p>
            <a:pPr lvl="1"/>
            <a:r>
              <a:t>Distribute incoming traffic among several servers</a:t>
            </a:r>
          </a:p>
          <a:p>
            <a:pPr lvl="1"/>
            <a:r>
              <a:t>Software (Apache, Nginx, HA Proxy) or Hardware (F5, NSX, BigIP)</a:t>
            </a:r>
          </a:p>
          <a:p>
            <a:pPr lvl="1"/>
          </a:p>
          <a:p>
            <a:pPr lvl="1"/>
          </a:p>
        </p:txBody>
      </p:sp>
      <p:pic>
        <p:nvPicPr>
          <p:cNvPr id="130" name="Screen Shot 2018-04-30 at 10.33.37 PM.png" descr="Screen Shot 2018-04-30 at 10.33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5200" y="6211211"/>
            <a:ext cx="7374186" cy="2296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lient-side Load Balanc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Client-side Load Balancer</a:t>
            </a:r>
          </a:p>
        </p:txBody>
      </p:sp>
      <p:sp>
        <p:nvSpPr>
          <p:cNvPr id="133" name="Client-side Load Balancer selects which server to ca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Client-side Load Balancer selects which server to call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Based on some criteria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Part of client software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t>Server can still employ its own load balancer 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</a:p>
          <a:p>
            <a:pPr lvl="2" marL="1240155" indent="-413384" defTabSz="543305">
              <a:spcBef>
                <a:spcPts val="3900"/>
              </a:spcBef>
              <a:defRPr sz="2976"/>
            </a:pPr>
          </a:p>
        </p:txBody>
      </p:sp>
      <p:pic>
        <p:nvPicPr>
          <p:cNvPr id="134" name="Screen Shot 2018-04-30 at 10.35.24 PM.png" descr="Screen Shot 2018-04-30 at 10.35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500" y="6207687"/>
            <a:ext cx="8517285" cy="1961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h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137" name="Not all servers are the s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Not all servers are the same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Some may be unavailable (faults)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Some may be slower than others (performance)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Some may be further away than others (regions)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</a:p>
          <a:p>
            <a:pPr lvl="1" marL="826769" indent="-413384" defTabSz="543305">
              <a:spcBef>
                <a:spcPts val="3900"/>
              </a:spcBef>
              <a:defRPr sz="2976"/>
            </a:pPr>
          </a:p>
        </p:txBody>
      </p:sp>
      <p:pic>
        <p:nvPicPr>
          <p:cNvPr id="138" name="Screen Shot 2018-04-30 at 10.36.49 PM.png" descr="Screen Shot 2018-04-30 at 10.36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400" y="6123683"/>
            <a:ext cx="8948242" cy="2903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odule 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Module Outline</a:t>
            </a:r>
          </a:p>
        </p:txBody>
      </p:sp>
      <p:sp>
        <p:nvSpPr>
          <p:cNvPr id="141" name="IV. Spring Cloud Ribb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IV. Spring Cloud Ribbon</a:t>
            </a:r>
          </a:p>
          <a:p>
            <a:pPr lvl="1"/>
            <a:r>
              <a:t>Client Side Load Balancing</a:t>
            </a:r>
          </a:p>
          <a:p>
            <a:pPr lvl="1">
              <a:defRPr b="1"/>
            </a:pPr>
            <a:r>
              <a:t>Spring Cloud Netflix Ribbon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pring Cloud Netflix Ribb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Spring Cloud Netflix Ribbon</a:t>
            </a:r>
          </a:p>
        </p:txBody>
      </p:sp>
      <p:sp>
        <p:nvSpPr>
          <p:cNvPr id="144" name="Ribbon - Another part of the Netflix OSS fami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Ribbon - Another part of the Netflix OSS family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Client-side load balancer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Automatically integrates with service discovery (Eureka)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Built-in failure resiliency (Hystrix)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Caching / Batching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Multiple protocols (HTTP, TCP, UDP)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Spring Cloud provides an easy API Wrapper for using Ribbon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Key Ribbon Conce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Ribbon Concepts</a:t>
            </a:r>
          </a:p>
        </p:txBody>
      </p:sp>
      <p:sp>
        <p:nvSpPr>
          <p:cNvPr id="147" name="List of Serv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of Servers</a:t>
            </a:r>
          </a:p>
          <a:p>
            <a:pPr/>
            <a:r>
              <a:t>Filtered List of Servers</a:t>
            </a:r>
          </a:p>
          <a:p>
            <a:pPr/>
            <a:r>
              <a:t>Load Balancer</a:t>
            </a:r>
          </a:p>
          <a:p>
            <a:pPr/>
            <a:r>
              <a:t>Ping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