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6" r:id="rId8"/>
    <p:sldId id="267" r:id="rId9"/>
    <p:sldId id="263" r:id="rId10"/>
    <p:sldId id="264" r:id="rId11"/>
    <p:sldId id="268" r:id="rId12"/>
    <p:sldId id="270" r:id="rId13"/>
    <p:sldId id="269" r:id="rId14"/>
    <p:sldId id="26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A2FB-8187-48BC-BBD1-8A55C08E1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658D78-21B8-42B8-80D1-A72CE6A0C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01D431-3CBC-4E12-9D8A-0E675818523F}"/>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5" name="Footer Placeholder 4">
            <a:extLst>
              <a:ext uri="{FF2B5EF4-FFF2-40B4-BE49-F238E27FC236}">
                <a16:creationId xmlns:a16="http://schemas.microsoft.com/office/drawing/2014/main" id="{B298733B-8BFE-4785-9485-B55A5FD92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2E65F-D9E7-412F-985C-05F409E2CA6A}"/>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101770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F9E9-4D08-4165-8556-23B9102B2E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3CAED1-2987-4A4D-BFD2-0C9DEFFECA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79927-6A7B-48EE-953E-A532792B1F3D}"/>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5" name="Footer Placeholder 4">
            <a:extLst>
              <a:ext uri="{FF2B5EF4-FFF2-40B4-BE49-F238E27FC236}">
                <a16:creationId xmlns:a16="http://schemas.microsoft.com/office/drawing/2014/main" id="{7248C268-A51B-4CB3-9845-7D38FF6DF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6070F-E11F-4242-809D-4B1555E980F0}"/>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242994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614BB-9A14-4AB9-8368-434B8A0357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00A56F-80A5-45FB-8EA7-65ED5032B7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B9B1F-543F-4D4B-A731-8E7B6C35EFA5}"/>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5" name="Footer Placeholder 4">
            <a:extLst>
              <a:ext uri="{FF2B5EF4-FFF2-40B4-BE49-F238E27FC236}">
                <a16:creationId xmlns:a16="http://schemas.microsoft.com/office/drawing/2014/main" id="{DC5D4FD4-0CD7-49D5-9E40-36231210B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3BF75-C5FA-462B-8AD7-5883FD0CF88A}"/>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190994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495C-ED0D-4CA9-B2EF-F0BF0D68A5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64319-3CDA-4BAA-AFC0-3C3D91F798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171A6-004E-4388-A482-1F42A434370C}"/>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5" name="Footer Placeholder 4">
            <a:extLst>
              <a:ext uri="{FF2B5EF4-FFF2-40B4-BE49-F238E27FC236}">
                <a16:creationId xmlns:a16="http://schemas.microsoft.com/office/drawing/2014/main" id="{89E46CF5-34F5-4037-ACD2-C072AC6CF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7562C-D24C-4C0F-A124-78A7B1D404D1}"/>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85042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B0F7-9E2F-4758-AAC2-25CC458718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03F532-4EBE-401B-A607-EFE555220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D81CF-7262-49D7-88E2-E806CEFF4773}"/>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5" name="Footer Placeholder 4">
            <a:extLst>
              <a:ext uri="{FF2B5EF4-FFF2-40B4-BE49-F238E27FC236}">
                <a16:creationId xmlns:a16="http://schemas.microsoft.com/office/drawing/2014/main" id="{9D207F4F-24A4-4D25-8907-189C3FAC0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5867B-1A42-4CE6-A968-DF58E56F6242}"/>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398088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4C57-59BE-44C1-A843-CA8F2976D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307C3-5D34-421A-A5DC-3C799521C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551651-410F-4CB3-A3D8-AA3F7EE09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2E8AF-BFF6-44E6-A87A-590C6D74F34B}"/>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6" name="Footer Placeholder 5">
            <a:extLst>
              <a:ext uri="{FF2B5EF4-FFF2-40B4-BE49-F238E27FC236}">
                <a16:creationId xmlns:a16="http://schemas.microsoft.com/office/drawing/2014/main" id="{DB42662C-F237-453A-BD9A-E0A3D77DF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CCA22-0F9D-4325-A5E5-DDB181AFEC94}"/>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102118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E8A0-947D-4B7B-80F1-59B4F5ACA4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B5C07A-95DE-41E5-B7C8-E76440207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0F09A-F8D3-4246-95DB-1551DC672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6DA03-5341-4571-A9DC-E257C3767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EB701F-43FF-4972-B9DB-1705B16A2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AA7D11-6BE5-4823-B048-B84AA7E8DF71}"/>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8" name="Footer Placeholder 7">
            <a:extLst>
              <a:ext uri="{FF2B5EF4-FFF2-40B4-BE49-F238E27FC236}">
                <a16:creationId xmlns:a16="http://schemas.microsoft.com/office/drawing/2014/main" id="{6674CA4A-EBF7-4176-84A6-9145E1621E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C1BCB0-698D-40D9-B18B-95078044642B}"/>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409516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85C4-3EDC-4004-A758-2758130626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03EAAF-AAE3-4FD7-A185-36789422374A}"/>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4" name="Footer Placeholder 3">
            <a:extLst>
              <a:ext uri="{FF2B5EF4-FFF2-40B4-BE49-F238E27FC236}">
                <a16:creationId xmlns:a16="http://schemas.microsoft.com/office/drawing/2014/main" id="{1B6E25E3-C22D-4549-80A0-A48D4DA16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121DA-44B6-4567-BBBB-033D77F8DD91}"/>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140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24D90-8C72-4CC8-B05F-59370D2DC709}"/>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3" name="Footer Placeholder 2">
            <a:extLst>
              <a:ext uri="{FF2B5EF4-FFF2-40B4-BE49-F238E27FC236}">
                <a16:creationId xmlns:a16="http://schemas.microsoft.com/office/drawing/2014/main" id="{ED2A0EC8-ACF3-4625-9D52-76935A96A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EE089B-BEA1-4628-A1D5-8670CC87417B}"/>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93748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E915-7CF8-480F-B172-45584A63E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F980F-8F8D-4451-81D4-2EB1247CBF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5CBAEC-4394-475A-B7FA-DBEA32A79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554AF-6DAE-4452-A05D-A9951B34A7DB}"/>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6" name="Footer Placeholder 5">
            <a:extLst>
              <a:ext uri="{FF2B5EF4-FFF2-40B4-BE49-F238E27FC236}">
                <a16:creationId xmlns:a16="http://schemas.microsoft.com/office/drawing/2014/main" id="{1D913CD6-8E48-4ACC-A97F-8282CA317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57957-8501-4C7D-AFAE-C8BC9AFEA3E9}"/>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6905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E8E8-7F5A-4487-B8F6-2BCFC97F6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6F8FF6-2225-470E-941D-8E336A07E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E020E6-F1B9-4AA7-85D5-6D734ABB8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72EB2-74F6-4308-94CB-CD66AB180DE3}"/>
              </a:ext>
            </a:extLst>
          </p:cNvPr>
          <p:cNvSpPr>
            <a:spLocks noGrp="1"/>
          </p:cNvSpPr>
          <p:nvPr>
            <p:ph type="dt" sz="half" idx="10"/>
          </p:nvPr>
        </p:nvSpPr>
        <p:spPr/>
        <p:txBody>
          <a:bodyPr/>
          <a:lstStyle/>
          <a:p>
            <a:fld id="{968A18D4-BB56-453D-8341-6784D96723E1}" type="datetimeFigureOut">
              <a:rPr lang="en-US" smtClean="0"/>
              <a:t>1/21/2022</a:t>
            </a:fld>
            <a:endParaRPr lang="en-US"/>
          </a:p>
        </p:txBody>
      </p:sp>
      <p:sp>
        <p:nvSpPr>
          <p:cNvPr id="6" name="Footer Placeholder 5">
            <a:extLst>
              <a:ext uri="{FF2B5EF4-FFF2-40B4-BE49-F238E27FC236}">
                <a16:creationId xmlns:a16="http://schemas.microsoft.com/office/drawing/2014/main" id="{E091E616-13E6-44BB-8A0A-450F647D7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26D5B-F1F0-4442-ADB2-D95CF0E9BC1B}"/>
              </a:ext>
            </a:extLst>
          </p:cNvPr>
          <p:cNvSpPr>
            <a:spLocks noGrp="1"/>
          </p:cNvSpPr>
          <p:nvPr>
            <p:ph type="sldNum" sz="quarter" idx="12"/>
          </p:nvPr>
        </p:nvSpPr>
        <p:spPr/>
        <p:txBody>
          <a:bodyPr/>
          <a:lstStyle/>
          <a:p>
            <a:fld id="{CE7618DE-29FF-4513-A75C-245F4EA46A38}" type="slidenum">
              <a:rPr lang="en-US" smtClean="0"/>
              <a:t>‹#›</a:t>
            </a:fld>
            <a:endParaRPr lang="en-US"/>
          </a:p>
        </p:txBody>
      </p:sp>
    </p:spTree>
    <p:extLst>
      <p:ext uri="{BB962C8B-B14F-4D97-AF65-F5344CB8AC3E}">
        <p14:creationId xmlns:p14="http://schemas.microsoft.com/office/powerpoint/2010/main" val="14971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649A22-568E-4B7A-87B0-B9B9E79D7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17E88C-678C-4E4B-802C-310F2FD4A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1DB1A-DF5D-41EC-90B7-6FD34EEB6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A18D4-BB56-453D-8341-6784D96723E1}" type="datetimeFigureOut">
              <a:rPr lang="en-US" smtClean="0"/>
              <a:t>1/21/2022</a:t>
            </a:fld>
            <a:endParaRPr lang="en-US"/>
          </a:p>
        </p:txBody>
      </p:sp>
      <p:sp>
        <p:nvSpPr>
          <p:cNvPr id="5" name="Footer Placeholder 4">
            <a:extLst>
              <a:ext uri="{FF2B5EF4-FFF2-40B4-BE49-F238E27FC236}">
                <a16:creationId xmlns:a16="http://schemas.microsoft.com/office/drawing/2014/main" id="{5C4011F6-EF4E-426B-8AF2-1DBD33EBE6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CB551A-D4E2-4CA7-B283-E06C1E957B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618DE-29FF-4513-A75C-245F4EA46A38}" type="slidenum">
              <a:rPr lang="en-US" smtClean="0"/>
              <a:t>‹#›</a:t>
            </a:fld>
            <a:endParaRPr lang="en-US"/>
          </a:p>
        </p:txBody>
      </p:sp>
    </p:spTree>
    <p:extLst>
      <p:ext uri="{BB962C8B-B14F-4D97-AF65-F5344CB8AC3E}">
        <p14:creationId xmlns:p14="http://schemas.microsoft.com/office/powerpoint/2010/main" val="1459125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DBC6DF-083C-42B9-8AC4-982A19002709}"/>
              </a:ext>
            </a:extLst>
          </p:cNvPr>
          <p:cNvSpPr>
            <a:spLocks noGrp="1"/>
          </p:cNvSpPr>
          <p:nvPr>
            <p:ph type="ctrTitle"/>
          </p:nvPr>
        </p:nvSpPr>
        <p:spPr>
          <a:xfrm>
            <a:off x="660041" y="2767106"/>
            <a:ext cx="2880828" cy="3071906"/>
          </a:xfrm>
        </p:spPr>
        <p:txBody>
          <a:bodyPr anchor="t">
            <a:normAutofit/>
          </a:bodyPr>
          <a:lstStyle/>
          <a:p>
            <a:pPr algn="l"/>
            <a:r>
              <a:rPr lang="en-US" sz="3400" b="1">
                <a:solidFill>
                  <a:srgbClr val="FFFFFF"/>
                </a:solidFill>
              </a:rPr>
              <a:t>How Can Napoli Avoid a Capitulation and Sustain Their Title Challenge?</a:t>
            </a:r>
          </a:p>
        </p:txBody>
      </p:sp>
      <p:sp>
        <p:nvSpPr>
          <p:cNvPr id="3" name="Subtitle 2">
            <a:extLst>
              <a:ext uri="{FF2B5EF4-FFF2-40B4-BE49-F238E27FC236}">
                <a16:creationId xmlns:a16="http://schemas.microsoft.com/office/drawing/2014/main" id="{1F85AF23-4DA0-4429-AFA9-830BB25046A2}"/>
              </a:ext>
            </a:extLst>
          </p:cNvPr>
          <p:cNvSpPr>
            <a:spLocks noGrp="1"/>
          </p:cNvSpPr>
          <p:nvPr>
            <p:ph type="subTitle" idx="1"/>
          </p:nvPr>
        </p:nvSpPr>
        <p:spPr>
          <a:xfrm>
            <a:off x="660042" y="806824"/>
            <a:ext cx="2919738" cy="1494117"/>
          </a:xfrm>
        </p:spPr>
        <p:txBody>
          <a:bodyPr anchor="b">
            <a:normAutofit/>
          </a:bodyPr>
          <a:lstStyle/>
          <a:p>
            <a:pPr algn="l"/>
            <a:r>
              <a:rPr lang="en-US" sz="2000">
                <a:solidFill>
                  <a:srgbClr val="FFFFFF"/>
                </a:solidFill>
              </a:rPr>
              <a:t>By Kosta Marcopulos</a:t>
            </a:r>
          </a:p>
        </p:txBody>
      </p:sp>
      <p:pic>
        <p:nvPicPr>
          <p:cNvPr id="6" name="Picture 5" descr="A picture containing clothing, underpants&#10;&#10;Description automatically generated">
            <a:extLst>
              <a:ext uri="{FF2B5EF4-FFF2-40B4-BE49-F238E27FC236}">
                <a16:creationId xmlns:a16="http://schemas.microsoft.com/office/drawing/2014/main" id="{5EAA9656-ADE6-4799-89A3-BD4C8BB79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0"/>
            <a:ext cx="8153400" cy="6875818"/>
          </a:xfrm>
          <a:prstGeom prst="rect">
            <a:avLst/>
          </a:prstGeom>
        </p:spPr>
      </p:pic>
    </p:spTree>
    <p:extLst>
      <p:ext uri="{BB962C8B-B14F-4D97-AF65-F5344CB8AC3E}">
        <p14:creationId xmlns:p14="http://schemas.microsoft.com/office/powerpoint/2010/main" val="395384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9D48-91BE-4961-BB3D-D867F583501D}"/>
              </a:ext>
            </a:extLst>
          </p:cNvPr>
          <p:cNvSpPr>
            <a:spLocks noGrp="1"/>
          </p:cNvSpPr>
          <p:nvPr>
            <p:ph type="title"/>
          </p:nvPr>
        </p:nvSpPr>
        <p:spPr/>
        <p:txBody>
          <a:bodyPr/>
          <a:lstStyle/>
          <a:p>
            <a:r>
              <a:rPr lang="en-US" dirty="0"/>
              <a:t>Full Back - </a:t>
            </a:r>
            <a:r>
              <a:rPr lang="en-US" dirty="0" err="1"/>
              <a:t>Rogério</a:t>
            </a:r>
            <a:r>
              <a:rPr lang="en-US" b="0" i="0" u="none" strike="noStrike" cap="all" dirty="0">
                <a:solidFill>
                  <a:srgbClr val="222222"/>
                </a:solidFill>
                <a:effectLst/>
              </a:rPr>
              <a:t> </a:t>
            </a:r>
            <a:endParaRPr lang="en-US" dirty="0"/>
          </a:p>
        </p:txBody>
      </p:sp>
      <p:graphicFrame>
        <p:nvGraphicFramePr>
          <p:cNvPr id="6" name="Table 6">
            <a:extLst>
              <a:ext uri="{FF2B5EF4-FFF2-40B4-BE49-F238E27FC236}">
                <a16:creationId xmlns:a16="http://schemas.microsoft.com/office/drawing/2014/main" id="{96BEF594-6CA8-4A69-8D93-D3023B8D9623}"/>
              </a:ext>
            </a:extLst>
          </p:cNvPr>
          <p:cNvGraphicFramePr>
            <a:graphicFrameLocks noGrp="1"/>
          </p:cNvGraphicFramePr>
          <p:nvPr>
            <p:ph idx="1"/>
            <p:extLst>
              <p:ext uri="{D42A27DB-BD31-4B8C-83A1-F6EECF244321}">
                <p14:modId xmlns:p14="http://schemas.microsoft.com/office/powerpoint/2010/main" val="3455663782"/>
              </p:ext>
            </p:extLst>
          </p:nvPr>
        </p:nvGraphicFramePr>
        <p:xfrm>
          <a:off x="1173438" y="3668697"/>
          <a:ext cx="9845124" cy="1668850"/>
        </p:xfrm>
        <a:graphic>
          <a:graphicData uri="http://schemas.openxmlformats.org/drawingml/2006/table">
            <a:tbl>
              <a:tblPr firstRow="1" bandRow="1">
                <a:tableStyleId>{5C22544A-7EE6-4342-B048-85BDC9FD1C3A}</a:tableStyleId>
              </a:tblPr>
              <a:tblGrid>
                <a:gridCol w="1640854">
                  <a:extLst>
                    <a:ext uri="{9D8B030D-6E8A-4147-A177-3AD203B41FA5}">
                      <a16:colId xmlns:a16="http://schemas.microsoft.com/office/drawing/2014/main" val="933347383"/>
                    </a:ext>
                  </a:extLst>
                </a:gridCol>
                <a:gridCol w="1640854">
                  <a:extLst>
                    <a:ext uri="{9D8B030D-6E8A-4147-A177-3AD203B41FA5}">
                      <a16:colId xmlns:a16="http://schemas.microsoft.com/office/drawing/2014/main" val="1298905771"/>
                    </a:ext>
                  </a:extLst>
                </a:gridCol>
                <a:gridCol w="1640854">
                  <a:extLst>
                    <a:ext uri="{9D8B030D-6E8A-4147-A177-3AD203B41FA5}">
                      <a16:colId xmlns:a16="http://schemas.microsoft.com/office/drawing/2014/main" val="298147185"/>
                    </a:ext>
                  </a:extLst>
                </a:gridCol>
                <a:gridCol w="1640854">
                  <a:extLst>
                    <a:ext uri="{9D8B030D-6E8A-4147-A177-3AD203B41FA5}">
                      <a16:colId xmlns:a16="http://schemas.microsoft.com/office/drawing/2014/main" val="225776923"/>
                    </a:ext>
                  </a:extLst>
                </a:gridCol>
                <a:gridCol w="1640854">
                  <a:extLst>
                    <a:ext uri="{9D8B030D-6E8A-4147-A177-3AD203B41FA5}">
                      <a16:colId xmlns:a16="http://schemas.microsoft.com/office/drawing/2014/main" val="1010936445"/>
                    </a:ext>
                  </a:extLst>
                </a:gridCol>
                <a:gridCol w="1640854">
                  <a:extLst>
                    <a:ext uri="{9D8B030D-6E8A-4147-A177-3AD203B41FA5}">
                      <a16:colId xmlns:a16="http://schemas.microsoft.com/office/drawing/2014/main" val="4166197112"/>
                    </a:ext>
                  </a:extLst>
                </a:gridCol>
              </a:tblGrid>
              <a:tr h="641986">
                <a:tc>
                  <a:txBody>
                    <a:bodyPr/>
                    <a:lstStyle/>
                    <a:p>
                      <a:r>
                        <a:rPr lang="en-US" dirty="0"/>
                        <a:t>Player</a:t>
                      </a:r>
                    </a:p>
                  </a:txBody>
                  <a:tcPr/>
                </a:tc>
                <a:tc>
                  <a:txBody>
                    <a:bodyPr/>
                    <a:lstStyle/>
                    <a:p>
                      <a:r>
                        <a:rPr lang="en-US" dirty="0"/>
                        <a:t>Club</a:t>
                      </a:r>
                    </a:p>
                  </a:txBody>
                  <a:tcPr/>
                </a:tc>
                <a:tc>
                  <a:txBody>
                    <a:bodyPr/>
                    <a:lstStyle/>
                    <a:p>
                      <a:r>
                        <a:rPr lang="en-US" dirty="0"/>
                        <a:t>Defensive Duels Per 90</a:t>
                      </a:r>
                    </a:p>
                  </a:txBody>
                  <a:tcPr/>
                </a:tc>
                <a:tc>
                  <a:txBody>
                    <a:bodyPr/>
                    <a:lstStyle/>
                    <a:p>
                      <a:r>
                        <a:rPr lang="en-US" dirty="0"/>
                        <a:t>Defensive Duel Win %</a:t>
                      </a:r>
                    </a:p>
                  </a:txBody>
                  <a:tcPr/>
                </a:tc>
                <a:tc>
                  <a:txBody>
                    <a:bodyPr/>
                    <a:lstStyle/>
                    <a:p>
                      <a:r>
                        <a:rPr lang="en-US" dirty="0"/>
                        <a:t>Passes Per 90</a:t>
                      </a:r>
                    </a:p>
                  </a:txBody>
                  <a:tcPr/>
                </a:tc>
                <a:tc>
                  <a:txBody>
                    <a:bodyPr/>
                    <a:lstStyle/>
                    <a:p>
                      <a:r>
                        <a:rPr lang="en-US" dirty="0"/>
                        <a:t>Accurate Pass %</a:t>
                      </a:r>
                    </a:p>
                  </a:txBody>
                  <a:tcPr/>
                </a:tc>
                <a:extLst>
                  <a:ext uri="{0D108BD9-81ED-4DB2-BD59-A6C34878D82A}">
                    <a16:rowId xmlns:a16="http://schemas.microsoft.com/office/drawing/2014/main" val="1909645793"/>
                  </a:ext>
                </a:extLst>
              </a:tr>
              <a:tr h="513432">
                <a:tc>
                  <a:txBody>
                    <a:bodyPr/>
                    <a:lstStyle/>
                    <a:p>
                      <a:r>
                        <a:rPr lang="en-US" dirty="0" err="1"/>
                        <a:t>Rogério</a:t>
                      </a:r>
                      <a:endParaRPr lang="en-US" dirty="0"/>
                    </a:p>
                  </a:txBody>
                  <a:tcPr/>
                </a:tc>
                <a:tc>
                  <a:txBody>
                    <a:bodyPr/>
                    <a:lstStyle/>
                    <a:p>
                      <a:r>
                        <a:rPr lang="en-US" dirty="0" err="1"/>
                        <a:t>Sassuolo</a:t>
                      </a:r>
                      <a:endParaRPr lang="en-US" dirty="0"/>
                    </a:p>
                  </a:txBody>
                  <a:tcPr/>
                </a:tc>
                <a:tc>
                  <a:txBody>
                    <a:bodyPr/>
                    <a:lstStyle/>
                    <a:p>
                      <a:r>
                        <a:rPr lang="en-US" dirty="0"/>
                        <a:t>6.99</a:t>
                      </a:r>
                    </a:p>
                  </a:txBody>
                  <a:tcPr/>
                </a:tc>
                <a:tc>
                  <a:txBody>
                    <a:bodyPr/>
                    <a:lstStyle/>
                    <a:p>
                      <a:r>
                        <a:rPr lang="en-US" dirty="0"/>
                        <a:t>63.53%</a:t>
                      </a:r>
                    </a:p>
                  </a:txBody>
                  <a:tcPr/>
                </a:tc>
                <a:tc>
                  <a:txBody>
                    <a:bodyPr/>
                    <a:lstStyle/>
                    <a:p>
                      <a:r>
                        <a:rPr lang="en-US" dirty="0"/>
                        <a:t>42.90</a:t>
                      </a:r>
                    </a:p>
                  </a:txBody>
                  <a:tcPr/>
                </a:tc>
                <a:tc>
                  <a:txBody>
                    <a:bodyPr/>
                    <a:lstStyle/>
                    <a:p>
                      <a:r>
                        <a:rPr lang="en-US" dirty="0"/>
                        <a:t>85.06%</a:t>
                      </a:r>
                    </a:p>
                  </a:txBody>
                  <a:tcPr/>
                </a:tc>
                <a:extLst>
                  <a:ext uri="{0D108BD9-81ED-4DB2-BD59-A6C34878D82A}">
                    <a16:rowId xmlns:a16="http://schemas.microsoft.com/office/drawing/2014/main" val="2956231057"/>
                  </a:ext>
                </a:extLst>
              </a:tr>
              <a:tr h="513432">
                <a:tc>
                  <a:txBody>
                    <a:bodyPr/>
                    <a:lstStyle/>
                    <a:p>
                      <a:r>
                        <a:rPr lang="en-US" dirty="0"/>
                        <a:t>Mario Rui</a:t>
                      </a:r>
                    </a:p>
                  </a:txBody>
                  <a:tcPr/>
                </a:tc>
                <a:tc>
                  <a:txBody>
                    <a:bodyPr/>
                    <a:lstStyle/>
                    <a:p>
                      <a:r>
                        <a:rPr lang="en-US" dirty="0"/>
                        <a:t>Napoli</a:t>
                      </a:r>
                    </a:p>
                  </a:txBody>
                  <a:tcPr/>
                </a:tc>
                <a:tc>
                  <a:txBody>
                    <a:bodyPr/>
                    <a:lstStyle/>
                    <a:p>
                      <a:r>
                        <a:rPr lang="en-US" dirty="0"/>
                        <a:t>6.69</a:t>
                      </a:r>
                    </a:p>
                  </a:txBody>
                  <a:tcPr/>
                </a:tc>
                <a:tc>
                  <a:txBody>
                    <a:bodyPr/>
                    <a:lstStyle/>
                    <a:p>
                      <a:r>
                        <a:rPr lang="en-US" dirty="0"/>
                        <a:t>54.46%</a:t>
                      </a:r>
                    </a:p>
                  </a:txBody>
                  <a:tcPr/>
                </a:tc>
                <a:tc>
                  <a:txBody>
                    <a:bodyPr/>
                    <a:lstStyle/>
                    <a:p>
                      <a:r>
                        <a:rPr lang="en-US" dirty="0"/>
                        <a:t>62.59</a:t>
                      </a:r>
                    </a:p>
                  </a:txBody>
                  <a:tcPr/>
                </a:tc>
                <a:tc>
                  <a:txBody>
                    <a:bodyPr/>
                    <a:lstStyle/>
                    <a:p>
                      <a:r>
                        <a:rPr lang="en-US" dirty="0"/>
                        <a:t>88.84%</a:t>
                      </a:r>
                    </a:p>
                  </a:txBody>
                  <a:tcPr/>
                </a:tc>
                <a:extLst>
                  <a:ext uri="{0D108BD9-81ED-4DB2-BD59-A6C34878D82A}">
                    <a16:rowId xmlns:a16="http://schemas.microsoft.com/office/drawing/2014/main" val="2282369957"/>
                  </a:ext>
                </a:extLst>
              </a:tr>
            </a:tbl>
          </a:graphicData>
        </a:graphic>
      </p:graphicFrame>
      <p:pic>
        <p:nvPicPr>
          <p:cNvPr id="1026" name="Picture 2">
            <a:extLst>
              <a:ext uri="{FF2B5EF4-FFF2-40B4-BE49-F238E27FC236}">
                <a16:creationId xmlns:a16="http://schemas.microsoft.com/office/drawing/2014/main" id="{0DEF1581-B24F-4FDB-84EE-974965C4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262" y="1375299"/>
            <a:ext cx="2053701" cy="2053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ssuolo">
            <a:extLst>
              <a:ext uri="{FF2B5EF4-FFF2-40B4-BE49-F238E27FC236}">
                <a16:creationId xmlns:a16="http://schemas.microsoft.com/office/drawing/2014/main" id="{513B0059-6AA2-4BBA-9B51-CCDCEA74F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375299"/>
            <a:ext cx="2053701" cy="205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12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E5BE4E-7E51-420C-AAE5-88A2EFE5F1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Center Back</a:t>
            </a:r>
            <a:r>
              <a:rPr lang="en-US" sz="4000" kern="1200" dirty="0">
                <a:solidFill>
                  <a:srgbClr val="FFFFFF"/>
                </a:solidFill>
                <a:latin typeface="+mj-lt"/>
                <a:ea typeface="+mj-ea"/>
                <a:cs typeface="+mj-cs"/>
              </a:rPr>
              <a:t>- Defense</a:t>
            </a:r>
          </a:p>
        </p:txBody>
      </p:sp>
      <p:pic>
        <p:nvPicPr>
          <p:cNvPr id="4" name="Picture 3" descr="Graphical user interface&#10;&#10;Description automatically generated with medium confidence">
            <a:extLst>
              <a:ext uri="{FF2B5EF4-FFF2-40B4-BE49-F238E27FC236}">
                <a16:creationId xmlns:a16="http://schemas.microsoft.com/office/drawing/2014/main" id="{AB47BB07-FF31-4E5A-8A6B-499FA40AF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1"/>
            <a:ext cx="8153396" cy="6857572"/>
          </a:xfrm>
          <a:prstGeom prst="rect">
            <a:avLst/>
          </a:prstGeom>
        </p:spPr>
      </p:pic>
      <p:graphicFrame>
        <p:nvGraphicFramePr>
          <p:cNvPr id="9" name="Table 4">
            <a:extLst>
              <a:ext uri="{FF2B5EF4-FFF2-40B4-BE49-F238E27FC236}">
                <a16:creationId xmlns:a16="http://schemas.microsoft.com/office/drawing/2014/main" id="{9F844487-B8E1-4BB0-A7D8-DD4DF866E072}"/>
              </a:ext>
            </a:extLst>
          </p:cNvPr>
          <p:cNvGraphicFramePr>
            <a:graphicFrameLocks noGrp="1"/>
          </p:cNvGraphicFramePr>
          <p:nvPr>
            <p:ph idx="1"/>
            <p:extLst>
              <p:ext uri="{D42A27DB-BD31-4B8C-83A1-F6EECF244321}">
                <p14:modId xmlns:p14="http://schemas.microsoft.com/office/powerpoint/2010/main" val="3870546384"/>
              </p:ext>
            </p:extLst>
          </p:nvPr>
        </p:nvGraphicFramePr>
        <p:xfrm>
          <a:off x="1068" y="5138819"/>
          <a:ext cx="4036468" cy="1747520"/>
        </p:xfrm>
        <a:graphic>
          <a:graphicData uri="http://schemas.openxmlformats.org/drawingml/2006/table">
            <a:tbl>
              <a:tblPr firstRow="1" bandRow="1">
                <a:tableStyleId>{5C22544A-7EE6-4342-B048-85BDC9FD1C3A}</a:tableStyleId>
              </a:tblPr>
              <a:tblGrid>
                <a:gridCol w="1009117">
                  <a:extLst>
                    <a:ext uri="{9D8B030D-6E8A-4147-A177-3AD203B41FA5}">
                      <a16:colId xmlns:a16="http://schemas.microsoft.com/office/drawing/2014/main" val="4053119662"/>
                    </a:ext>
                  </a:extLst>
                </a:gridCol>
                <a:gridCol w="1009117">
                  <a:extLst>
                    <a:ext uri="{9D8B030D-6E8A-4147-A177-3AD203B41FA5}">
                      <a16:colId xmlns:a16="http://schemas.microsoft.com/office/drawing/2014/main" val="4229602482"/>
                    </a:ext>
                  </a:extLst>
                </a:gridCol>
                <a:gridCol w="1009117">
                  <a:extLst>
                    <a:ext uri="{9D8B030D-6E8A-4147-A177-3AD203B41FA5}">
                      <a16:colId xmlns:a16="http://schemas.microsoft.com/office/drawing/2014/main" val="2079699862"/>
                    </a:ext>
                  </a:extLst>
                </a:gridCol>
                <a:gridCol w="1009117">
                  <a:extLst>
                    <a:ext uri="{9D8B030D-6E8A-4147-A177-3AD203B41FA5}">
                      <a16:colId xmlns:a16="http://schemas.microsoft.com/office/drawing/2014/main" val="2081228063"/>
                    </a:ext>
                  </a:extLst>
                </a:gridCol>
              </a:tblGrid>
              <a:tr h="0">
                <a:tc>
                  <a:txBody>
                    <a:bodyPr/>
                    <a:lstStyle/>
                    <a:p>
                      <a:r>
                        <a:rPr lang="en-US" dirty="0"/>
                        <a:t>Player</a:t>
                      </a:r>
                    </a:p>
                  </a:txBody>
                  <a:tcPr/>
                </a:tc>
                <a:tc>
                  <a:txBody>
                    <a:bodyPr/>
                    <a:lstStyle/>
                    <a:p>
                      <a:r>
                        <a:rPr lang="en-US" dirty="0"/>
                        <a:t>Club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Defensive Duels Per 90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Defensive Duel Win %</a:t>
                      </a:r>
                    </a:p>
                    <a:p>
                      <a:endParaRPr lang="en-US" dirty="0"/>
                    </a:p>
                  </a:txBody>
                  <a:tcPr/>
                </a:tc>
                <a:extLst>
                  <a:ext uri="{0D108BD9-81ED-4DB2-BD59-A6C34878D82A}">
                    <a16:rowId xmlns:a16="http://schemas.microsoft.com/office/drawing/2014/main" val="918957921"/>
                  </a:ext>
                </a:extLst>
              </a:tr>
              <a:tr h="370840">
                <a:tc>
                  <a:txBody>
                    <a:bodyPr/>
                    <a:lstStyle/>
                    <a:p>
                      <a:r>
                        <a:rPr lang="en-US" sz="1600" dirty="0" err="1"/>
                        <a:t>Koulibaly</a:t>
                      </a:r>
                      <a:endParaRPr lang="en-US" sz="1600" dirty="0"/>
                    </a:p>
                  </a:txBody>
                  <a:tcPr/>
                </a:tc>
                <a:tc>
                  <a:txBody>
                    <a:bodyPr/>
                    <a:lstStyle/>
                    <a:p>
                      <a:r>
                        <a:rPr lang="en-US" dirty="0"/>
                        <a:t>Napoli</a:t>
                      </a:r>
                    </a:p>
                  </a:txBody>
                  <a:tcPr/>
                </a:tc>
                <a:tc>
                  <a:txBody>
                    <a:bodyPr/>
                    <a:lstStyle/>
                    <a:p>
                      <a:r>
                        <a:rPr lang="en-US" dirty="0"/>
                        <a:t>4.54</a:t>
                      </a:r>
                    </a:p>
                  </a:txBody>
                  <a:tcPr/>
                </a:tc>
                <a:tc>
                  <a:txBody>
                    <a:bodyPr/>
                    <a:lstStyle/>
                    <a:p>
                      <a:r>
                        <a:rPr lang="en-US" dirty="0"/>
                        <a:t>69.70%</a:t>
                      </a:r>
                    </a:p>
                  </a:txBody>
                  <a:tcPr/>
                </a:tc>
                <a:extLst>
                  <a:ext uri="{0D108BD9-81ED-4DB2-BD59-A6C34878D82A}">
                    <a16:rowId xmlns:a16="http://schemas.microsoft.com/office/drawing/2014/main" val="1065735812"/>
                  </a:ext>
                </a:extLst>
              </a:tr>
              <a:tr h="370840">
                <a:tc>
                  <a:txBody>
                    <a:bodyPr/>
                    <a:lstStyle/>
                    <a:p>
                      <a:r>
                        <a:rPr lang="en-US" sz="1600" dirty="0" err="1"/>
                        <a:t>Rrahmani</a:t>
                      </a:r>
                      <a:endParaRPr lang="en-US" sz="1600" dirty="0"/>
                    </a:p>
                  </a:txBody>
                  <a:tcPr/>
                </a:tc>
                <a:tc>
                  <a:txBody>
                    <a:bodyPr/>
                    <a:lstStyle/>
                    <a:p>
                      <a:r>
                        <a:rPr lang="en-US" dirty="0"/>
                        <a:t>Napoli</a:t>
                      </a:r>
                    </a:p>
                  </a:txBody>
                  <a:tcPr/>
                </a:tc>
                <a:tc>
                  <a:txBody>
                    <a:bodyPr/>
                    <a:lstStyle/>
                    <a:p>
                      <a:r>
                        <a:rPr lang="en-US" dirty="0"/>
                        <a:t>5.10</a:t>
                      </a:r>
                    </a:p>
                  </a:txBody>
                  <a:tcPr/>
                </a:tc>
                <a:tc>
                  <a:txBody>
                    <a:bodyPr/>
                    <a:lstStyle/>
                    <a:p>
                      <a:r>
                        <a:rPr lang="en-US" dirty="0"/>
                        <a:t>67.65%</a:t>
                      </a:r>
                    </a:p>
                  </a:txBody>
                  <a:tcPr/>
                </a:tc>
                <a:extLst>
                  <a:ext uri="{0D108BD9-81ED-4DB2-BD59-A6C34878D82A}">
                    <a16:rowId xmlns:a16="http://schemas.microsoft.com/office/drawing/2014/main" val="606195299"/>
                  </a:ext>
                </a:extLst>
              </a:tr>
            </a:tbl>
          </a:graphicData>
        </a:graphic>
      </p:graphicFrame>
    </p:spTree>
    <p:extLst>
      <p:ext uri="{BB962C8B-B14F-4D97-AF65-F5344CB8AC3E}">
        <p14:creationId xmlns:p14="http://schemas.microsoft.com/office/powerpoint/2010/main" val="2621634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E5BE4E-7E51-420C-AAE5-88A2EFE5F1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Center Back</a:t>
            </a:r>
            <a:r>
              <a:rPr lang="en-US" sz="4000" kern="1200" dirty="0">
                <a:solidFill>
                  <a:srgbClr val="FFFFFF"/>
                </a:solidFill>
                <a:latin typeface="+mj-lt"/>
                <a:ea typeface="+mj-ea"/>
                <a:cs typeface="+mj-cs"/>
              </a:rPr>
              <a:t>- Aerial</a:t>
            </a:r>
          </a:p>
        </p:txBody>
      </p:sp>
      <p:pic>
        <p:nvPicPr>
          <p:cNvPr id="4" name="Picture 3" descr="Chart, scatter chart&#10;&#10;Description automatically generated">
            <a:extLst>
              <a:ext uri="{FF2B5EF4-FFF2-40B4-BE49-F238E27FC236}">
                <a16:creationId xmlns:a16="http://schemas.microsoft.com/office/drawing/2014/main" id="{5EBBAD99-EFED-4005-8AD5-81CC9B44D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0"/>
            <a:ext cx="8153396" cy="6858000"/>
          </a:xfrm>
          <a:prstGeom prst="rect">
            <a:avLst/>
          </a:prstGeom>
        </p:spPr>
      </p:pic>
      <p:graphicFrame>
        <p:nvGraphicFramePr>
          <p:cNvPr id="9" name="Table 4">
            <a:extLst>
              <a:ext uri="{FF2B5EF4-FFF2-40B4-BE49-F238E27FC236}">
                <a16:creationId xmlns:a16="http://schemas.microsoft.com/office/drawing/2014/main" id="{ACB0338C-C9BC-4B7C-9C35-2F852DF7DB8B}"/>
              </a:ext>
            </a:extLst>
          </p:cNvPr>
          <p:cNvGraphicFramePr>
            <a:graphicFrameLocks noGrp="1"/>
          </p:cNvGraphicFramePr>
          <p:nvPr>
            <p:ph idx="1"/>
            <p:extLst>
              <p:ext uri="{D42A27DB-BD31-4B8C-83A1-F6EECF244321}">
                <p14:modId xmlns:p14="http://schemas.microsoft.com/office/powerpoint/2010/main" val="432015663"/>
              </p:ext>
            </p:extLst>
          </p:nvPr>
        </p:nvGraphicFramePr>
        <p:xfrm>
          <a:off x="1068" y="5210402"/>
          <a:ext cx="4036468" cy="1656080"/>
        </p:xfrm>
        <a:graphic>
          <a:graphicData uri="http://schemas.openxmlformats.org/drawingml/2006/table">
            <a:tbl>
              <a:tblPr firstRow="1" bandRow="1">
                <a:tableStyleId>{5C22544A-7EE6-4342-B048-85BDC9FD1C3A}</a:tableStyleId>
              </a:tblPr>
              <a:tblGrid>
                <a:gridCol w="1009117">
                  <a:extLst>
                    <a:ext uri="{9D8B030D-6E8A-4147-A177-3AD203B41FA5}">
                      <a16:colId xmlns:a16="http://schemas.microsoft.com/office/drawing/2014/main" val="4053119662"/>
                    </a:ext>
                  </a:extLst>
                </a:gridCol>
                <a:gridCol w="1009117">
                  <a:extLst>
                    <a:ext uri="{9D8B030D-6E8A-4147-A177-3AD203B41FA5}">
                      <a16:colId xmlns:a16="http://schemas.microsoft.com/office/drawing/2014/main" val="4229602482"/>
                    </a:ext>
                  </a:extLst>
                </a:gridCol>
                <a:gridCol w="1009117">
                  <a:extLst>
                    <a:ext uri="{9D8B030D-6E8A-4147-A177-3AD203B41FA5}">
                      <a16:colId xmlns:a16="http://schemas.microsoft.com/office/drawing/2014/main" val="2397893896"/>
                    </a:ext>
                  </a:extLst>
                </a:gridCol>
                <a:gridCol w="1009117">
                  <a:extLst>
                    <a:ext uri="{9D8B030D-6E8A-4147-A177-3AD203B41FA5}">
                      <a16:colId xmlns:a16="http://schemas.microsoft.com/office/drawing/2014/main" val="2180239561"/>
                    </a:ext>
                  </a:extLst>
                </a:gridCol>
              </a:tblGrid>
              <a:tr h="0">
                <a:tc>
                  <a:txBody>
                    <a:bodyPr/>
                    <a:lstStyle/>
                    <a:p>
                      <a:r>
                        <a:rPr lang="en-US" dirty="0"/>
                        <a:t>Player</a:t>
                      </a:r>
                    </a:p>
                  </a:txBody>
                  <a:tcPr/>
                </a:tc>
                <a:tc>
                  <a:txBody>
                    <a:bodyPr/>
                    <a:lstStyle/>
                    <a:p>
                      <a:r>
                        <a:rPr lang="en-US" dirty="0"/>
                        <a:t>Club</a:t>
                      </a:r>
                    </a:p>
                  </a:txBody>
                  <a:tcPr/>
                </a:tc>
                <a:tc>
                  <a:txBody>
                    <a:bodyPr/>
                    <a:lstStyle/>
                    <a:p>
                      <a:r>
                        <a:rPr lang="en-US" dirty="0"/>
                        <a:t>Aerial Duels Per 90</a:t>
                      </a:r>
                    </a:p>
                  </a:txBody>
                  <a:tcPr/>
                </a:tc>
                <a:tc>
                  <a:txBody>
                    <a:bodyPr/>
                    <a:lstStyle/>
                    <a:p>
                      <a:r>
                        <a:rPr lang="en-US" dirty="0"/>
                        <a:t>Aerial Duel Win %</a:t>
                      </a:r>
                    </a:p>
                  </a:txBody>
                  <a:tcPr/>
                </a:tc>
                <a:extLst>
                  <a:ext uri="{0D108BD9-81ED-4DB2-BD59-A6C34878D82A}">
                    <a16:rowId xmlns:a16="http://schemas.microsoft.com/office/drawing/2014/main" val="918957921"/>
                  </a:ext>
                </a:extLst>
              </a:tr>
              <a:tr h="370840">
                <a:tc>
                  <a:txBody>
                    <a:bodyPr/>
                    <a:lstStyle/>
                    <a:p>
                      <a:r>
                        <a:rPr lang="en-US" sz="1600" dirty="0" err="1"/>
                        <a:t>Koulibaly</a:t>
                      </a:r>
                      <a:endParaRPr lang="en-US" sz="1600" dirty="0"/>
                    </a:p>
                  </a:txBody>
                  <a:tcPr/>
                </a:tc>
                <a:tc>
                  <a:txBody>
                    <a:bodyPr/>
                    <a:lstStyle/>
                    <a:p>
                      <a:r>
                        <a:rPr lang="en-US" dirty="0"/>
                        <a:t>Napoli</a:t>
                      </a:r>
                    </a:p>
                  </a:txBody>
                  <a:tcPr/>
                </a:tc>
                <a:tc>
                  <a:txBody>
                    <a:bodyPr/>
                    <a:lstStyle/>
                    <a:p>
                      <a:r>
                        <a:rPr lang="en-US" dirty="0"/>
                        <a:t>2.89</a:t>
                      </a:r>
                    </a:p>
                  </a:txBody>
                  <a:tcPr/>
                </a:tc>
                <a:tc>
                  <a:txBody>
                    <a:bodyPr/>
                    <a:lstStyle/>
                    <a:p>
                      <a:r>
                        <a:rPr lang="en-US" dirty="0"/>
                        <a:t>52.38%</a:t>
                      </a:r>
                    </a:p>
                  </a:txBody>
                  <a:tcPr/>
                </a:tc>
                <a:extLst>
                  <a:ext uri="{0D108BD9-81ED-4DB2-BD59-A6C34878D82A}">
                    <a16:rowId xmlns:a16="http://schemas.microsoft.com/office/drawing/2014/main" val="1065735812"/>
                  </a:ext>
                </a:extLst>
              </a:tr>
              <a:tr h="370840">
                <a:tc>
                  <a:txBody>
                    <a:bodyPr/>
                    <a:lstStyle/>
                    <a:p>
                      <a:r>
                        <a:rPr lang="en-US" sz="1600" dirty="0" err="1"/>
                        <a:t>Rrahmani</a:t>
                      </a:r>
                      <a:endParaRPr lang="en-US" sz="1600" dirty="0"/>
                    </a:p>
                  </a:txBody>
                  <a:tcPr/>
                </a:tc>
                <a:tc>
                  <a:txBody>
                    <a:bodyPr/>
                    <a:lstStyle/>
                    <a:p>
                      <a:r>
                        <a:rPr lang="en-US" dirty="0"/>
                        <a:t>Napoli</a:t>
                      </a:r>
                    </a:p>
                  </a:txBody>
                  <a:tcPr/>
                </a:tc>
                <a:tc>
                  <a:txBody>
                    <a:bodyPr/>
                    <a:lstStyle/>
                    <a:p>
                      <a:r>
                        <a:rPr lang="en-US" dirty="0"/>
                        <a:t>3.15</a:t>
                      </a:r>
                    </a:p>
                  </a:txBody>
                  <a:tcPr/>
                </a:tc>
                <a:tc>
                  <a:txBody>
                    <a:bodyPr/>
                    <a:lstStyle/>
                    <a:p>
                      <a:r>
                        <a:rPr lang="en-US" dirty="0"/>
                        <a:t>57.14%</a:t>
                      </a:r>
                    </a:p>
                  </a:txBody>
                  <a:tcPr/>
                </a:tc>
                <a:extLst>
                  <a:ext uri="{0D108BD9-81ED-4DB2-BD59-A6C34878D82A}">
                    <a16:rowId xmlns:a16="http://schemas.microsoft.com/office/drawing/2014/main" val="606195299"/>
                  </a:ext>
                </a:extLst>
              </a:tr>
            </a:tbl>
          </a:graphicData>
        </a:graphic>
      </p:graphicFrame>
    </p:spTree>
    <p:extLst>
      <p:ext uri="{BB962C8B-B14F-4D97-AF65-F5344CB8AC3E}">
        <p14:creationId xmlns:p14="http://schemas.microsoft.com/office/powerpoint/2010/main" val="2584294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E5BE4E-7E51-420C-AAE5-88A2EFE5F1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Center Back</a:t>
            </a:r>
            <a:r>
              <a:rPr lang="en-US" sz="4000" kern="1200" dirty="0">
                <a:solidFill>
                  <a:srgbClr val="FFFFFF"/>
                </a:solidFill>
                <a:latin typeface="+mj-lt"/>
                <a:ea typeface="+mj-ea"/>
                <a:cs typeface="+mj-cs"/>
              </a:rPr>
              <a:t>- Passing</a:t>
            </a:r>
          </a:p>
        </p:txBody>
      </p:sp>
      <p:pic>
        <p:nvPicPr>
          <p:cNvPr id="4" name="Picture 3" descr="Graphical user interface, scatter chart&#10;&#10;Description automatically generated with medium confidence">
            <a:extLst>
              <a:ext uri="{FF2B5EF4-FFF2-40B4-BE49-F238E27FC236}">
                <a16:creationId xmlns:a16="http://schemas.microsoft.com/office/drawing/2014/main" id="{91BEDEDF-1590-4EE7-A1A8-9015CE7BE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0"/>
            <a:ext cx="8153396" cy="6858000"/>
          </a:xfrm>
          <a:prstGeom prst="rect">
            <a:avLst/>
          </a:prstGeom>
        </p:spPr>
      </p:pic>
      <p:graphicFrame>
        <p:nvGraphicFramePr>
          <p:cNvPr id="9" name="Table 4">
            <a:extLst>
              <a:ext uri="{FF2B5EF4-FFF2-40B4-BE49-F238E27FC236}">
                <a16:creationId xmlns:a16="http://schemas.microsoft.com/office/drawing/2014/main" id="{00CC0424-30A7-45CF-A615-692CFA63FACC}"/>
              </a:ext>
            </a:extLst>
          </p:cNvPr>
          <p:cNvGraphicFramePr>
            <a:graphicFrameLocks noGrp="1"/>
          </p:cNvGraphicFramePr>
          <p:nvPr>
            <p:ph idx="1"/>
            <p:extLst>
              <p:ext uri="{D42A27DB-BD31-4B8C-83A1-F6EECF244321}">
                <p14:modId xmlns:p14="http://schemas.microsoft.com/office/powerpoint/2010/main" val="1460467174"/>
              </p:ext>
            </p:extLst>
          </p:nvPr>
        </p:nvGraphicFramePr>
        <p:xfrm>
          <a:off x="1068" y="5220981"/>
          <a:ext cx="4036468" cy="1656080"/>
        </p:xfrm>
        <a:graphic>
          <a:graphicData uri="http://schemas.openxmlformats.org/drawingml/2006/table">
            <a:tbl>
              <a:tblPr firstRow="1" bandRow="1">
                <a:tableStyleId>{5C22544A-7EE6-4342-B048-85BDC9FD1C3A}</a:tableStyleId>
              </a:tblPr>
              <a:tblGrid>
                <a:gridCol w="1009117">
                  <a:extLst>
                    <a:ext uri="{9D8B030D-6E8A-4147-A177-3AD203B41FA5}">
                      <a16:colId xmlns:a16="http://schemas.microsoft.com/office/drawing/2014/main" val="4053119662"/>
                    </a:ext>
                  </a:extLst>
                </a:gridCol>
                <a:gridCol w="1009117">
                  <a:extLst>
                    <a:ext uri="{9D8B030D-6E8A-4147-A177-3AD203B41FA5}">
                      <a16:colId xmlns:a16="http://schemas.microsoft.com/office/drawing/2014/main" val="4229602482"/>
                    </a:ext>
                  </a:extLst>
                </a:gridCol>
                <a:gridCol w="1009117">
                  <a:extLst>
                    <a:ext uri="{9D8B030D-6E8A-4147-A177-3AD203B41FA5}">
                      <a16:colId xmlns:a16="http://schemas.microsoft.com/office/drawing/2014/main" val="904715557"/>
                    </a:ext>
                  </a:extLst>
                </a:gridCol>
                <a:gridCol w="1009117">
                  <a:extLst>
                    <a:ext uri="{9D8B030D-6E8A-4147-A177-3AD203B41FA5}">
                      <a16:colId xmlns:a16="http://schemas.microsoft.com/office/drawing/2014/main" val="3908423221"/>
                    </a:ext>
                  </a:extLst>
                </a:gridCol>
              </a:tblGrid>
              <a:tr h="0">
                <a:tc>
                  <a:txBody>
                    <a:bodyPr/>
                    <a:lstStyle/>
                    <a:p>
                      <a:r>
                        <a:rPr lang="en-US" dirty="0"/>
                        <a:t>Player</a:t>
                      </a:r>
                    </a:p>
                  </a:txBody>
                  <a:tcPr/>
                </a:tc>
                <a:tc>
                  <a:txBody>
                    <a:bodyPr/>
                    <a:lstStyle/>
                    <a:p>
                      <a:r>
                        <a:rPr lang="en-US" dirty="0"/>
                        <a:t>Club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Passes Per 90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Accurate Pass %</a:t>
                      </a:r>
                    </a:p>
                    <a:p>
                      <a:endParaRPr lang="en-US" dirty="0"/>
                    </a:p>
                  </a:txBody>
                  <a:tcPr/>
                </a:tc>
                <a:extLst>
                  <a:ext uri="{0D108BD9-81ED-4DB2-BD59-A6C34878D82A}">
                    <a16:rowId xmlns:a16="http://schemas.microsoft.com/office/drawing/2014/main" val="918957921"/>
                  </a:ext>
                </a:extLst>
              </a:tr>
              <a:tr h="370840">
                <a:tc>
                  <a:txBody>
                    <a:bodyPr/>
                    <a:lstStyle/>
                    <a:p>
                      <a:r>
                        <a:rPr lang="en-US" sz="1600" dirty="0" err="1"/>
                        <a:t>Koulibaly</a:t>
                      </a:r>
                      <a:endParaRPr lang="en-US" sz="1600" dirty="0"/>
                    </a:p>
                  </a:txBody>
                  <a:tcPr/>
                </a:tc>
                <a:tc>
                  <a:txBody>
                    <a:bodyPr/>
                    <a:lstStyle/>
                    <a:p>
                      <a:r>
                        <a:rPr lang="en-US" dirty="0"/>
                        <a:t>Napoli</a:t>
                      </a:r>
                    </a:p>
                  </a:txBody>
                  <a:tcPr/>
                </a:tc>
                <a:tc>
                  <a:txBody>
                    <a:bodyPr/>
                    <a:lstStyle/>
                    <a:p>
                      <a:r>
                        <a:rPr lang="en-US" dirty="0"/>
                        <a:t>57.41</a:t>
                      </a:r>
                    </a:p>
                  </a:txBody>
                  <a:tcPr/>
                </a:tc>
                <a:tc>
                  <a:txBody>
                    <a:bodyPr/>
                    <a:lstStyle/>
                    <a:p>
                      <a:r>
                        <a:rPr lang="en-US" dirty="0"/>
                        <a:t>91.98%</a:t>
                      </a:r>
                    </a:p>
                  </a:txBody>
                  <a:tcPr/>
                </a:tc>
                <a:extLst>
                  <a:ext uri="{0D108BD9-81ED-4DB2-BD59-A6C34878D82A}">
                    <a16:rowId xmlns:a16="http://schemas.microsoft.com/office/drawing/2014/main" val="1065735812"/>
                  </a:ext>
                </a:extLst>
              </a:tr>
              <a:tr h="370840">
                <a:tc>
                  <a:txBody>
                    <a:bodyPr/>
                    <a:lstStyle/>
                    <a:p>
                      <a:r>
                        <a:rPr lang="en-US" sz="1600" dirty="0" err="1"/>
                        <a:t>Rrahmani</a:t>
                      </a:r>
                      <a:endParaRPr lang="en-US" sz="1600" dirty="0"/>
                    </a:p>
                  </a:txBody>
                  <a:tcPr/>
                </a:tc>
                <a:tc>
                  <a:txBody>
                    <a:bodyPr/>
                    <a:lstStyle/>
                    <a:p>
                      <a:r>
                        <a:rPr lang="en-US" dirty="0"/>
                        <a:t>Napoli</a:t>
                      </a:r>
                    </a:p>
                  </a:txBody>
                  <a:tcPr/>
                </a:tc>
                <a:tc>
                  <a:txBody>
                    <a:bodyPr/>
                    <a:lstStyle/>
                    <a:p>
                      <a:r>
                        <a:rPr lang="en-US" dirty="0"/>
                        <a:t>52.98</a:t>
                      </a:r>
                    </a:p>
                  </a:txBody>
                  <a:tcPr/>
                </a:tc>
                <a:tc>
                  <a:txBody>
                    <a:bodyPr/>
                    <a:lstStyle/>
                    <a:p>
                      <a:r>
                        <a:rPr lang="en-US" dirty="0"/>
                        <a:t>94.77%</a:t>
                      </a:r>
                    </a:p>
                  </a:txBody>
                  <a:tcPr/>
                </a:tc>
                <a:extLst>
                  <a:ext uri="{0D108BD9-81ED-4DB2-BD59-A6C34878D82A}">
                    <a16:rowId xmlns:a16="http://schemas.microsoft.com/office/drawing/2014/main" val="606195299"/>
                  </a:ext>
                </a:extLst>
              </a:tr>
            </a:tbl>
          </a:graphicData>
        </a:graphic>
      </p:graphicFrame>
    </p:spTree>
    <p:extLst>
      <p:ext uri="{BB962C8B-B14F-4D97-AF65-F5344CB8AC3E}">
        <p14:creationId xmlns:p14="http://schemas.microsoft.com/office/powerpoint/2010/main" val="2671761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33D5-959D-4483-BD79-04214389E9FE}"/>
              </a:ext>
            </a:extLst>
          </p:cNvPr>
          <p:cNvSpPr>
            <a:spLocks noGrp="1"/>
          </p:cNvSpPr>
          <p:nvPr>
            <p:ph type="title"/>
          </p:nvPr>
        </p:nvSpPr>
        <p:spPr/>
        <p:txBody>
          <a:bodyPr/>
          <a:lstStyle/>
          <a:p>
            <a:r>
              <a:rPr lang="en-US" dirty="0"/>
              <a:t>Center Back – </a:t>
            </a:r>
            <a:r>
              <a:rPr lang="en-US" dirty="0" err="1"/>
              <a:t>Demiral</a:t>
            </a:r>
            <a:r>
              <a:rPr lang="en-US" dirty="0"/>
              <a:t> &amp; Ferrari</a:t>
            </a:r>
          </a:p>
        </p:txBody>
      </p:sp>
      <p:graphicFrame>
        <p:nvGraphicFramePr>
          <p:cNvPr id="4" name="Table 4">
            <a:extLst>
              <a:ext uri="{FF2B5EF4-FFF2-40B4-BE49-F238E27FC236}">
                <a16:creationId xmlns:a16="http://schemas.microsoft.com/office/drawing/2014/main" id="{1F80A8E7-ABA6-4215-B52F-4654ABCEC33F}"/>
              </a:ext>
            </a:extLst>
          </p:cNvPr>
          <p:cNvGraphicFramePr>
            <a:graphicFrameLocks noGrp="1"/>
          </p:cNvGraphicFramePr>
          <p:nvPr>
            <p:ph idx="1"/>
            <p:extLst>
              <p:ext uri="{D42A27DB-BD31-4B8C-83A1-F6EECF244321}">
                <p14:modId xmlns:p14="http://schemas.microsoft.com/office/powerpoint/2010/main" val="1494106103"/>
              </p:ext>
            </p:extLst>
          </p:nvPr>
        </p:nvGraphicFramePr>
        <p:xfrm>
          <a:off x="838200" y="3139520"/>
          <a:ext cx="10515600" cy="2672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4053119662"/>
                    </a:ext>
                  </a:extLst>
                </a:gridCol>
                <a:gridCol w="1314450">
                  <a:extLst>
                    <a:ext uri="{9D8B030D-6E8A-4147-A177-3AD203B41FA5}">
                      <a16:colId xmlns:a16="http://schemas.microsoft.com/office/drawing/2014/main" val="4229602482"/>
                    </a:ext>
                  </a:extLst>
                </a:gridCol>
                <a:gridCol w="1314450">
                  <a:extLst>
                    <a:ext uri="{9D8B030D-6E8A-4147-A177-3AD203B41FA5}">
                      <a16:colId xmlns:a16="http://schemas.microsoft.com/office/drawing/2014/main" val="2079699862"/>
                    </a:ext>
                  </a:extLst>
                </a:gridCol>
                <a:gridCol w="1314450">
                  <a:extLst>
                    <a:ext uri="{9D8B030D-6E8A-4147-A177-3AD203B41FA5}">
                      <a16:colId xmlns:a16="http://schemas.microsoft.com/office/drawing/2014/main" val="2081228063"/>
                    </a:ext>
                  </a:extLst>
                </a:gridCol>
                <a:gridCol w="1314450">
                  <a:extLst>
                    <a:ext uri="{9D8B030D-6E8A-4147-A177-3AD203B41FA5}">
                      <a16:colId xmlns:a16="http://schemas.microsoft.com/office/drawing/2014/main" val="2397893896"/>
                    </a:ext>
                  </a:extLst>
                </a:gridCol>
                <a:gridCol w="1314450">
                  <a:extLst>
                    <a:ext uri="{9D8B030D-6E8A-4147-A177-3AD203B41FA5}">
                      <a16:colId xmlns:a16="http://schemas.microsoft.com/office/drawing/2014/main" val="2180239561"/>
                    </a:ext>
                  </a:extLst>
                </a:gridCol>
                <a:gridCol w="1314450">
                  <a:extLst>
                    <a:ext uri="{9D8B030D-6E8A-4147-A177-3AD203B41FA5}">
                      <a16:colId xmlns:a16="http://schemas.microsoft.com/office/drawing/2014/main" val="904715557"/>
                    </a:ext>
                  </a:extLst>
                </a:gridCol>
                <a:gridCol w="1314450">
                  <a:extLst>
                    <a:ext uri="{9D8B030D-6E8A-4147-A177-3AD203B41FA5}">
                      <a16:colId xmlns:a16="http://schemas.microsoft.com/office/drawing/2014/main" val="3908423221"/>
                    </a:ext>
                  </a:extLst>
                </a:gridCol>
              </a:tblGrid>
              <a:tr h="0">
                <a:tc>
                  <a:txBody>
                    <a:bodyPr/>
                    <a:lstStyle/>
                    <a:p>
                      <a:r>
                        <a:rPr lang="en-US" dirty="0"/>
                        <a:t>Player</a:t>
                      </a:r>
                    </a:p>
                  </a:txBody>
                  <a:tcPr/>
                </a:tc>
                <a:tc>
                  <a:txBody>
                    <a:bodyPr/>
                    <a:lstStyle/>
                    <a:p>
                      <a:r>
                        <a:rPr lang="en-US" dirty="0"/>
                        <a:t>Club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Defensive Duels Per 90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Defensive Duel Win %</a:t>
                      </a:r>
                    </a:p>
                    <a:p>
                      <a:endParaRPr lang="en-US" dirty="0"/>
                    </a:p>
                  </a:txBody>
                  <a:tcPr/>
                </a:tc>
                <a:tc>
                  <a:txBody>
                    <a:bodyPr/>
                    <a:lstStyle/>
                    <a:p>
                      <a:r>
                        <a:rPr lang="en-US" dirty="0"/>
                        <a:t>Aerial Duels Per 90</a:t>
                      </a:r>
                    </a:p>
                  </a:txBody>
                  <a:tcPr/>
                </a:tc>
                <a:tc>
                  <a:txBody>
                    <a:bodyPr/>
                    <a:lstStyle/>
                    <a:p>
                      <a:r>
                        <a:rPr lang="en-US" dirty="0"/>
                        <a:t>Aerial Duel Win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Passes Per 90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Accurate Pass %</a:t>
                      </a:r>
                    </a:p>
                    <a:p>
                      <a:endParaRPr lang="en-US" dirty="0"/>
                    </a:p>
                  </a:txBody>
                  <a:tcPr/>
                </a:tc>
                <a:extLst>
                  <a:ext uri="{0D108BD9-81ED-4DB2-BD59-A6C34878D82A}">
                    <a16:rowId xmlns:a16="http://schemas.microsoft.com/office/drawing/2014/main" val="918957921"/>
                  </a:ext>
                </a:extLst>
              </a:tr>
              <a:tr h="370840">
                <a:tc>
                  <a:txBody>
                    <a:bodyPr/>
                    <a:lstStyle/>
                    <a:p>
                      <a:r>
                        <a:rPr lang="en-US" dirty="0" err="1"/>
                        <a:t>Demiral</a:t>
                      </a:r>
                      <a:endParaRPr lang="en-US" dirty="0"/>
                    </a:p>
                  </a:txBody>
                  <a:tcPr/>
                </a:tc>
                <a:tc>
                  <a:txBody>
                    <a:bodyPr/>
                    <a:lstStyle/>
                    <a:p>
                      <a:r>
                        <a:rPr lang="en-US" dirty="0" err="1"/>
                        <a:t>Atalanta</a:t>
                      </a:r>
                      <a:endParaRPr lang="en-US" dirty="0"/>
                    </a:p>
                  </a:txBody>
                  <a:tcPr/>
                </a:tc>
                <a:tc>
                  <a:txBody>
                    <a:bodyPr/>
                    <a:lstStyle/>
                    <a:p>
                      <a:r>
                        <a:rPr lang="en-US" dirty="0"/>
                        <a:t>9.72</a:t>
                      </a:r>
                    </a:p>
                  </a:txBody>
                  <a:tcPr/>
                </a:tc>
                <a:tc>
                  <a:txBody>
                    <a:bodyPr/>
                    <a:lstStyle/>
                    <a:p>
                      <a:r>
                        <a:rPr lang="en-US" dirty="0"/>
                        <a:t>75.00%</a:t>
                      </a:r>
                    </a:p>
                  </a:txBody>
                  <a:tcPr/>
                </a:tc>
                <a:tc>
                  <a:txBody>
                    <a:bodyPr/>
                    <a:lstStyle/>
                    <a:p>
                      <a:r>
                        <a:rPr lang="en-US" dirty="0"/>
                        <a:t>5.93</a:t>
                      </a:r>
                    </a:p>
                  </a:txBody>
                  <a:tcPr/>
                </a:tc>
                <a:tc>
                  <a:txBody>
                    <a:bodyPr/>
                    <a:lstStyle/>
                    <a:p>
                      <a:r>
                        <a:rPr lang="en-US" dirty="0"/>
                        <a:t>65.57%</a:t>
                      </a:r>
                    </a:p>
                  </a:txBody>
                  <a:tcPr/>
                </a:tc>
                <a:tc>
                  <a:txBody>
                    <a:bodyPr/>
                    <a:lstStyle/>
                    <a:p>
                      <a:r>
                        <a:rPr lang="en-US" dirty="0"/>
                        <a:t>32.95</a:t>
                      </a:r>
                    </a:p>
                  </a:txBody>
                  <a:tcPr/>
                </a:tc>
                <a:tc>
                  <a:txBody>
                    <a:bodyPr/>
                    <a:lstStyle/>
                    <a:p>
                      <a:r>
                        <a:rPr lang="en-US" dirty="0"/>
                        <a:t>90.86%</a:t>
                      </a:r>
                    </a:p>
                  </a:txBody>
                  <a:tcPr/>
                </a:tc>
                <a:extLst>
                  <a:ext uri="{0D108BD9-81ED-4DB2-BD59-A6C34878D82A}">
                    <a16:rowId xmlns:a16="http://schemas.microsoft.com/office/drawing/2014/main" val="1553051094"/>
                  </a:ext>
                </a:extLst>
              </a:tr>
              <a:tr h="370840">
                <a:tc>
                  <a:txBody>
                    <a:bodyPr/>
                    <a:lstStyle/>
                    <a:p>
                      <a:r>
                        <a:rPr lang="en-US" dirty="0"/>
                        <a:t>Ferrari</a:t>
                      </a:r>
                    </a:p>
                  </a:txBody>
                  <a:tcPr/>
                </a:tc>
                <a:tc>
                  <a:txBody>
                    <a:bodyPr/>
                    <a:lstStyle/>
                    <a:p>
                      <a:r>
                        <a:rPr lang="en-US" dirty="0" err="1"/>
                        <a:t>Sassuolo</a:t>
                      </a:r>
                      <a:endParaRPr lang="en-US" dirty="0"/>
                    </a:p>
                  </a:txBody>
                  <a:tcPr/>
                </a:tc>
                <a:tc>
                  <a:txBody>
                    <a:bodyPr/>
                    <a:lstStyle/>
                    <a:p>
                      <a:r>
                        <a:rPr lang="en-US" dirty="0"/>
                        <a:t>3.89</a:t>
                      </a:r>
                    </a:p>
                  </a:txBody>
                  <a:tcPr/>
                </a:tc>
                <a:tc>
                  <a:txBody>
                    <a:bodyPr/>
                    <a:lstStyle/>
                    <a:p>
                      <a:r>
                        <a:rPr lang="en-US" dirty="0"/>
                        <a:t>73.13%</a:t>
                      </a:r>
                    </a:p>
                  </a:txBody>
                  <a:tcPr/>
                </a:tc>
                <a:tc>
                  <a:txBody>
                    <a:bodyPr/>
                    <a:lstStyle/>
                    <a:p>
                      <a:r>
                        <a:rPr lang="en-US" dirty="0"/>
                        <a:t>4.52</a:t>
                      </a:r>
                    </a:p>
                  </a:txBody>
                  <a:tcPr/>
                </a:tc>
                <a:tc>
                  <a:txBody>
                    <a:bodyPr/>
                    <a:lstStyle/>
                    <a:p>
                      <a:r>
                        <a:rPr lang="en-US" dirty="0"/>
                        <a:t>62.82%</a:t>
                      </a:r>
                    </a:p>
                  </a:txBody>
                  <a:tcPr/>
                </a:tc>
                <a:tc>
                  <a:txBody>
                    <a:bodyPr/>
                    <a:lstStyle/>
                    <a:p>
                      <a:r>
                        <a:rPr lang="en-US" dirty="0"/>
                        <a:t>57.93</a:t>
                      </a:r>
                    </a:p>
                  </a:txBody>
                  <a:tcPr/>
                </a:tc>
                <a:tc>
                  <a:txBody>
                    <a:bodyPr/>
                    <a:lstStyle/>
                    <a:p>
                      <a:r>
                        <a:rPr lang="en-US" dirty="0"/>
                        <a:t>92.59%</a:t>
                      </a:r>
                    </a:p>
                  </a:txBody>
                  <a:tcPr/>
                </a:tc>
                <a:extLst>
                  <a:ext uri="{0D108BD9-81ED-4DB2-BD59-A6C34878D82A}">
                    <a16:rowId xmlns:a16="http://schemas.microsoft.com/office/drawing/2014/main" val="3331022485"/>
                  </a:ext>
                </a:extLst>
              </a:tr>
              <a:tr h="370840">
                <a:tc>
                  <a:txBody>
                    <a:bodyPr/>
                    <a:lstStyle/>
                    <a:p>
                      <a:r>
                        <a:rPr lang="en-US" dirty="0" err="1"/>
                        <a:t>Koulibaly</a:t>
                      </a:r>
                      <a:endParaRPr lang="en-US" dirty="0"/>
                    </a:p>
                  </a:txBody>
                  <a:tcPr/>
                </a:tc>
                <a:tc>
                  <a:txBody>
                    <a:bodyPr/>
                    <a:lstStyle/>
                    <a:p>
                      <a:r>
                        <a:rPr lang="en-US" dirty="0"/>
                        <a:t>Napoli</a:t>
                      </a:r>
                    </a:p>
                  </a:txBody>
                  <a:tcPr/>
                </a:tc>
                <a:tc>
                  <a:txBody>
                    <a:bodyPr/>
                    <a:lstStyle/>
                    <a:p>
                      <a:r>
                        <a:rPr lang="en-US" dirty="0"/>
                        <a:t>4.54</a:t>
                      </a:r>
                    </a:p>
                  </a:txBody>
                  <a:tcPr/>
                </a:tc>
                <a:tc>
                  <a:txBody>
                    <a:bodyPr/>
                    <a:lstStyle/>
                    <a:p>
                      <a:r>
                        <a:rPr lang="en-US" dirty="0"/>
                        <a:t>69.70%</a:t>
                      </a:r>
                    </a:p>
                  </a:txBody>
                  <a:tcPr/>
                </a:tc>
                <a:tc>
                  <a:txBody>
                    <a:bodyPr/>
                    <a:lstStyle/>
                    <a:p>
                      <a:r>
                        <a:rPr lang="en-US" dirty="0"/>
                        <a:t>2.89</a:t>
                      </a:r>
                    </a:p>
                  </a:txBody>
                  <a:tcPr/>
                </a:tc>
                <a:tc>
                  <a:txBody>
                    <a:bodyPr/>
                    <a:lstStyle/>
                    <a:p>
                      <a:r>
                        <a:rPr lang="en-US" dirty="0"/>
                        <a:t>52.38%</a:t>
                      </a:r>
                    </a:p>
                  </a:txBody>
                  <a:tcPr/>
                </a:tc>
                <a:tc>
                  <a:txBody>
                    <a:bodyPr/>
                    <a:lstStyle/>
                    <a:p>
                      <a:r>
                        <a:rPr lang="en-US" dirty="0"/>
                        <a:t>57.41</a:t>
                      </a:r>
                    </a:p>
                  </a:txBody>
                  <a:tcPr/>
                </a:tc>
                <a:tc>
                  <a:txBody>
                    <a:bodyPr/>
                    <a:lstStyle/>
                    <a:p>
                      <a:r>
                        <a:rPr lang="en-US" dirty="0"/>
                        <a:t>91.98%</a:t>
                      </a:r>
                    </a:p>
                  </a:txBody>
                  <a:tcPr/>
                </a:tc>
                <a:extLst>
                  <a:ext uri="{0D108BD9-81ED-4DB2-BD59-A6C34878D82A}">
                    <a16:rowId xmlns:a16="http://schemas.microsoft.com/office/drawing/2014/main" val="1065735812"/>
                  </a:ext>
                </a:extLst>
              </a:tr>
              <a:tr h="370840">
                <a:tc>
                  <a:txBody>
                    <a:bodyPr/>
                    <a:lstStyle/>
                    <a:p>
                      <a:r>
                        <a:rPr lang="en-US" dirty="0" err="1"/>
                        <a:t>Rrahmani</a:t>
                      </a:r>
                      <a:endParaRPr lang="en-US" dirty="0"/>
                    </a:p>
                  </a:txBody>
                  <a:tcPr/>
                </a:tc>
                <a:tc>
                  <a:txBody>
                    <a:bodyPr/>
                    <a:lstStyle/>
                    <a:p>
                      <a:r>
                        <a:rPr lang="en-US" dirty="0"/>
                        <a:t>Napoli</a:t>
                      </a:r>
                    </a:p>
                  </a:txBody>
                  <a:tcPr/>
                </a:tc>
                <a:tc>
                  <a:txBody>
                    <a:bodyPr/>
                    <a:lstStyle/>
                    <a:p>
                      <a:r>
                        <a:rPr lang="en-US" dirty="0"/>
                        <a:t>5.10</a:t>
                      </a:r>
                    </a:p>
                  </a:txBody>
                  <a:tcPr/>
                </a:tc>
                <a:tc>
                  <a:txBody>
                    <a:bodyPr/>
                    <a:lstStyle/>
                    <a:p>
                      <a:r>
                        <a:rPr lang="en-US" dirty="0"/>
                        <a:t>67.65%</a:t>
                      </a:r>
                    </a:p>
                  </a:txBody>
                  <a:tcPr/>
                </a:tc>
                <a:tc>
                  <a:txBody>
                    <a:bodyPr/>
                    <a:lstStyle/>
                    <a:p>
                      <a:r>
                        <a:rPr lang="en-US" dirty="0"/>
                        <a:t>3.15</a:t>
                      </a:r>
                    </a:p>
                  </a:txBody>
                  <a:tcPr/>
                </a:tc>
                <a:tc>
                  <a:txBody>
                    <a:bodyPr/>
                    <a:lstStyle/>
                    <a:p>
                      <a:r>
                        <a:rPr lang="en-US" dirty="0"/>
                        <a:t>57.14%</a:t>
                      </a:r>
                    </a:p>
                  </a:txBody>
                  <a:tcPr/>
                </a:tc>
                <a:tc>
                  <a:txBody>
                    <a:bodyPr/>
                    <a:lstStyle/>
                    <a:p>
                      <a:r>
                        <a:rPr lang="en-US" dirty="0"/>
                        <a:t>52.98</a:t>
                      </a:r>
                    </a:p>
                  </a:txBody>
                  <a:tcPr/>
                </a:tc>
                <a:tc>
                  <a:txBody>
                    <a:bodyPr/>
                    <a:lstStyle/>
                    <a:p>
                      <a:r>
                        <a:rPr lang="en-US" dirty="0"/>
                        <a:t>94.77%</a:t>
                      </a:r>
                    </a:p>
                  </a:txBody>
                  <a:tcPr/>
                </a:tc>
                <a:extLst>
                  <a:ext uri="{0D108BD9-81ED-4DB2-BD59-A6C34878D82A}">
                    <a16:rowId xmlns:a16="http://schemas.microsoft.com/office/drawing/2014/main" val="606195299"/>
                  </a:ext>
                </a:extLst>
              </a:tr>
            </a:tbl>
          </a:graphicData>
        </a:graphic>
      </p:graphicFrame>
      <p:pic>
        <p:nvPicPr>
          <p:cNvPr id="2050" name="Picture 2">
            <a:extLst>
              <a:ext uri="{FF2B5EF4-FFF2-40B4-BE49-F238E27FC236}">
                <a16:creationId xmlns:a16="http://schemas.microsoft.com/office/drawing/2014/main" id="{D26202F3-610F-46FF-9445-411457111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683" y="1380569"/>
            <a:ext cx="1571995" cy="15719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3364E62-1CF9-4BBE-B768-FE99D790D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989" y="1380569"/>
            <a:ext cx="1571994" cy="15719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talanta">
            <a:extLst>
              <a:ext uri="{FF2B5EF4-FFF2-40B4-BE49-F238E27FC236}">
                <a16:creationId xmlns:a16="http://schemas.microsoft.com/office/drawing/2014/main" id="{9F54B352-43B0-41A6-9760-D8A205B685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678" y="1380569"/>
            <a:ext cx="1571994" cy="1571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assuolo">
            <a:extLst>
              <a:ext uri="{FF2B5EF4-FFF2-40B4-BE49-F238E27FC236}">
                <a16:creationId xmlns:a16="http://schemas.microsoft.com/office/drawing/2014/main" id="{31CD65FA-8FF5-4F8C-9055-36257EE50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0450" y="1380569"/>
            <a:ext cx="1571994" cy="157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7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00A7-EF34-4ED8-A14B-31E9A22DB4C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5C35B0-5C25-4B51-982D-CDF3E9699D77}"/>
              </a:ext>
            </a:extLst>
          </p:cNvPr>
          <p:cNvSpPr>
            <a:spLocks noGrp="1"/>
          </p:cNvSpPr>
          <p:nvPr>
            <p:ph idx="1"/>
          </p:nvPr>
        </p:nvSpPr>
        <p:spPr/>
        <p:txBody>
          <a:bodyPr>
            <a:normAutofit fontScale="77500" lnSpcReduction="20000"/>
          </a:bodyPr>
          <a:lstStyle/>
          <a:p>
            <a:r>
              <a:rPr lang="en-US" dirty="0"/>
              <a:t>1) Napoli's league form has taken a significant dive, which is reflected in their average points per match from Matchday 1-11 compared to Matchday 12-16. During their previous 5 matches, injuries became a common theme within the club.</a:t>
            </a:r>
          </a:p>
          <a:p>
            <a:r>
              <a:rPr lang="en-US" dirty="0"/>
              <a:t>2) When looking at every Serie A team's top 11 players with the most minutes played, it is evident that Napoli are relying on a core group of players more than their counterparts. No other club's top 11 players have a minutes per match median above 90 minutes, while Napoli's is at 92.39 minutes. This is further skewed as we know players like </a:t>
            </a:r>
            <a:r>
              <a:rPr lang="en-US" dirty="0" err="1"/>
              <a:t>Osimhen</a:t>
            </a:r>
            <a:r>
              <a:rPr lang="en-US" dirty="0"/>
              <a:t> and Insigne have been removed early from matches involuntarily due to injuries and a red card.</a:t>
            </a:r>
          </a:p>
          <a:p>
            <a:r>
              <a:rPr lang="en-US" dirty="0"/>
              <a:t>3) Based on the data, we identified both </a:t>
            </a:r>
            <a:r>
              <a:rPr lang="en-US" dirty="0" err="1"/>
              <a:t>Rogerio</a:t>
            </a:r>
            <a:r>
              <a:rPr lang="en-US" dirty="0"/>
              <a:t> as a </a:t>
            </a:r>
            <a:r>
              <a:rPr lang="en-US" dirty="0" err="1"/>
              <a:t>leftback</a:t>
            </a:r>
            <a:r>
              <a:rPr lang="en-US" dirty="0"/>
              <a:t> and Ferrari as a central defender. This will provide more cover in the positions that have players with the most minutes played. Increased rotation should decrease the chances of fatigue related injuries.</a:t>
            </a:r>
          </a:p>
          <a:p>
            <a:r>
              <a:rPr lang="en-US" dirty="0"/>
              <a:t>4) A common theme regarding our shortlists are players from </a:t>
            </a:r>
            <a:r>
              <a:rPr lang="en-US" dirty="0" err="1"/>
              <a:t>Sassuolo</a:t>
            </a:r>
            <a:r>
              <a:rPr lang="en-US" dirty="0"/>
              <a:t>. As they employ a similar play style and recruit players with strong metrics in key areas, it would be wise for Napoli to earmark the club as a potential pipeline of talent.</a:t>
            </a:r>
          </a:p>
          <a:p>
            <a:pPr marL="0" indent="0">
              <a:buNone/>
            </a:pPr>
            <a:endParaRPr lang="en-US" dirty="0"/>
          </a:p>
        </p:txBody>
      </p:sp>
      <p:pic>
        <p:nvPicPr>
          <p:cNvPr id="4" name="Picture 4">
            <a:extLst>
              <a:ext uri="{FF2B5EF4-FFF2-40B4-BE49-F238E27FC236}">
                <a16:creationId xmlns:a16="http://schemas.microsoft.com/office/drawing/2014/main" id="{0EDC2730-4DEF-4310-A767-EB71636C2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327" y="118694"/>
            <a:ext cx="1571994" cy="157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96295BE-02EF-481E-AB5B-0C600C569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2831" y="118694"/>
            <a:ext cx="1571994" cy="15719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assuolo">
            <a:extLst>
              <a:ext uri="{FF2B5EF4-FFF2-40B4-BE49-F238E27FC236}">
                <a16:creationId xmlns:a16="http://schemas.microsoft.com/office/drawing/2014/main" id="{C50EEED2-AF87-433F-839D-0E684954C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335" y="118694"/>
            <a:ext cx="1571994" cy="157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792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740F-EF52-4A6B-A1DC-7ACE296AA09F}"/>
              </a:ext>
            </a:extLst>
          </p:cNvPr>
          <p:cNvSpPr>
            <a:spLocks noGrp="1"/>
          </p:cNvSpPr>
          <p:nvPr>
            <p:ph type="title"/>
          </p:nvPr>
        </p:nvSpPr>
        <p:spPr/>
        <p:txBody>
          <a:bodyPr/>
          <a:lstStyle/>
          <a:p>
            <a:r>
              <a:rPr lang="en-US" dirty="0"/>
              <a:t>Napoli’s History</a:t>
            </a:r>
          </a:p>
        </p:txBody>
      </p:sp>
      <p:sp>
        <p:nvSpPr>
          <p:cNvPr id="4" name="Rectangle 3">
            <a:extLst>
              <a:ext uri="{FF2B5EF4-FFF2-40B4-BE49-F238E27FC236}">
                <a16:creationId xmlns:a16="http://schemas.microsoft.com/office/drawing/2014/main" id="{15D4F94D-9FCA-489D-9F64-8300A7D08B62}"/>
              </a:ext>
            </a:extLst>
          </p:cNvPr>
          <p:cNvSpPr/>
          <p:nvPr/>
        </p:nvSpPr>
        <p:spPr>
          <a:xfrm>
            <a:off x="419102" y="4110038"/>
            <a:ext cx="173355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1926 – Official founding of SSC Napoli</a:t>
            </a:r>
          </a:p>
        </p:txBody>
      </p:sp>
      <p:sp>
        <p:nvSpPr>
          <p:cNvPr id="5" name="Rectangle 4">
            <a:extLst>
              <a:ext uri="{FF2B5EF4-FFF2-40B4-BE49-F238E27FC236}">
                <a16:creationId xmlns:a16="http://schemas.microsoft.com/office/drawing/2014/main" id="{9054BD2B-073A-4FF7-8676-174E51D9610B}"/>
              </a:ext>
            </a:extLst>
          </p:cNvPr>
          <p:cNvSpPr/>
          <p:nvPr/>
        </p:nvSpPr>
        <p:spPr>
          <a:xfrm>
            <a:off x="1476376" y="2014538"/>
            <a:ext cx="173355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1961/62 – Napoli win their first Copa Italia</a:t>
            </a:r>
          </a:p>
        </p:txBody>
      </p:sp>
      <p:sp>
        <p:nvSpPr>
          <p:cNvPr id="6" name="Rectangle 5">
            <a:extLst>
              <a:ext uri="{FF2B5EF4-FFF2-40B4-BE49-F238E27FC236}">
                <a16:creationId xmlns:a16="http://schemas.microsoft.com/office/drawing/2014/main" id="{3583A3CD-5A0F-469E-8630-770093A01EC4}"/>
              </a:ext>
            </a:extLst>
          </p:cNvPr>
          <p:cNvSpPr/>
          <p:nvPr/>
        </p:nvSpPr>
        <p:spPr>
          <a:xfrm>
            <a:off x="2828926" y="4110038"/>
            <a:ext cx="173355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1984 – Signing of Diego Maradona</a:t>
            </a:r>
          </a:p>
        </p:txBody>
      </p:sp>
      <p:sp>
        <p:nvSpPr>
          <p:cNvPr id="7" name="Rectangle 6">
            <a:extLst>
              <a:ext uri="{FF2B5EF4-FFF2-40B4-BE49-F238E27FC236}">
                <a16:creationId xmlns:a16="http://schemas.microsoft.com/office/drawing/2014/main" id="{3C751C8B-F2BE-4B8E-BA21-147A8CFC5980}"/>
              </a:ext>
            </a:extLst>
          </p:cNvPr>
          <p:cNvSpPr/>
          <p:nvPr/>
        </p:nvSpPr>
        <p:spPr>
          <a:xfrm>
            <a:off x="4057651" y="2024062"/>
            <a:ext cx="173355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1986/87 – Napoli win their first Scudetto</a:t>
            </a:r>
          </a:p>
        </p:txBody>
      </p:sp>
      <p:sp>
        <p:nvSpPr>
          <p:cNvPr id="8" name="Rectangle 7">
            <a:extLst>
              <a:ext uri="{FF2B5EF4-FFF2-40B4-BE49-F238E27FC236}">
                <a16:creationId xmlns:a16="http://schemas.microsoft.com/office/drawing/2014/main" id="{37EBBA02-11D7-4FD6-A4B0-957462C5CB07}"/>
              </a:ext>
            </a:extLst>
          </p:cNvPr>
          <p:cNvSpPr/>
          <p:nvPr/>
        </p:nvSpPr>
        <p:spPr>
          <a:xfrm>
            <a:off x="6129337" y="2021681"/>
            <a:ext cx="173355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1989/90 – Napoli win their second Scudetto</a:t>
            </a:r>
          </a:p>
        </p:txBody>
      </p:sp>
      <p:cxnSp>
        <p:nvCxnSpPr>
          <p:cNvPr id="10" name="Straight Connector 9">
            <a:extLst>
              <a:ext uri="{FF2B5EF4-FFF2-40B4-BE49-F238E27FC236}">
                <a16:creationId xmlns:a16="http://schemas.microsoft.com/office/drawing/2014/main" id="{0ACA7989-298E-4231-AA42-3E6B00C67BB6}"/>
              </a:ext>
            </a:extLst>
          </p:cNvPr>
          <p:cNvCxnSpPr/>
          <p:nvPr/>
        </p:nvCxnSpPr>
        <p:spPr>
          <a:xfrm>
            <a:off x="447676" y="3562350"/>
            <a:ext cx="110775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FAF69C2-CD0F-4D57-8D39-C0C9290E2CA3}"/>
              </a:ext>
            </a:extLst>
          </p:cNvPr>
          <p:cNvCxnSpPr>
            <a:cxnSpLocks/>
          </p:cNvCxnSpPr>
          <p:nvPr/>
        </p:nvCxnSpPr>
        <p:spPr>
          <a:xfrm>
            <a:off x="2343151" y="3009900"/>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ECD077-82A9-43DB-A92D-9B18DE005814}"/>
              </a:ext>
            </a:extLst>
          </p:cNvPr>
          <p:cNvCxnSpPr>
            <a:cxnSpLocks/>
          </p:cNvCxnSpPr>
          <p:nvPr/>
        </p:nvCxnSpPr>
        <p:spPr>
          <a:xfrm>
            <a:off x="3695701" y="3562350"/>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39A85A-D60B-4DE8-ABDD-9D3003ADE84D}"/>
              </a:ext>
            </a:extLst>
          </p:cNvPr>
          <p:cNvCxnSpPr>
            <a:cxnSpLocks/>
          </p:cNvCxnSpPr>
          <p:nvPr/>
        </p:nvCxnSpPr>
        <p:spPr>
          <a:xfrm>
            <a:off x="1285877" y="3562350"/>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602BEC-907A-4C9B-A726-4E15A38AB64A}"/>
              </a:ext>
            </a:extLst>
          </p:cNvPr>
          <p:cNvCxnSpPr>
            <a:cxnSpLocks/>
          </p:cNvCxnSpPr>
          <p:nvPr/>
        </p:nvCxnSpPr>
        <p:spPr>
          <a:xfrm>
            <a:off x="4924426" y="3014663"/>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AAC524-6D2B-4A74-8D26-4705242702CC}"/>
              </a:ext>
            </a:extLst>
          </p:cNvPr>
          <p:cNvCxnSpPr>
            <a:cxnSpLocks/>
          </p:cNvCxnSpPr>
          <p:nvPr/>
        </p:nvCxnSpPr>
        <p:spPr>
          <a:xfrm>
            <a:off x="5791201" y="3564732"/>
            <a:ext cx="0" cy="5476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576D6CA-FC71-4104-91F1-54C5D75D3EFC}"/>
              </a:ext>
            </a:extLst>
          </p:cNvPr>
          <p:cNvSpPr/>
          <p:nvPr/>
        </p:nvSpPr>
        <p:spPr>
          <a:xfrm>
            <a:off x="4924426" y="4095751"/>
            <a:ext cx="173355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1988/89 – Napoli win their first UEFA Cup</a:t>
            </a:r>
          </a:p>
        </p:txBody>
      </p:sp>
      <p:cxnSp>
        <p:nvCxnSpPr>
          <p:cNvPr id="25" name="Straight Connector 24">
            <a:extLst>
              <a:ext uri="{FF2B5EF4-FFF2-40B4-BE49-F238E27FC236}">
                <a16:creationId xmlns:a16="http://schemas.microsoft.com/office/drawing/2014/main" id="{6038B3E3-A9CE-4816-9E5F-703F24491398}"/>
              </a:ext>
            </a:extLst>
          </p:cNvPr>
          <p:cNvCxnSpPr>
            <a:cxnSpLocks/>
          </p:cNvCxnSpPr>
          <p:nvPr/>
        </p:nvCxnSpPr>
        <p:spPr>
          <a:xfrm>
            <a:off x="7743825" y="3548063"/>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4B16630-377E-491A-B1EE-7A9E20E41989}"/>
              </a:ext>
            </a:extLst>
          </p:cNvPr>
          <p:cNvCxnSpPr>
            <a:cxnSpLocks/>
          </p:cNvCxnSpPr>
          <p:nvPr/>
        </p:nvCxnSpPr>
        <p:spPr>
          <a:xfrm>
            <a:off x="6962775" y="3014662"/>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2B0C22-6680-4833-B7B3-0F134A0E9B67}"/>
              </a:ext>
            </a:extLst>
          </p:cNvPr>
          <p:cNvCxnSpPr>
            <a:cxnSpLocks/>
          </p:cNvCxnSpPr>
          <p:nvPr/>
        </p:nvCxnSpPr>
        <p:spPr>
          <a:xfrm>
            <a:off x="9839325" y="3564732"/>
            <a:ext cx="0" cy="5476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E792B4C-C7AF-4692-B9A9-BBF85AF277A3}"/>
              </a:ext>
            </a:extLst>
          </p:cNvPr>
          <p:cNvSpPr/>
          <p:nvPr/>
        </p:nvSpPr>
        <p:spPr>
          <a:xfrm>
            <a:off x="6877050" y="4095750"/>
            <a:ext cx="173355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1991 – Maradona era ends at Napoli</a:t>
            </a:r>
          </a:p>
        </p:txBody>
      </p:sp>
      <p:cxnSp>
        <p:nvCxnSpPr>
          <p:cNvPr id="29" name="Straight Connector 28">
            <a:extLst>
              <a:ext uri="{FF2B5EF4-FFF2-40B4-BE49-F238E27FC236}">
                <a16:creationId xmlns:a16="http://schemas.microsoft.com/office/drawing/2014/main" id="{94A6E4DF-C03D-4798-A05D-DCC595FEA813}"/>
              </a:ext>
            </a:extLst>
          </p:cNvPr>
          <p:cNvCxnSpPr>
            <a:cxnSpLocks/>
          </p:cNvCxnSpPr>
          <p:nvPr/>
        </p:nvCxnSpPr>
        <p:spPr>
          <a:xfrm>
            <a:off x="8963025" y="3012281"/>
            <a:ext cx="0" cy="5476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B01262A-AF90-4354-A5B9-9009A6B0DD18}"/>
              </a:ext>
            </a:extLst>
          </p:cNvPr>
          <p:cNvSpPr/>
          <p:nvPr/>
        </p:nvSpPr>
        <p:spPr>
          <a:xfrm>
            <a:off x="8115301" y="1554955"/>
            <a:ext cx="1733550" cy="14573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2004 – Napoli go bankrupt. Relegated to Serie C</a:t>
            </a:r>
          </a:p>
        </p:txBody>
      </p:sp>
      <p:sp>
        <p:nvSpPr>
          <p:cNvPr id="33" name="Rectangle 32">
            <a:extLst>
              <a:ext uri="{FF2B5EF4-FFF2-40B4-BE49-F238E27FC236}">
                <a16:creationId xmlns:a16="http://schemas.microsoft.com/office/drawing/2014/main" id="{0D7BD7FC-48FC-4AF6-9D8C-28E472B21158}"/>
              </a:ext>
            </a:extLst>
          </p:cNvPr>
          <p:cNvSpPr/>
          <p:nvPr/>
        </p:nvSpPr>
        <p:spPr>
          <a:xfrm>
            <a:off x="8995253" y="4110038"/>
            <a:ext cx="173355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2004 - Present – Era of De </a:t>
            </a:r>
            <a:r>
              <a:rPr lang="en-US" dirty="0" err="1"/>
              <a:t>Laurentiis</a:t>
            </a:r>
            <a:endParaRPr lang="en-US" dirty="0"/>
          </a:p>
        </p:txBody>
      </p:sp>
    </p:spTree>
    <p:extLst>
      <p:ext uri="{BB962C8B-B14F-4D97-AF65-F5344CB8AC3E}">
        <p14:creationId xmlns:p14="http://schemas.microsoft.com/office/powerpoint/2010/main" val="3367309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F7CE-FF9D-4DCA-B038-0D3387B12F41}"/>
              </a:ext>
            </a:extLst>
          </p:cNvPr>
          <p:cNvSpPr>
            <a:spLocks noGrp="1"/>
          </p:cNvSpPr>
          <p:nvPr>
            <p:ph type="title"/>
          </p:nvPr>
        </p:nvSpPr>
        <p:spPr/>
        <p:txBody>
          <a:bodyPr/>
          <a:lstStyle/>
          <a:p>
            <a:r>
              <a:rPr lang="en-US" dirty="0"/>
              <a:t>Napoli’s Current Situation</a:t>
            </a:r>
          </a:p>
        </p:txBody>
      </p:sp>
      <p:pic>
        <p:nvPicPr>
          <p:cNvPr id="6" name="Picture 5" descr="Chart, bar chart&#10;&#10;Description automatically generated">
            <a:extLst>
              <a:ext uri="{FF2B5EF4-FFF2-40B4-BE49-F238E27FC236}">
                <a16:creationId xmlns:a16="http://schemas.microsoft.com/office/drawing/2014/main" id="{614D36A8-0D97-40F0-AE7E-EE61FCF2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366" y="0"/>
            <a:ext cx="5313634" cy="6858000"/>
          </a:xfrm>
          <a:prstGeom prst="rect">
            <a:avLst/>
          </a:prstGeom>
        </p:spPr>
      </p:pic>
      <p:pic>
        <p:nvPicPr>
          <p:cNvPr id="8" name="Picture 7" descr="Chart, line chart&#10;&#10;Description automatically generated">
            <a:extLst>
              <a:ext uri="{FF2B5EF4-FFF2-40B4-BE49-F238E27FC236}">
                <a16:creationId xmlns:a16="http://schemas.microsoft.com/office/drawing/2014/main" id="{79BCB1A7-0563-4738-A717-5413982C7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25" y="1381539"/>
            <a:ext cx="4812441" cy="5476461"/>
          </a:xfrm>
          <a:prstGeom prst="rect">
            <a:avLst/>
          </a:prstGeom>
        </p:spPr>
      </p:pic>
      <p:graphicFrame>
        <p:nvGraphicFramePr>
          <p:cNvPr id="3" name="Table 3">
            <a:extLst>
              <a:ext uri="{FF2B5EF4-FFF2-40B4-BE49-F238E27FC236}">
                <a16:creationId xmlns:a16="http://schemas.microsoft.com/office/drawing/2014/main" id="{A88A0CCE-0D19-4DD5-B21B-695EEF054877}"/>
              </a:ext>
            </a:extLst>
          </p:cNvPr>
          <p:cNvGraphicFramePr>
            <a:graphicFrameLocks noGrp="1"/>
          </p:cNvGraphicFramePr>
          <p:nvPr>
            <p:extLst>
              <p:ext uri="{D42A27DB-BD31-4B8C-83A1-F6EECF244321}">
                <p14:modId xmlns:p14="http://schemas.microsoft.com/office/powerpoint/2010/main" val="2489129917"/>
              </p:ext>
            </p:extLst>
          </p:nvPr>
        </p:nvGraphicFramePr>
        <p:xfrm>
          <a:off x="0" y="3565202"/>
          <a:ext cx="2148396" cy="1109133"/>
        </p:xfrm>
        <a:graphic>
          <a:graphicData uri="http://schemas.openxmlformats.org/drawingml/2006/table">
            <a:tbl>
              <a:tblPr firstRow="1" bandRow="1">
                <a:tableStyleId>{5C22544A-7EE6-4342-B048-85BDC9FD1C3A}</a:tableStyleId>
              </a:tblPr>
              <a:tblGrid>
                <a:gridCol w="1074198">
                  <a:extLst>
                    <a:ext uri="{9D8B030D-6E8A-4147-A177-3AD203B41FA5}">
                      <a16:colId xmlns:a16="http://schemas.microsoft.com/office/drawing/2014/main" val="464960287"/>
                    </a:ext>
                  </a:extLst>
                </a:gridCol>
                <a:gridCol w="1074198">
                  <a:extLst>
                    <a:ext uri="{9D8B030D-6E8A-4147-A177-3AD203B41FA5}">
                      <a16:colId xmlns:a16="http://schemas.microsoft.com/office/drawing/2014/main" val="1620191521"/>
                    </a:ext>
                  </a:extLst>
                </a:gridCol>
              </a:tblGrid>
              <a:tr h="369711">
                <a:tc>
                  <a:txBody>
                    <a:bodyPr/>
                    <a:lstStyle/>
                    <a:p>
                      <a:r>
                        <a:rPr lang="en-US" dirty="0"/>
                        <a:t>MD</a:t>
                      </a:r>
                    </a:p>
                  </a:txBody>
                  <a:tcPr/>
                </a:tc>
                <a:tc>
                  <a:txBody>
                    <a:bodyPr/>
                    <a:lstStyle/>
                    <a:p>
                      <a:r>
                        <a:rPr lang="en-US" dirty="0"/>
                        <a:t>PPM</a:t>
                      </a:r>
                    </a:p>
                  </a:txBody>
                  <a:tcPr/>
                </a:tc>
                <a:extLst>
                  <a:ext uri="{0D108BD9-81ED-4DB2-BD59-A6C34878D82A}">
                    <a16:rowId xmlns:a16="http://schemas.microsoft.com/office/drawing/2014/main" val="1440299955"/>
                  </a:ext>
                </a:extLst>
              </a:tr>
              <a:tr h="369711">
                <a:tc>
                  <a:txBody>
                    <a:bodyPr/>
                    <a:lstStyle/>
                    <a:p>
                      <a:r>
                        <a:rPr lang="en-US" dirty="0"/>
                        <a:t>1-11</a:t>
                      </a:r>
                    </a:p>
                  </a:txBody>
                  <a:tcPr/>
                </a:tc>
                <a:tc>
                  <a:txBody>
                    <a:bodyPr/>
                    <a:lstStyle/>
                    <a:p>
                      <a:r>
                        <a:rPr lang="en-US" dirty="0"/>
                        <a:t>2.82</a:t>
                      </a:r>
                    </a:p>
                  </a:txBody>
                  <a:tcPr/>
                </a:tc>
                <a:extLst>
                  <a:ext uri="{0D108BD9-81ED-4DB2-BD59-A6C34878D82A}">
                    <a16:rowId xmlns:a16="http://schemas.microsoft.com/office/drawing/2014/main" val="3077810011"/>
                  </a:ext>
                </a:extLst>
              </a:tr>
              <a:tr h="369711">
                <a:tc>
                  <a:txBody>
                    <a:bodyPr/>
                    <a:lstStyle/>
                    <a:p>
                      <a:r>
                        <a:rPr lang="en-US" dirty="0"/>
                        <a:t>12-16</a:t>
                      </a:r>
                    </a:p>
                  </a:txBody>
                  <a:tcPr/>
                </a:tc>
                <a:tc>
                  <a:txBody>
                    <a:bodyPr/>
                    <a:lstStyle/>
                    <a:p>
                      <a:r>
                        <a:rPr lang="en-US" dirty="0"/>
                        <a:t>1.00</a:t>
                      </a:r>
                    </a:p>
                  </a:txBody>
                  <a:tcPr/>
                </a:tc>
                <a:extLst>
                  <a:ext uri="{0D108BD9-81ED-4DB2-BD59-A6C34878D82A}">
                    <a16:rowId xmlns:a16="http://schemas.microsoft.com/office/drawing/2014/main" val="424567894"/>
                  </a:ext>
                </a:extLst>
              </a:tr>
            </a:tbl>
          </a:graphicData>
        </a:graphic>
      </p:graphicFrame>
    </p:spTree>
    <p:extLst>
      <p:ext uri="{BB962C8B-B14F-4D97-AF65-F5344CB8AC3E}">
        <p14:creationId xmlns:p14="http://schemas.microsoft.com/office/powerpoint/2010/main" val="850950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2D10-DF57-4FB3-BF0A-9AAF0C1C2ACD}"/>
              </a:ext>
            </a:extLst>
          </p:cNvPr>
          <p:cNvSpPr>
            <a:spLocks noGrp="1"/>
          </p:cNvSpPr>
          <p:nvPr>
            <p:ph type="title"/>
          </p:nvPr>
        </p:nvSpPr>
        <p:spPr/>
        <p:txBody>
          <a:bodyPr/>
          <a:lstStyle/>
          <a:p>
            <a:r>
              <a:rPr lang="en-US" dirty="0"/>
              <a:t>The Problem -Injuries</a:t>
            </a:r>
          </a:p>
        </p:txBody>
      </p:sp>
      <p:pic>
        <p:nvPicPr>
          <p:cNvPr id="5" name="Content Placeholder 4" descr="Chart&#10;&#10;Description automatically generated">
            <a:extLst>
              <a:ext uri="{FF2B5EF4-FFF2-40B4-BE49-F238E27FC236}">
                <a16:creationId xmlns:a16="http://schemas.microsoft.com/office/drawing/2014/main" id="{0791DF12-54AA-40A8-8119-CFBD5E150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4974" y="0"/>
            <a:ext cx="6397026" cy="6858000"/>
          </a:xfrm>
        </p:spPr>
      </p:pic>
      <p:pic>
        <p:nvPicPr>
          <p:cNvPr id="7" name="Picture 6" descr="Table&#10;&#10;Description automatically generated">
            <a:extLst>
              <a:ext uri="{FF2B5EF4-FFF2-40B4-BE49-F238E27FC236}">
                <a16:creationId xmlns:a16="http://schemas.microsoft.com/office/drawing/2014/main" id="{778DD350-53D5-4DDC-A7DC-F97F91C0C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0" y="1477065"/>
            <a:ext cx="2476500" cy="5380935"/>
          </a:xfrm>
          <a:prstGeom prst="rect">
            <a:avLst/>
          </a:prstGeom>
        </p:spPr>
      </p:pic>
      <p:graphicFrame>
        <p:nvGraphicFramePr>
          <p:cNvPr id="6" name="Table 7">
            <a:extLst>
              <a:ext uri="{FF2B5EF4-FFF2-40B4-BE49-F238E27FC236}">
                <a16:creationId xmlns:a16="http://schemas.microsoft.com/office/drawing/2014/main" id="{C7973BA2-E2CC-40CF-9E53-7AF394B0A575}"/>
              </a:ext>
            </a:extLst>
          </p:cNvPr>
          <p:cNvGraphicFramePr>
            <a:graphicFrameLocks noGrp="1"/>
          </p:cNvGraphicFramePr>
          <p:nvPr>
            <p:extLst>
              <p:ext uri="{D42A27DB-BD31-4B8C-83A1-F6EECF244321}">
                <p14:modId xmlns:p14="http://schemas.microsoft.com/office/powerpoint/2010/main" val="2345811992"/>
              </p:ext>
            </p:extLst>
          </p:nvPr>
        </p:nvGraphicFramePr>
        <p:xfrm>
          <a:off x="2457913" y="1690688"/>
          <a:ext cx="3240350" cy="3505200"/>
        </p:xfrm>
        <a:graphic>
          <a:graphicData uri="http://schemas.openxmlformats.org/drawingml/2006/table">
            <a:tbl>
              <a:tblPr firstRow="1" bandRow="1">
                <a:tableStyleId>{5C22544A-7EE6-4342-B048-85BDC9FD1C3A}</a:tableStyleId>
              </a:tblPr>
              <a:tblGrid>
                <a:gridCol w="1620175">
                  <a:extLst>
                    <a:ext uri="{9D8B030D-6E8A-4147-A177-3AD203B41FA5}">
                      <a16:colId xmlns:a16="http://schemas.microsoft.com/office/drawing/2014/main" val="1139186341"/>
                    </a:ext>
                  </a:extLst>
                </a:gridCol>
                <a:gridCol w="1620175">
                  <a:extLst>
                    <a:ext uri="{9D8B030D-6E8A-4147-A177-3AD203B41FA5}">
                      <a16:colId xmlns:a16="http://schemas.microsoft.com/office/drawing/2014/main" val="3088193752"/>
                    </a:ext>
                  </a:extLst>
                </a:gridCol>
              </a:tblGrid>
              <a:tr h="370840">
                <a:tc>
                  <a:txBody>
                    <a:bodyPr/>
                    <a:lstStyle/>
                    <a:p>
                      <a:r>
                        <a:rPr lang="en-US" dirty="0"/>
                        <a:t>Team</a:t>
                      </a:r>
                    </a:p>
                  </a:txBody>
                  <a:tcPr/>
                </a:tc>
                <a:tc>
                  <a:txBody>
                    <a:bodyPr/>
                    <a:lstStyle/>
                    <a:p>
                      <a:r>
                        <a:rPr lang="en-US" dirty="0"/>
                        <a:t>Top 11 Median Minutes Per Match</a:t>
                      </a:r>
                    </a:p>
                  </a:txBody>
                  <a:tcPr/>
                </a:tc>
                <a:extLst>
                  <a:ext uri="{0D108BD9-81ED-4DB2-BD59-A6C34878D82A}">
                    <a16:rowId xmlns:a16="http://schemas.microsoft.com/office/drawing/2014/main" val="1971450428"/>
                  </a:ext>
                </a:extLst>
              </a:tr>
              <a:tr h="309880">
                <a:tc>
                  <a:txBody>
                    <a:bodyPr/>
                    <a:lstStyle/>
                    <a:p>
                      <a:r>
                        <a:rPr lang="en-US" dirty="0" err="1"/>
                        <a:t>Atalanta</a:t>
                      </a:r>
                      <a:endParaRPr lang="en-US" dirty="0"/>
                    </a:p>
                  </a:txBody>
                  <a:tcPr/>
                </a:tc>
                <a:tc>
                  <a:txBody>
                    <a:bodyPr/>
                    <a:lstStyle/>
                    <a:p>
                      <a:r>
                        <a:rPr lang="en-US" dirty="0"/>
                        <a:t>83.0</a:t>
                      </a:r>
                    </a:p>
                  </a:txBody>
                  <a:tcPr/>
                </a:tc>
                <a:extLst>
                  <a:ext uri="{0D108BD9-81ED-4DB2-BD59-A6C34878D82A}">
                    <a16:rowId xmlns:a16="http://schemas.microsoft.com/office/drawing/2014/main" val="2890642207"/>
                  </a:ext>
                </a:extLst>
              </a:tr>
              <a:tr h="370840">
                <a:tc>
                  <a:txBody>
                    <a:bodyPr/>
                    <a:lstStyle/>
                    <a:p>
                      <a:r>
                        <a:rPr lang="en-US" dirty="0"/>
                        <a:t>Inter</a:t>
                      </a:r>
                    </a:p>
                  </a:txBody>
                  <a:tcPr/>
                </a:tc>
                <a:tc>
                  <a:txBody>
                    <a:bodyPr/>
                    <a:lstStyle/>
                    <a:p>
                      <a:r>
                        <a:rPr lang="en-US" dirty="0"/>
                        <a:t>84.6</a:t>
                      </a:r>
                    </a:p>
                  </a:txBody>
                  <a:tcPr/>
                </a:tc>
                <a:extLst>
                  <a:ext uri="{0D108BD9-81ED-4DB2-BD59-A6C34878D82A}">
                    <a16:rowId xmlns:a16="http://schemas.microsoft.com/office/drawing/2014/main" val="2723785196"/>
                  </a:ext>
                </a:extLst>
              </a:tr>
              <a:tr h="370840">
                <a:tc>
                  <a:txBody>
                    <a:bodyPr/>
                    <a:lstStyle/>
                    <a:p>
                      <a:r>
                        <a:rPr lang="en-US" dirty="0"/>
                        <a:t>Juventus</a:t>
                      </a:r>
                    </a:p>
                  </a:txBody>
                  <a:tcPr/>
                </a:tc>
                <a:tc>
                  <a:txBody>
                    <a:bodyPr/>
                    <a:lstStyle/>
                    <a:p>
                      <a:r>
                        <a:rPr lang="en-US" dirty="0"/>
                        <a:t>83.0</a:t>
                      </a:r>
                    </a:p>
                  </a:txBody>
                  <a:tcPr/>
                </a:tc>
                <a:extLst>
                  <a:ext uri="{0D108BD9-81ED-4DB2-BD59-A6C34878D82A}">
                    <a16:rowId xmlns:a16="http://schemas.microsoft.com/office/drawing/2014/main" val="4233585835"/>
                  </a:ext>
                </a:extLst>
              </a:tr>
              <a:tr h="370840">
                <a:tc>
                  <a:txBody>
                    <a:bodyPr/>
                    <a:lstStyle/>
                    <a:p>
                      <a:r>
                        <a:rPr lang="en-US" dirty="0"/>
                        <a:t>Lazio</a:t>
                      </a:r>
                    </a:p>
                  </a:txBody>
                  <a:tcPr/>
                </a:tc>
                <a:tc>
                  <a:txBody>
                    <a:bodyPr/>
                    <a:lstStyle/>
                    <a:p>
                      <a:r>
                        <a:rPr lang="en-US" dirty="0"/>
                        <a:t>82.8</a:t>
                      </a:r>
                    </a:p>
                  </a:txBody>
                  <a:tcPr/>
                </a:tc>
                <a:extLst>
                  <a:ext uri="{0D108BD9-81ED-4DB2-BD59-A6C34878D82A}">
                    <a16:rowId xmlns:a16="http://schemas.microsoft.com/office/drawing/2014/main" val="88521693"/>
                  </a:ext>
                </a:extLst>
              </a:tr>
              <a:tr h="370840">
                <a:tc>
                  <a:txBody>
                    <a:bodyPr/>
                    <a:lstStyle/>
                    <a:p>
                      <a:r>
                        <a:rPr lang="en-US" dirty="0"/>
                        <a:t>Milan</a:t>
                      </a:r>
                    </a:p>
                  </a:txBody>
                  <a:tcPr/>
                </a:tc>
                <a:tc>
                  <a:txBody>
                    <a:bodyPr/>
                    <a:lstStyle/>
                    <a:p>
                      <a:r>
                        <a:rPr lang="en-US" dirty="0"/>
                        <a:t>78.6</a:t>
                      </a:r>
                    </a:p>
                  </a:txBody>
                  <a:tcPr/>
                </a:tc>
                <a:extLst>
                  <a:ext uri="{0D108BD9-81ED-4DB2-BD59-A6C34878D82A}">
                    <a16:rowId xmlns:a16="http://schemas.microsoft.com/office/drawing/2014/main" val="2630526625"/>
                  </a:ext>
                </a:extLst>
              </a:tr>
              <a:tr h="370840">
                <a:tc>
                  <a:txBody>
                    <a:bodyPr/>
                    <a:lstStyle/>
                    <a:p>
                      <a:r>
                        <a:rPr lang="en-US" dirty="0"/>
                        <a:t>Napoli</a:t>
                      </a:r>
                    </a:p>
                  </a:txBody>
                  <a:tcPr/>
                </a:tc>
                <a:tc>
                  <a:txBody>
                    <a:bodyPr/>
                    <a:lstStyle/>
                    <a:p>
                      <a:r>
                        <a:rPr lang="en-US" dirty="0"/>
                        <a:t>92.4</a:t>
                      </a:r>
                    </a:p>
                  </a:txBody>
                  <a:tcPr/>
                </a:tc>
                <a:extLst>
                  <a:ext uri="{0D108BD9-81ED-4DB2-BD59-A6C34878D82A}">
                    <a16:rowId xmlns:a16="http://schemas.microsoft.com/office/drawing/2014/main" val="3663456266"/>
                  </a:ext>
                </a:extLst>
              </a:tr>
              <a:tr h="370840">
                <a:tc>
                  <a:txBody>
                    <a:bodyPr/>
                    <a:lstStyle/>
                    <a:p>
                      <a:r>
                        <a:rPr lang="en-US" dirty="0"/>
                        <a:t>Roma</a:t>
                      </a:r>
                    </a:p>
                  </a:txBody>
                  <a:tcPr/>
                </a:tc>
                <a:tc>
                  <a:txBody>
                    <a:bodyPr/>
                    <a:lstStyle/>
                    <a:p>
                      <a:r>
                        <a:rPr lang="en-US" dirty="0"/>
                        <a:t>89.7</a:t>
                      </a:r>
                    </a:p>
                  </a:txBody>
                  <a:tcPr/>
                </a:tc>
                <a:extLst>
                  <a:ext uri="{0D108BD9-81ED-4DB2-BD59-A6C34878D82A}">
                    <a16:rowId xmlns:a16="http://schemas.microsoft.com/office/drawing/2014/main" val="1460768249"/>
                  </a:ext>
                </a:extLst>
              </a:tr>
            </a:tbl>
          </a:graphicData>
        </a:graphic>
      </p:graphicFrame>
    </p:spTree>
    <p:extLst>
      <p:ext uri="{BB962C8B-B14F-4D97-AF65-F5344CB8AC3E}">
        <p14:creationId xmlns:p14="http://schemas.microsoft.com/office/powerpoint/2010/main" val="966956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801A-D5EA-4BFC-8B77-0321A20473CD}"/>
              </a:ext>
            </a:extLst>
          </p:cNvPr>
          <p:cNvSpPr>
            <a:spLocks noGrp="1"/>
          </p:cNvSpPr>
          <p:nvPr>
            <p:ph type="title"/>
          </p:nvPr>
        </p:nvSpPr>
        <p:spPr/>
        <p:txBody>
          <a:bodyPr/>
          <a:lstStyle/>
          <a:p>
            <a:r>
              <a:rPr lang="en-US"/>
              <a:t>The Problem -Injuries</a:t>
            </a:r>
            <a:endParaRPr lang="en-US" dirty="0"/>
          </a:p>
        </p:txBody>
      </p:sp>
      <p:pic>
        <p:nvPicPr>
          <p:cNvPr id="9" name="Content Placeholder 8" descr="Table&#10;&#10;Description automatically generated with medium confidence">
            <a:extLst>
              <a:ext uri="{FF2B5EF4-FFF2-40B4-BE49-F238E27FC236}">
                <a16:creationId xmlns:a16="http://schemas.microsoft.com/office/drawing/2014/main" id="{9DBE22E1-6475-4AAA-8616-3F833452D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607" y="1690688"/>
            <a:ext cx="10846785" cy="4099981"/>
          </a:xfrm>
        </p:spPr>
      </p:pic>
    </p:spTree>
    <p:extLst>
      <p:ext uri="{BB962C8B-B14F-4D97-AF65-F5344CB8AC3E}">
        <p14:creationId xmlns:p14="http://schemas.microsoft.com/office/powerpoint/2010/main" val="1335913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thing, underpants&#10;&#10;Description automatically generated">
            <a:extLst>
              <a:ext uri="{FF2B5EF4-FFF2-40B4-BE49-F238E27FC236}">
                <a16:creationId xmlns:a16="http://schemas.microsoft.com/office/drawing/2014/main" id="{5EAA9656-ADE6-4799-89A3-BD4C8BB7917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92DBC6DF-083C-42B9-8AC4-982A19002709}"/>
              </a:ext>
            </a:extLst>
          </p:cNvPr>
          <p:cNvSpPr>
            <a:spLocks noGrp="1"/>
          </p:cNvSpPr>
          <p:nvPr>
            <p:ph type="ctrTitle"/>
          </p:nvPr>
        </p:nvSpPr>
        <p:spPr>
          <a:xfrm>
            <a:off x="1310936" y="0"/>
            <a:ext cx="9144000" cy="1246157"/>
          </a:xfrm>
        </p:spPr>
        <p:txBody>
          <a:bodyPr>
            <a:noAutofit/>
          </a:bodyPr>
          <a:lstStyle/>
          <a:p>
            <a:r>
              <a:rPr lang="en-US" sz="4000" b="1" dirty="0"/>
              <a:t>Transfer Targets - Criteria</a:t>
            </a:r>
          </a:p>
        </p:txBody>
      </p:sp>
      <p:sp>
        <p:nvSpPr>
          <p:cNvPr id="4" name="TextBox 3">
            <a:extLst>
              <a:ext uri="{FF2B5EF4-FFF2-40B4-BE49-F238E27FC236}">
                <a16:creationId xmlns:a16="http://schemas.microsoft.com/office/drawing/2014/main" id="{D2D312DF-329E-4259-B13F-1870854923C9}"/>
              </a:ext>
            </a:extLst>
          </p:cNvPr>
          <p:cNvSpPr txBox="1"/>
          <p:nvPr/>
        </p:nvSpPr>
        <p:spPr>
          <a:xfrm>
            <a:off x="106532" y="1384917"/>
            <a:ext cx="11922711" cy="3046988"/>
          </a:xfrm>
          <a:prstGeom prst="rect">
            <a:avLst/>
          </a:prstGeom>
          <a:noFill/>
        </p:spPr>
        <p:txBody>
          <a:bodyPr wrap="square" rtlCol="0">
            <a:spAutoFit/>
          </a:bodyPr>
          <a:lstStyle/>
          <a:p>
            <a:pPr marL="457200" indent="-457200">
              <a:buFont typeface="+mj-lt"/>
              <a:buAutoNum type="arabicPeriod"/>
            </a:pPr>
            <a:r>
              <a:rPr lang="en-US" sz="2400" dirty="0"/>
              <a:t>Must be a player in Serie A.</a:t>
            </a:r>
          </a:p>
          <a:p>
            <a:pPr marL="457200" indent="-457200">
              <a:buFont typeface="+mj-lt"/>
              <a:buAutoNum type="arabicPeriod"/>
            </a:pPr>
            <a:r>
              <a:rPr lang="en-US" sz="2400" dirty="0"/>
              <a:t>Must have at least 630 minutes of play time in their domestic competition.</a:t>
            </a:r>
          </a:p>
          <a:p>
            <a:pPr marL="457200" indent="-457200">
              <a:buFont typeface="+mj-lt"/>
              <a:buAutoNum type="arabicPeriod"/>
            </a:pPr>
            <a:r>
              <a:rPr lang="en-US" sz="2400" dirty="0"/>
              <a:t>Philosophy – A team’s defense is as bad as their worst defender and their attack is as strong as their best attacker.</a:t>
            </a:r>
          </a:p>
          <a:p>
            <a:pPr marL="457200" indent="-457200">
              <a:buFont typeface="+mj-lt"/>
              <a:buAutoNum type="arabicPeriod"/>
            </a:pPr>
            <a:r>
              <a:rPr lang="en-US" sz="2400" dirty="0"/>
              <a:t>Restrict number of signings to two players. This is due to the fact that they were crippled financially from COVID and missing out on Champion’s League revenues. This also ensures they don’t overspend, preventing them from signing Zambo </a:t>
            </a:r>
            <a:r>
              <a:rPr lang="en-US" sz="2400" dirty="0" err="1"/>
              <a:t>Anguissa</a:t>
            </a:r>
            <a:r>
              <a:rPr lang="en-US" sz="2400" dirty="0"/>
              <a:t> on a permanent basis.</a:t>
            </a:r>
          </a:p>
        </p:txBody>
      </p:sp>
    </p:spTree>
    <p:extLst>
      <p:ext uri="{BB962C8B-B14F-4D97-AF65-F5344CB8AC3E}">
        <p14:creationId xmlns:p14="http://schemas.microsoft.com/office/powerpoint/2010/main" val="2417762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E5BE4E-7E51-420C-AAE5-88A2EFE5F1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Full Back - Defense</a:t>
            </a:r>
          </a:p>
        </p:txBody>
      </p:sp>
      <p:pic>
        <p:nvPicPr>
          <p:cNvPr id="9" name="Picture 8" descr="Chart, scatter chart&#10;&#10;Description automatically generated">
            <a:extLst>
              <a:ext uri="{FF2B5EF4-FFF2-40B4-BE49-F238E27FC236}">
                <a16:creationId xmlns:a16="http://schemas.microsoft.com/office/drawing/2014/main" id="{7CC08503-A3D4-4255-93A4-24BEDFC6D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17819"/>
            <a:ext cx="8151266" cy="6858000"/>
          </a:xfrm>
          <a:prstGeom prst="rect">
            <a:avLst/>
          </a:prstGeom>
        </p:spPr>
      </p:pic>
      <p:graphicFrame>
        <p:nvGraphicFramePr>
          <p:cNvPr id="11" name="Table 6">
            <a:extLst>
              <a:ext uri="{FF2B5EF4-FFF2-40B4-BE49-F238E27FC236}">
                <a16:creationId xmlns:a16="http://schemas.microsoft.com/office/drawing/2014/main" id="{78317B10-1395-4DAC-B6AC-5A6EE52D3C58}"/>
              </a:ext>
            </a:extLst>
          </p:cNvPr>
          <p:cNvGraphicFramePr>
            <a:graphicFrameLocks noGrp="1"/>
          </p:cNvGraphicFramePr>
          <p:nvPr>
            <p:ph idx="1"/>
            <p:extLst>
              <p:ext uri="{D42A27DB-BD31-4B8C-83A1-F6EECF244321}">
                <p14:modId xmlns:p14="http://schemas.microsoft.com/office/powerpoint/2010/main" val="1765934356"/>
              </p:ext>
            </p:extLst>
          </p:nvPr>
        </p:nvGraphicFramePr>
        <p:xfrm>
          <a:off x="2130" y="4679773"/>
          <a:ext cx="4034336" cy="2196046"/>
        </p:xfrm>
        <a:graphic>
          <a:graphicData uri="http://schemas.openxmlformats.org/drawingml/2006/table">
            <a:tbl>
              <a:tblPr firstRow="1" bandRow="1">
                <a:tableStyleId>{5C22544A-7EE6-4342-B048-85BDC9FD1C3A}</a:tableStyleId>
              </a:tblPr>
              <a:tblGrid>
                <a:gridCol w="1008584">
                  <a:extLst>
                    <a:ext uri="{9D8B030D-6E8A-4147-A177-3AD203B41FA5}">
                      <a16:colId xmlns:a16="http://schemas.microsoft.com/office/drawing/2014/main" val="933347383"/>
                    </a:ext>
                  </a:extLst>
                </a:gridCol>
                <a:gridCol w="1008584">
                  <a:extLst>
                    <a:ext uri="{9D8B030D-6E8A-4147-A177-3AD203B41FA5}">
                      <a16:colId xmlns:a16="http://schemas.microsoft.com/office/drawing/2014/main" val="1298905771"/>
                    </a:ext>
                  </a:extLst>
                </a:gridCol>
                <a:gridCol w="1008584">
                  <a:extLst>
                    <a:ext uri="{9D8B030D-6E8A-4147-A177-3AD203B41FA5}">
                      <a16:colId xmlns:a16="http://schemas.microsoft.com/office/drawing/2014/main" val="298147185"/>
                    </a:ext>
                  </a:extLst>
                </a:gridCol>
                <a:gridCol w="1008584">
                  <a:extLst>
                    <a:ext uri="{9D8B030D-6E8A-4147-A177-3AD203B41FA5}">
                      <a16:colId xmlns:a16="http://schemas.microsoft.com/office/drawing/2014/main" val="225776923"/>
                    </a:ext>
                  </a:extLst>
                </a:gridCol>
              </a:tblGrid>
              <a:tr h="798562">
                <a:tc>
                  <a:txBody>
                    <a:bodyPr/>
                    <a:lstStyle/>
                    <a:p>
                      <a:r>
                        <a:rPr lang="en-US" dirty="0"/>
                        <a:t>Player</a:t>
                      </a:r>
                    </a:p>
                  </a:txBody>
                  <a:tcPr/>
                </a:tc>
                <a:tc>
                  <a:txBody>
                    <a:bodyPr/>
                    <a:lstStyle/>
                    <a:p>
                      <a:r>
                        <a:rPr lang="en-US" dirty="0"/>
                        <a:t>Club</a:t>
                      </a:r>
                    </a:p>
                  </a:txBody>
                  <a:tcPr/>
                </a:tc>
                <a:tc>
                  <a:txBody>
                    <a:bodyPr/>
                    <a:lstStyle/>
                    <a:p>
                      <a:r>
                        <a:rPr lang="en-US" sz="1400" dirty="0"/>
                        <a:t>Defensive Duels Per 90</a:t>
                      </a:r>
                    </a:p>
                  </a:txBody>
                  <a:tcPr/>
                </a:tc>
                <a:tc>
                  <a:txBody>
                    <a:bodyPr/>
                    <a:lstStyle/>
                    <a:p>
                      <a:r>
                        <a:rPr lang="en-US" sz="1400" dirty="0"/>
                        <a:t>Defensive Duel Win %</a:t>
                      </a:r>
                    </a:p>
                  </a:txBody>
                  <a:tcPr/>
                </a:tc>
                <a:extLst>
                  <a:ext uri="{0D108BD9-81ED-4DB2-BD59-A6C34878D82A}">
                    <a16:rowId xmlns:a16="http://schemas.microsoft.com/office/drawing/2014/main" val="1909645793"/>
                  </a:ext>
                </a:extLst>
              </a:tr>
              <a:tr h="698742">
                <a:tc>
                  <a:txBody>
                    <a:bodyPr/>
                    <a:lstStyle/>
                    <a:p>
                      <a:r>
                        <a:rPr lang="en-US" dirty="0"/>
                        <a:t>Di Lorenzo</a:t>
                      </a:r>
                    </a:p>
                  </a:txBody>
                  <a:tcPr/>
                </a:tc>
                <a:tc>
                  <a:txBody>
                    <a:bodyPr/>
                    <a:lstStyle/>
                    <a:p>
                      <a:r>
                        <a:rPr lang="en-US" dirty="0"/>
                        <a:t>Napoli</a:t>
                      </a:r>
                    </a:p>
                  </a:txBody>
                  <a:tcPr/>
                </a:tc>
                <a:tc>
                  <a:txBody>
                    <a:bodyPr/>
                    <a:lstStyle/>
                    <a:p>
                      <a:r>
                        <a:rPr lang="en-US" dirty="0"/>
                        <a:t>6.45</a:t>
                      </a:r>
                    </a:p>
                  </a:txBody>
                  <a:tcPr/>
                </a:tc>
                <a:tc>
                  <a:txBody>
                    <a:bodyPr/>
                    <a:lstStyle/>
                    <a:p>
                      <a:r>
                        <a:rPr lang="en-US" dirty="0"/>
                        <a:t>62.73%</a:t>
                      </a:r>
                    </a:p>
                  </a:txBody>
                  <a:tcPr/>
                </a:tc>
                <a:extLst>
                  <a:ext uri="{0D108BD9-81ED-4DB2-BD59-A6C34878D82A}">
                    <a16:rowId xmlns:a16="http://schemas.microsoft.com/office/drawing/2014/main" val="2956231057"/>
                  </a:ext>
                </a:extLst>
              </a:tr>
              <a:tr h="698742">
                <a:tc>
                  <a:txBody>
                    <a:bodyPr/>
                    <a:lstStyle/>
                    <a:p>
                      <a:r>
                        <a:rPr lang="en-US" dirty="0"/>
                        <a:t>Mario Rui</a:t>
                      </a:r>
                    </a:p>
                  </a:txBody>
                  <a:tcPr/>
                </a:tc>
                <a:tc>
                  <a:txBody>
                    <a:bodyPr/>
                    <a:lstStyle/>
                    <a:p>
                      <a:r>
                        <a:rPr lang="en-US" dirty="0"/>
                        <a:t>Napoli</a:t>
                      </a:r>
                    </a:p>
                  </a:txBody>
                  <a:tcPr/>
                </a:tc>
                <a:tc>
                  <a:txBody>
                    <a:bodyPr/>
                    <a:lstStyle/>
                    <a:p>
                      <a:r>
                        <a:rPr lang="en-US" dirty="0"/>
                        <a:t>6.69</a:t>
                      </a:r>
                    </a:p>
                  </a:txBody>
                  <a:tcPr/>
                </a:tc>
                <a:tc>
                  <a:txBody>
                    <a:bodyPr/>
                    <a:lstStyle/>
                    <a:p>
                      <a:r>
                        <a:rPr lang="en-US" dirty="0"/>
                        <a:t>54.46%</a:t>
                      </a:r>
                    </a:p>
                  </a:txBody>
                  <a:tcPr/>
                </a:tc>
                <a:extLst>
                  <a:ext uri="{0D108BD9-81ED-4DB2-BD59-A6C34878D82A}">
                    <a16:rowId xmlns:a16="http://schemas.microsoft.com/office/drawing/2014/main" val="2282369957"/>
                  </a:ext>
                </a:extLst>
              </a:tr>
            </a:tbl>
          </a:graphicData>
        </a:graphic>
      </p:graphicFrame>
    </p:spTree>
    <p:extLst>
      <p:ext uri="{BB962C8B-B14F-4D97-AF65-F5344CB8AC3E}">
        <p14:creationId xmlns:p14="http://schemas.microsoft.com/office/powerpoint/2010/main" val="2045214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E5BE4E-7E51-420C-AAE5-88A2EFE5F1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Full Back – Defense (Top 7 Clubs)</a:t>
            </a:r>
          </a:p>
        </p:txBody>
      </p:sp>
      <p:pic>
        <p:nvPicPr>
          <p:cNvPr id="9" name="Picture 8" descr="Chart, scatter chart&#10;&#10;Description automatically generated">
            <a:extLst>
              <a:ext uri="{FF2B5EF4-FFF2-40B4-BE49-F238E27FC236}">
                <a16:creationId xmlns:a16="http://schemas.microsoft.com/office/drawing/2014/main" id="{4857863A-5802-4C63-AC64-69392CC40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0"/>
            <a:ext cx="8153396" cy="6857572"/>
          </a:xfrm>
          <a:prstGeom prst="rect">
            <a:avLst/>
          </a:prstGeom>
        </p:spPr>
      </p:pic>
      <p:graphicFrame>
        <p:nvGraphicFramePr>
          <p:cNvPr id="11" name="Table 6">
            <a:extLst>
              <a:ext uri="{FF2B5EF4-FFF2-40B4-BE49-F238E27FC236}">
                <a16:creationId xmlns:a16="http://schemas.microsoft.com/office/drawing/2014/main" id="{B9771F94-FAB2-4277-AAF9-480CF3652BC9}"/>
              </a:ext>
            </a:extLst>
          </p:cNvPr>
          <p:cNvGraphicFramePr>
            <a:graphicFrameLocks noGrp="1"/>
          </p:cNvGraphicFramePr>
          <p:nvPr>
            <p:ph idx="1"/>
            <p:extLst>
              <p:ext uri="{D42A27DB-BD31-4B8C-83A1-F6EECF244321}">
                <p14:modId xmlns:p14="http://schemas.microsoft.com/office/powerpoint/2010/main" val="3147944700"/>
              </p:ext>
            </p:extLst>
          </p:nvPr>
        </p:nvGraphicFramePr>
        <p:xfrm>
          <a:off x="2130" y="4679773"/>
          <a:ext cx="4034336" cy="2196046"/>
        </p:xfrm>
        <a:graphic>
          <a:graphicData uri="http://schemas.openxmlformats.org/drawingml/2006/table">
            <a:tbl>
              <a:tblPr firstRow="1" bandRow="1">
                <a:tableStyleId>{5C22544A-7EE6-4342-B048-85BDC9FD1C3A}</a:tableStyleId>
              </a:tblPr>
              <a:tblGrid>
                <a:gridCol w="1008584">
                  <a:extLst>
                    <a:ext uri="{9D8B030D-6E8A-4147-A177-3AD203B41FA5}">
                      <a16:colId xmlns:a16="http://schemas.microsoft.com/office/drawing/2014/main" val="933347383"/>
                    </a:ext>
                  </a:extLst>
                </a:gridCol>
                <a:gridCol w="1008584">
                  <a:extLst>
                    <a:ext uri="{9D8B030D-6E8A-4147-A177-3AD203B41FA5}">
                      <a16:colId xmlns:a16="http://schemas.microsoft.com/office/drawing/2014/main" val="1298905771"/>
                    </a:ext>
                  </a:extLst>
                </a:gridCol>
                <a:gridCol w="1008584">
                  <a:extLst>
                    <a:ext uri="{9D8B030D-6E8A-4147-A177-3AD203B41FA5}">
                      <a16:colId xmlns:a16="http://schemas.microsoft.com/office/drawing/2014/main" val="298147185"/>
                    </a:ext>
                  </a:extLst>
                </a:gridCol>
                <a:gridCol w="1008584">
                  <a:extLst>
                    <a:ext uri="{9D8B030D-6E8A-4147-A177-3AD203B41FA5}">
                      <a16:colId xmlns:a16="http://schemas.microsoft.com/office/drawing/2014/main" val="225776923"/>
                    </a:ext>
                  </a:extLst>
                </a:gridCol>
              </a:tblGrid>
              <a:tr h="798562">
                <a:tc>
                  <a:txBody>
                    <a:bodyPr/>
                    <a:lstStyle/>
                    <a:p>
                      <a:r>
                        <a:rPr lang="en-US" dirty="0"/>
                        <a:t>Player</a:t>
                      </a:r>
                    </a:p>
                  </a:txBody>
                  <a:tcPr/>
                </a:tc>
                <a:tc>
                  <a:txBody>
                    <a:bodyPr/>
                    <a:lstStyle/>
                    <a:p>
                      <a:r>
                        <a:rPr lang="en-US" dirty="0"/>
                        <a:t>Club</a:t>
                      </a:r>
                    </a:p>
                  </a:txBody>
                  <a:tcPr/>
                </a:tc>
                <a:tc>
                  <a:txBody>
                    <a:bodyPr/>
                    <a:lstStyle/>
                    <a:p>
                      <a:r>
                        <a:rPr lang="en-US" sz="1400" dirty="0"/>
                        <a:t>Defensive Duels Per 90</a:t>
                      </a:r>
                    </a:p>
                  </a:txBody>
                  <a:tcPr/>
                </a:tc>
                <a:tc>
                  <a:txBody>
                    <a:bodyPr/>
                    <a:lstStyle/>
                    <a:p>
                      <a:r>
                        <a:rPr lang="en-US" sz="1400" dirty="0"/>
                        <a:t>Defensive Duel Win %</a:t>
                      </a:r>
                    </a:p>
                  </a:txBody>
                  <a:tcPr/>
                </a:tc>
                <a:extLst>
                  <a:ext uri="{0D108BD9-81ED-4DB2-BD59-A6C34878D82A}">
                    <a16:rowId xmlns:a16="http://schemas.microsoft.com/office/drawing/2014/main" val="1909645793"/>
                  </a:ext>
                </a:extLst>
              </a:tr>
              <a:tr h="698742">
                <a:tc>
                  <a:txBody>
                    <a:bodyPr/>
                    <a:lstStyle/>
                    <a:p>
                      <a:r>
                        <a:rPr lang="en-US" dirty="0"/>
                        <a:t>Di Lorenzo</a:t>
                      </a:r>
                    </a:p>
                  </a:txBody>
                  <a:tcPr/>
                </a:tc>
                <a:tc>
                  <a:txBody>
                    <a:bodyPr/>
                    <a:lstStyle/>
                    <a:p>
                      <a:r>
                        <a:rPr lang="en-US" dirty="0"/>
                        <a:t>Napoli</a:t>
                      </a:r>
                    </a:p>
                  </a:txBody>
                  <a:tcPr/>
                </a:tc>
                <a:tc>
                  <a:txBody>
                    <a:bodyPr/>
                    <a:lstStyle/>
                    <a:p>
                      <a:r>
                        <a:rPr lang="en-US" dirty="0"/>
                        <a:t>6.45</a:t>
                      </a:r>
                    </a:p>
                  </a:txBody>
                  <a:tcPr/>
                </a:tc>
                <a:tc>
                  <a:txBody>
                    <a:bodyPr/>
                    <a:lstStyle/>
                    <a:p>
                      <a:r>
                        <a:rPr lang="en-US" dirty="0"/>
                        <a:t>62.73%</a:t>
                      </a:r>
                    </a:p>
                  </a:txBody>
                  <a:tcPr/>
                </a:tc>
                <a:extLst>
                  <a:ext uri="{0D108BD9-81ED-4DB2-BD59-A6C34878D82A}">
                    <a16:rowId xmlns:a16="http://schemas.microsoft.com/office/drawing/2014/main" val="2956231057"/>
                  </a:ext>
                </a:extLst>
              </a:tr>
              <a:tr h="698742">
                <a:tc>
                  <a:txBody>
                    <a:bodyPr/>
                    <a:lstStyle/>
                    <a:p>
                      <a:r>
                        <a:rPr lang="en-US" dirty="0"/>
                        <a:t>Mario Rui</a:t>
                      </a:r>
                    </a:p>
                  </a:txBody>
                  <a:tcPr/>
                </a:tc>
                <a:tc>
                  <a:txBody>
                    <a:bodyPr/>
                    <a:lstStyle/>
                    <a:p>
                      <a:r>
                        <a:rPr lang="en-US" dirty="0"/>
                        <a:t>Napoli</a:t>
                      </a:r>
                    </a:p>
                  </a:txBody>
                  <a:tcPr/>
                </a:tc>
                <a:tc>
                  <a:txBody>
                    <a:bodyPr/>
                    <a:lstStyle/>
                    <a:p>
                      <a:r>
                        <a:rPr lang="en-US" dirty="0"/>
                        <a:t>6.69</a:t>
                      </a:r>
                    </a:p>
                  </a:txBody>
                  <a:tcPr/>
                </a:tc>
                <a:tc>
                  <a:txBody>
                    <a:bodyPr/>
                    <a:lstStyle/>
                    <a:p>
                      <a:r>
                        <a:rPr lang="en-US" dirty="0"/>
                        <a:t>54.46%</a:t>
                      </a:r>
                    </a:p>
                  </a:txBody>
                  <a:tcPr/>
                </a:tc>
                <a:extLst>
                  <a:ext uri="{0D108BD9-81ED-4DB2-BD59-A6C34878D82A}">
                    <a16:rowId xmlns:a16="http://schemas.microsoft.com/office/drawing/2014/main" val="2282369957"/>
                  </a:ext>
                </a:extLst>
              </a:tr>
            </a:tbl>
          </a:graphicData>
        </a:graphic>
      </p:graphicFrame>
    </p:spTree>
    <p:extLst>
      <p:ext uri="{BB962C8B-B14F-4D97-AF65-F5344CB8AC3E}">
        <p14:creationId xmlns:p14="http://schemas.microsoft.com/office/powerpoint/2010/main" val="1369418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E5BE4E-7E51-420C-AAE5-88A2EFE5F1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Full Back - Passing</a:t>
            </a:r>
          </a:p>
        </p:txBody>
      </p:sp>
      <p:pic>
        <p:nvPicPr>
          <p:cNvPr id="5" name="Picture 4" descr="Chart, scatter chart&#10;&#10;Description automatically generated">
            <a:extLst>
              <a:ext uri="{FF2B5EF4-FFF2-40B4-BE49-F238E27FC236}">
                <a16:creationId xmlns:a16="http://schemas.microsoft.com/office/drawing/2014/main" id="{E4A62C6C-1325-4004-BA66-7E880AD21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3" y="0"/>
            <a:ext cx="8153397" cy="6857572"/>
          </a:xfrm>
          <a:prstGeom prst="rect">
            <a:avLst/>
          </a:prstGeom>
        </p:spPr>
      </p:pic>
      <p:graphicFrame>
        <p:nvGraphicFramePr>
          <p:cNvPr id="9" name="Table 6">
            <a:extLst>
              <a:ext uri="{FF2B5EF4-FFF2-40B4-BE49-F238E27FC236}">
                <a16:creationId xmlns:a16="http://schemas.microsoft.com/office/drawing/2014/main" id="{CE4E7996-9017-44C7-B4DF-347944444141}"/>
              </a:ext>
            </a:extLst>
          </p:cNvPr>
          <p:cNvGraphicFramePr>
            <a:graphicFrameLocks noGrp="1"/>
          </p:cNvGraphicFramePr>
          <p:nvPr>
            <p:ph idx="1"/>
            <p:extLst>
              <p:ext uri="{D42A27DB-BD31-4B8C-83A1-F6EECF244321}">
                <p14:modId xmlns:p14="http://schemas.microsoft.com/office/powerpoint/2010/main" val="314112451"/>
              </p:ext>
            </p:extLst>
          </p:nvPr>
        </p:nvGraphicFramePr>
        <p:xfrm>
          <a:off x="-2137" y="4953673"/>
          <a:ext cx="4036468" cy="1922146"/>
        </p:xfrm>
        <a:graphic>
          <a:graphicData uri="http://schemas.openxmlformats.org/drawingml/2006/table">
            <a:tbl>
              <a:tblPr firstRow="1" bandRow="1">
                <a:tableStyleId>{5C22544A-7EE6-4342-B048-85BDC9FD1C3A}</a:tableStyleId>
              </a:tblPr>
              <a:tblGrid>
                <a:gridCol w="1009117">
                  <a:extLst>
                    <a:ext uri="{9D8B030D-6E8A-4147-A177-3AD203B41FA5}">
                      <a16:colId xmlns:a16="http://schemas.microsoft.com/office/drawing/2014/main" val="933347383"/>
                    </a:ext>
                  </a:extLst>
                </a:gridCol>
                <a:gridCol w="1009117">
                  <a:extLst>
                    <a:ext uri="{9D8B030D-6E8A-4147-A177-3AD203B41FA5}">
                      <a16:colId xmlns:a16="http://schemas.microsoft.com/office/drawing/2014/main" val="1298905771"/>
                    </a:ext>
                  </a:extLst>
                </a:gridCol>
                <a:gridCol w="1009117">
                  <a:extLst>
                    <a:ext uri="{9D8B030D-6E8A-4147-A177-3AD203B41FA5}">
                      <a16:colId xmlns:a16="http://schemas.microsoft.com/office/drawing/2014/main" val="1010936445"/>
                    </a:ext>
                  </a:extLst>
                </a:gridCol>
                <a:gridCol w="1009117">
                  <a:extLst>
                    <a:ext uri="{9D8B030D-6E8A-4147-A177-3AD203B41FA5}">
                      <a16:colId xmlns:a16="http://schemas.microsoft.com/office/drawing/2014/main" val="4166197112"/>
                    </a:ext>
                  </a:extLst>
                </a:gridCol>
              </a:tblGrid>
              <a:tr h="641986">
                <a:tc>
                  <a:txBody>
                    <a:bodyPr/>
                    <a:lstStyle/>
                    <a:p>
                      <a:r>
                        <a:rPr lang="en-US" dirty="0"/>
                        <a:t>Player</a:t>
                      </a:r>
                    </a:p>
                  </a:txBody>
                  <a:tcPr/>
                </a:tc>
                <a:tc>
                  <a:txBody>
                    <a:bodyPr/>
                    <a:lstStyle/>
                    <a:p>
                      <a:r>
                        <a:rPr lang="en-US" dirty="0"/>
                        <a:t>Club</a:t>
                      </a:r>
                    </a:p>
                  </a:txBody>
                  <a:tcPr/>
                </a:tc>
                <a:tc>
                  <a:txBody>
                    <a:bodyPr/>
                    <a:lstStyle/>
                    <a:p>
                      <a:r>
                        <a:rPr lang="en-US" dirty="0"/>
                        <a:t>Passes Per 90</a:t>
                      </a:r>
                    </a:p>
                  </a:txBody>
                  <a:tcPr/>
                </a:tc>
                <a:tc>
                  <a:txBody>
                    <a:bodyPr/>
                    <a:lstStyle/>
                    <a:p>
                      <a:r>
                        <a:rPr lang="en-US" sz="1600" dirty="0"/>
                        <a:t>Accurate Pass %</a:t>
                      </a:r>
                    </a:p>
                  </a:txBody>
                  <a:tcPr/>
                </a:tc>
                <a:extLst>
                  <a:ext uri="{0D108BD9-81ED-4DB2-BD59-A6C34878D82A}">
                    <a16:rowId xmlns:a16="http://schemas.microsoft.com/office/drawing/2014/main" val="1909645793"/>
                  </a:ext>
                </a:extLst>
              </a:tr>
              <a:tr h="513432">
                <a:tc>
                  <a:txBody>
                    <a:bodyPr/>
                    <a:lstStyle/>
                    <a:p>
                      <a:r>
                        <a:rPr lang="en-US" dirty="0"/>
                        <a:t>Di Lorenzo</a:t>
                      </a:r>
                    </a:p>
                  </a:txBody>
                  <a:tcPr/>
                </a:tc>
                <a:tc>
                  <a:txBody>
                    <a:bodyPr/>
                    <a:lstStyle/>
                    <a:p>
                      <a:r>
                        <a:rPr lang="en-US" dirty="0"/>
                        <a:t>Napoli</a:t>
                      </a:r>
                    </a:p>
                  </a:txBody>
                  <a:tcPr/>
                </a:tc>
                <a:tc>
                  <a:txBody>
                    <a:bodyPr/>
                    <a:lstStyle/>
                    <a:p>
                      <a:r>
                        <a:rPr lang="en-US" dirty="0"/>
                        <a:t>58.90</a:t>
                      </a:r>
                    </a:p>
                  </a:txBody>
                  <a:tcPr/>
                </a:tc>
                <a:tc>
                  <a:txBody>
                    <a:bodyPr/>
                    <a:lstStyle/>
                    <a:p>
                      <a:r>
                        <a:rPr lang="en-US" dirty="0"/>
                        <a:t>88.35%</a:t>
                      </a:r>
                    </a:p>
                  </a:txBody>
                  <a:tcPr/>
                </a:tc>
                <a:extLst>
                  <a:ext uri="{0D108BD9-81ED-4DB2-BD59-A6C34878D82A}">
                    <a16:rowId xmlns:a16="http://schemas.microsoft.com/office/drawing/2014/main" val="2956231057"/>
                  </a:ext>
                </a:extLst>
              </a:tr>
              <a:tr h="513432">
                <a:tc>
                  <a:txBody>
                    <a:bodyPr/>
                    <a:lstStyle/>
                    <a:p>
                      <a:r>
                        <a:rPr lang="en-US" dirty="0"/>
                        <a:t>Mario Rui</a:t>
                      </a:r>
                    </a:p>
                  </a:txBody>
                  <a:tcPr/>
                </a:tc>
                <a:tc>
                  <a:txBody>
                    <a:bodyPr/>
                    <a:lstStyle/>
                    <a:p>
                      <a:r>
                        <a:rPr lang="en-US" dirty="0"/>
                        <a:t>Napoli</a:t>
                      </a:r>
                    </a:p>
                  </a:txBody>
                  <a:tcPr/>
                </a:tc>
                <a:tc>
                  <a:txBody>
                    <a:bodyPr/>
                    <a:lstStyle/>
                    <a:p>
                      <a:r>
                        <a:rPr lang="en-US" dirty="0"/>
                        <a:t>62.59</a:t>
                      </a:r>
                    </a:p>
                  </a:txBody>
                  <a:tcPr/>
                </a:tc>
                <a:tc>
                  <a:txBody>
                    <a:bodyPr/>
                    <a:lstStyle/>
                    <a:p>
                      <a:r>
                        <a:rPr lang="en-US" dirty="0"/>
                        <a:t>88.84%</a:t>
                      </a:r>
                    </a:p>
                  </a:txBody>
                  <a:tcPr/>
                </a:tc>
                <a:extLst>
                  <a:ext uri="{0D108BD9-81ED-4DB2-BD59-A6C34878D82A}">
                    <a16:rowId xmlns:a16="http://schemas.microsoft.com/office/drawing/2014/main" val="2282369957"/>
                  </a:ext>
                </a:extLst>
              </a:tr>
            </a:tbl>
          </a:graphicData>
        </a:graphic>
      </p:graphicFrame>
    </p:spTree>
    <p:extLst>
      <p:ext uri="{BB962C8B-B14F-4D97-AF65-F5344CB8AC3E}">
        <p14:creationId xmlns:p14="http://schemas.microsoft.com/office/powerpoint/2010/main" val="2584738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704</Words>
  <Application>Microsoft Office PowerPoint</Application>
  <PresentationFormat>Widescreen</PresentationFormat>
  <Paragraphs>185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How Can Napoli Avoid a Capitulation and Sustain Their Title Challenge?</vt:lpstr>
      <vt:lpstr>Napoli’s History</vt:lpstr>
      <vt:lpstr>Napoli’s Current Situation</vt:lpstr>
      <vt:lpstr>The Problem -Injuries</vt:lpstr>
      <vt:lpstr>The Problem -Injuries</vt:lpstr>
      <vt:lpstr>Transfer Targets - Criteria</vt:lpstr>
      <vt:lpstr>Full Back - Defense</vt:lpstr>
      <vt:lpstr>Full Back – Defense (Top 7 Clubs)</vt:lpstr>
      <vt:lpstr>Full Back - Passing</vt:lpstr>
      <vt:lpstr>Full Back - Rogério </vt:lpstr>
      <vt:lpstr>Center Back- Defense</vt:lpstr>
      <vt:lpstr>Center Back- Aerial</vt:lpstr>
      <vt:lpstr>Center Back- Passing</vt:lpstr>
      <vt:lpstr>Center Back – Demiral &amp; Ferrari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Napoli Avoid a Capitulation and Sustain Their Title Challenge?</dc:title>
  <dc:creator>Melina Marcopulos</dc:creator>
  <cp:lastModifiedBy>Melina Marcopulos</cp:lastModifiedBy>
  <cp:revision>22</cp:revision>
  <dcterms:created xsi:type="dcterms:W3CDTF">2022-01-20T15:27:35Z</dcterms:created>
  <dcterms:modified xsi:type="dcterms:W3CDTF">2022-01-21T17:03:05Z</dcterms:modified>
</cp:coreProperties>
</file>