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2" r:id="rId8"/>
    <p:sldId id="263" r:id="rId9"/>
    <p:sldId id="266" r:id="rId10"/>
    <p:sldId id="267" r:id="rId11"/>
    <p:sldId id="268" r:id="rId12"/>
    <p:sldId id="269" r:id="rId13"/>
    <p:sldId id="265" r:id="rId14"/>
    <p:sldId id="270" r:id="rId15"/>
    <p:sldId id="271" r:id="rId16"/>
    <p:sldId id="272" r:id="rId17"/>
    <p:sldId id="273"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4047-97F5-4A6F-9CEB-760283D9F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5B0D5-012D-4F82-ACAE-7D038D0DB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6055A1-5699-4542-81E1-E70F20BCC5EA}"/>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5" name="Footer Placeholder 4">
            <a:extLst>
              <a:ext uri="{FF2B5EF4-FFF2-40B4-BE49-F238E27FC236}">
                <a16:creationId xmlns:a16="http://schemas.microsoft.com/office/drawing/2014/main" id="{88BF0B2D-5C1A-40C0-A8E9-C8DC96A79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85080-39DD-4251-87F4-36485A48E657}"/>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394217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0E27-2B08-45B3-96E7-434A3E7914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FF7FC-7B39-407A-ABED-A0F847F8C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8A103-670D-4417-9EA8-CDE6097FEA17}"/>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5" name="Footer Placeholder 4">
            <a:extLst>
              <a:ext uri="{FF2B5EF4-FFF2-40B4-BE49-F238E27FC236}">
                <a16:creationId xmlns:a16="http://schemas.microsoft.com/office/drawing/2014/main" id="{87FAE111-3E24-4A16-BF8D-FF90A4BC3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78FD7-26E7-42D8-94DB-00EE4C71D63C}"/>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286880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51DBA-5039-4DDB-BBCE-D99BF80908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B158C3-B31F-49F5-A295-3539F0AA2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2CAB6-034A-43A0-AD75-0A7F724C1B72}"/>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5" name="Footer Placeholder 4">
            <a:extLst>
              <a:ext uri="{FF2B5EF4-FFF2-40B4-BE49-F238E27FC236}">
                <a16:creationId xmlns:a16="http://schemas.microsoft.com/office/drawing/2014/main" id="{DDC7C300-2275-480E-9B5C-CDEF4FB4E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79CA5-8340-4402-BC7F-6549C8C05869}"/>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80395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58BA-5E40-4381-A44F-9AE0B325A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158601-E68B-4C0D-9066-C0BC9217C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4B0E9-577D-4A22-9E2D-5BD9694D4365}"/>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5" name="Footer Placeholder 4">
            <a:extLst>
              <a:ext uri="{FF2B5EF4-FFF2-40B4-BE49-F238E27FC236}">
                <a16:creationId xmlns:a16="http://schemas.microsoft.com/office/drawing/2014/main" id="{5CCE8F47-EDF4-4FBB-928C-8F5961017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9828B-E9F5-4F55-98AF-E95D47EC666E}"/>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125691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E329-23B9-4E27-BA31-2BE15916B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3028A7-CC51-46AB-B944-7D8DBB313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05DD7-0131-4CC3-851E-48371411824E}"/>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5" name="Footer Placeholder 4">
            <a:extLst>
              <a:ext uri="{FF2B5EF4-FFF2-40B4-BE49-F238E27FC236}">
                <a16:creationId xmlns:a16="http://schemas.microsoft.com/office/drawing/2014/main" id="{988FBC54-7571-4AD1-854B-755459674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DAEB6-54B2-4AF7-B626-0DC096D17716}"/>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142774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1285-E226-4D02-835B-823B530FAC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2D7A4C-4BEE-45E5-8880-2F7BF0CDA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7AE7C-1A57-4E25-A0E8-39E331BFCB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448A7C-9613-4275-B8BC-ECAF8424FB01}"/>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6" name="Footer Placeholder 5">
            <a:extLst>
              <a:ext uri="{FF2B5EF4-FFF2-40B4-BE49-F238E27FC236}">
                <a16:creationId xmlns:a16="http://schemas.microsoft.com/office/drawing/2014/main" id="{72E99CDF-D27F-42BF-9C09-D276C9DFA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0998B-44AC-4BCC-80E8-53293666231C}"/>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272360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0F02-FA6B-4DEB-B3F1-7A482997DF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0FE062-8C9A-4D26-82AA-9AFFE67766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2B482-BE98-4752-9100-8B96E4BAE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7616-295F-4F9D-AECA-2446A60A8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F3E53-D682-4112-829D-3CC599307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768AB7-E4F3-4849-935A-1757939584A5}"/>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8" name="Footer Placeholder 7">
            <a:extLst>
              <a:ext uri="{FF2B5EF4-FFF2-40B4-BE49-F238E27FC236}">
                <a16:creationId xmlns:a16="http://schemas.microsoft.com/office/drawing/2014/main" id="{5F02691F-2E42-48BF-BB73-BC90C3569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20D78C-2A1C-4FA6-B34C-B3EFEDBEAFFB}"/>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329519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D35-7924-4AC6-A2D6-7E6FA66C5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FF6713-7D63-4914-98DE-18B38A385307}"/>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4" name="Footer Placeholder 3">
            <a:extLst>
              <a:ext uri="{FF2B5EF4-FFF2-40B4-BE49-F238E27FC236}">
                <a16:creationId xmlns:a16="http://schemas.microsoft.com/office/drawing/2014/main" id="{40DF0C36-17A4-4E84-A6D4-42AB481CE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A4203-6E06-46C2-8075-88780529A6C9}"/>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204452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29901-B471-4576-B739-33CF563B2927}"/>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3" name="Footer Placeholder 2">
            <a:extLst>
              <a:ext uri="{FF2B5EF4-FFF2-40B4-BE49-F238E27FC236}">
                <a16:creationId xmlns:a16="http://schemas.microsoft.com/office/drawing/2014/main" id="{E923F5A5-52F2-4B2C-883E-79155EDF20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C25D9A-1E25-4D46-8B66-462D73022045}"/>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218380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AEEF-3DCC-4BD6-8162-323B247AC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8EF50-F44A-463F-8983-15D0D06A1E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8E74A-108A-4F09-B016-2E6086ADC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13247-C3A5-4899-AF22-949441588780}"/>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6" name="Footer Placeholder 5">
            <a:extLst>
              <a:ext uri="{FF2B5EF4-FFF2-40B4-BE49-F238E27FC236}">
                <a16:creationId xmlns:a16="http://schemas.microsoft.com/office/drawing/2014/main" id="{4ADBFDA0-8769-4391-8C6B-B8E08905B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E1F0E-1CD3-4D31-A6F5-517C1686DA28}"/>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423707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EB68-7DAC-42B8-ABC8-CE1739796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46884A-C9A2-429D-AE50-49A9726FB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D2C9C7-A999-4AFE-B92B-670F22872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1C63E-3532-4880-834D-B2076BF1C493}"/>
              </a:ext>
            </a:extLst>
          </p:cNvPr>
          <p:cNvSpPr>
            <a:spLocks noGrp="1"/>
          </p:cNvSpPr>
          <p:nvPr>
            <p:ph type="dt" sz="half" idx="10"/>
          </p:nvPr>
        </p:nvSpPr>
        <p:spPr/>
        <p:txBody>
          <a:bodyPr/>
          <a:lstStyle/>
          <a:p>
            <a:fld id="{CC3A8DB4-10FC-4B1D-9BCA-A5D0EAF615BC}" type="datetimeFigureOut">
              <a:rPr lang="en-US" smtClean="0"/>
              <a:t>2/18/2022</a:t>
            </a:fld>
            <a:endParaRPr lang="en-US"/>
          </a:p>
        </p:txBody>
      </p:sp>
      <p:sp>
        <p:nvSpPr>
          <p:cNvPr id="6" name="Footer Placeholder 5">
            <a:extLst>
              <a:ext uri="{FF2B5EF4-FFF2-40B4-BE49-F238E27FC236}">
                <a16:creationId xmlns:a16="http://schemas.microsoft.com/office/drawing/2014/main" id="{8B722C3B-070B-4313-874A-755854585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44380-18DA-4725-AE34-3D824F678E20}"/>
              </a:ext>
            </a:extLst>
          </p:cNvPr>
          <p:cNvSpPr>
            <a:spLocks noGrp="1"/>
          </p:cNvSpPr>
          <p:nvPr>
            <p:ph type="sldNum" sz="quarter" idx="12"/>
          </p:nvPr>
        </p:nvSpPr>
        <p:spPr/>
        <p:txBody>
          <a:bodyPr/>
          <a:lstStyle/>
          <a:p>
            <a:fld id="{1CF6BAAC-4CFA-4FBD-AC7C-461E0A3BF55A}" type="slidenum">
              <a:rPr lang="en-US" smtClean="0"/>
              <a:t>‹#›</a:t>
            </a:fld>
            <a:endParaRPr lang="en-US"/>
          </a:p>
        </p:txBody>
      </p:sp>
    </p:spTree>
    <p:extLst>
      <p:ext uri="{BB962C8B-B14F-4D97-AF65-F5344CB8AC3E}">
        <p14:creationId xmlns:p14="http://schemas.microsoft.com/office/powerpoint/2010/main" val="5402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A5A48-59B6-4191-A751-CE5FDC80A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25F057-6CC6-445D-A088-838A7F464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BF13B-76EF-4628-8F29-FEE680DE1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A8DB4-10FC-4B1D-9BCA-A5D0EAF615BC}" type="datetimeFigureOut">
              <a:rPr lang="en-US" smtClean="0"/>
              <a:t>2/18/2022</a:t>
            </a:fld>
            <a:endParaRPr lang="en-US"/>
          </a:p>
        </p:txBody>
      </p:sp>
      <p:sp>
        <p:nvSpPr>
          <p:cNvPr id="5" name="Footer Placeholder 4">
            <a:extLst>
              <a:ext uri="{FF2B5EF4-FFF2-40B4-BE49-F238E27FC236}">
                <a16:creationId xmlns:a16="http://schemas.microsoft.com/office/drawing/2014/main" id="{11314F44-EE7E-4352-97FD-7276C0DAC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5349BC-0714-48D8-851D-F4A723096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6BAAC-4CFA-4FBD-AC7C-461E0A3BF55A}" type="slidenum">
              <a:rPr lang="en-US" smtClean="0"/>
              <a:t>‹#›</a:t>
            </a:fld>
            <a:endParaRPr lang="en-US"/>
          </a:p>
        </p:txBody>
      </p:sp>
    </p:spTree>
    <p:extLst>
      <p:ext uri="{BB962C8B-B14F-4D97-AF65-F5344CB8AC3E}">
        <p14:creationId xmlns:p14="http://schemas.microsoft.com/office/powerpoint/2010/main" val="2424323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E0EF5D4-ED0A-404E-AE6E-E80FAECC20B6}"/>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By Kosta Marcopulos</a:t>
            </a:r>
          </a:p>
        </p:txBody>
      </p:sp>
      <p:sp>
        <p:nvSpPr>
          <p:cNvPr id="2" name="Title 1">
            <a:extLst>
              <a:ext uri="{FF2B5EF4-FFF2-40B4-BE49-F238E27FC236}">
                <a16:creationId xmlns:a16="http://schemas.microsoft.com/office/drawing/2014/main" id="{8F250FFB-7D00-4C41-A080-4DFE08957794}"/>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Predicting a European Top 5 League Soccer Team’s Point Total Using Multiple Linear Regression</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5776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AB65-6C69-4873-9A08-429BB6B65C1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Distribution – Total Shots </a:t>
            </a:r>
          </a:p>
        </p:txBody>
      </p:sp>
      <p:pic>
        <p:nvPicPr>
          <p:cNvPr id="5" name="Picture 4" descr="Chart, histogram&#10;&#10;Description automatically generated">
            <a:extLst>
              <a:ext uri="{FF2B5EF4-FFF2-40B4-BE49-F238E27FC236}">
                <a16:creationId xmlns:a16="http://schemas.microsoft.com/office/drawing/2014/main" id="{BA48B00A-58BB-4F1A-A23C-10356F122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07950"/>
            <a:ext cx="7188199" cy="4438711"/>
          </a:xfrm>
          <a:prstGeom prst="rect">
            <a:avLst/>
          </a:prstGeom>
        </p:spPr>
      </p:pic>
    </p:spTree>
    <p:extLst>
      <p:ext uri="{BB962C8B-B14F-4D97-AF65-F5344CB8AC3E}">
        <p14:creationId xmlns:p14="http://schemas.microsoft.com/office/powerpoint/2010/main" val="31204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AB65-6C69-4873-9A08-429BB6B65C1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Distribution – Shot % on Target</a:t>
            </a:r>
          </a:p>
        </p:txBody>
      </p:sp>
      <p:pic>
        <p:nvPicPr>
          <p:cNvPr id="4" name="Picture 3" descr="Chart, histogram&#10;&#10;Description automatically generated">
            <a:extLst>
              <a:ext uri="{FF2B5EF4-FFF2-40B4-BE49-F238E27FC236}">
                <a16:creationId xmlns:a16="http://schemas.microsoft.com/office/drawing/2014/main" id="{A08ED254-E1FF-4E64-BFDE-D8E5B62CE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99" y="1243012"/>
            <a:ext cx="7084219" cy="4371975"/>
          </a:xfrm>
          <a:prstGeom prst="rect">
            <a:avLst/>
          </a:prstGeom>
        </p:spPr>
      </p:pic>
    </p:spTree>
    <p:extLst>
      <p:ext uri="{BB962C8B-B14F-4D97-AF65-F5344CB8AC3E}">
        <p14:creationId xmlns:p14="http://schemas.microsoft.com/office/powerpoint/2010/main" val="1473963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AB65-6C69-4873-9A08-429BB6B65C1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Distribution – Total Touches in Penalty Area </a:t>
            </a:r>
          </a:p>
        </p:txBody>
      </p:sp>
      <p:pic>
        <p:nvPicPr>
          <p:cNvPr id="4" name="Picture 3" descr="Chart, histogram&#10;&#10;Description automatically generated">
            <a:extLst>
              <a:ext uri="{FF2B5EF4-FFF2-40B4-BE49-F238E27FC236}">
                <a16:creationId xmlns:a16="http://schemas.microsoft.com/office/drawing/2014/main" id="{62D68B69-BEA1-4972-973F-B998629D9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349" y="1176337"/>
            <a:ext cx="7300295" cy="4505325"/>
          </a:xfrm>
          <a:prstGeom prst="rect">
            <a:avLst/>
          </a:prstGeom>
        </p:spPr>
      </p:pic>
    </p:spTree>
    <p:extLst>
      <p:ext uri="{BB962C8B-B14F-4D97-AF65-F5344CB8AC3E}">
        <p14:creationId xmlns:p14="http://schemas.microsoft.com/office/powerpoint/2010/main" val="954831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BD84-41AE-4DBE-82BE-D706FB6C5731}"/>
              </a:ext>
            </a:extLst>
          </p:cNvPr>
          <p:cNvSpPr>
            <a:spLocks noGrp="1"/>
          </p:cNvSpPr>
          <p:nvPr>
            <p:ph type="title"/>
          </p:nvPr>
        </p:nvSpPr>
        <p:spPr/>
        <p:txBody>
          <a:bodyPr/>
          <a:lstStyle/>
          <a:p>
            <a:r>
              <a:rPr lang="en-US" dirty="0"/>
              <a:t>Models Evaluated</a:t>
            </a:r>
          </a:p>
        </p:txBody>
      </p:sp>
      <p:sp>
        <p:nvSpPr>
          <p:cNvPr id="4" name="Rectangle 3">
            <a:extLst>
              <a:ext uri="{FF2B5EF4-FFF2-40B4-BE49-F238E27FC236}">
                <a16:creationId xmlns:a16="http://schemas.microsoft.com/office/drawing/2014/main" id="{08E822EF-2DC8-4BC1-B3DF-1445AA371E2B}"/>
              </a:ext>
            </a:extLst>
          </p:cNvPr>
          <p:cNvSpPr/>
          <p:nvPr/>
        </p:nvSpPr>
        <p:spPr>
          <a:xfrm>
            <a:off x="905521" y="1846555"/>
            <a:ext cx="1926455" cy="8788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Mod_1</a:t>
            </a:r>
          </a:p>
        </p:txBody>
      </p:sp>
      <p:sp>
        <p:nvSpPr>
          <p:cNvPr id="5" name="Rectangle 4">
            <a:extLst>
              <a:ext uri="{FF2B5EF4-FFF2-40B4-BE49-F238E27FC236}">
                <a16:creationId xmlns:a16="http://schemas.microsoft.com/office/drawing/2014/main" id="{86FC5B76-4CC5-4DEB-9A0A-79A67C57BBA6}"/>
              </a:ext>
            </a:extLst>
          </p:cNvPr>
          <p:cNvSpPr/>
          <p:nvPr/>
        </p:nvSpPr>
        <p:spPr>
          <a:xfrm>
            <a:off x="905521" y="3614691"/>
            <a:ext cx="1926455" cy="8788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tx1"/>
                </a:solidFill>
              </a:rPr>
              <a:t>Points ~ Total Shots +  Shot % on Target + Total Touches in Penalty Area</a:t>
            </a:r>
          </a:p>
        </p:txBody>
      </p:sp>
      <p:sp>
        <p:nvSpPr>
          <p:cNvPr id="7" name="Rectangle 6">
            <a:extLst>
              <a:ext uri="{FF2B5EF4-FFF2-40B4-BE49-F238E27FC236}">
                <a16:creationId xmlns:a16="http://schemas.microsoft.com/office/drawing/2014/main" id="{3B3AF141-35AD-499A-9FF0-E0F1756C84BD}"/>
              </a:ext>
            </a:extLst>
          </p:cNvPr>
          <p:cNvSpPr/>
          <p:nvPr/>
        </p:nvSpPr>
        <p:spPr>
          <a:xfrm>
            <a:off x="3666475" y="1846555"/>
            <a:ext cx="1926455" cy="8788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BC_Mod_1</a:t>
            </a:r>
          </a:p>
        </p:txBody>
      </p:sp>
      <p:sp>
        <p:nvSpPr>
          <p:cNvPr id="8" name="Rectangle 7">
            <a:extLst>
              <a:ext uri="{FF2B5EF4-FFF2-40B4-BE49-F238E27FC236}">
                <a16:creationId xmlns:a16="http://schemas.microsoft.com/office/drawing/2014/main" id="{B0249F05-D59A-4763-9061-086822167667}"/>
              </a:ext>
            </a:extLst>
          </p:cNvPr>
          <p:cNvSpPr/>
          <p:nvPr/>
        </p:nvSpPr>
        <p:spPr>
          <a:xfrm>
            <a:off x="3666475" y="3614691"/>
            <a:ext cx="1926455" cy="15876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(Points^lambda1-1)/lambda1) ~ Total Shots +  Shot % on Target + Total Touches in Penalty Area</a:t>
            </a:r>
          </a:p>
        </p:txBody>
      </p:sp>
      <p:sp>
        <p:nvSpPr>
          <p:cNvPr id="9" name="Rectangle 8">
            <a:extLst>
              <a:ext uri="{FF2B5EF4-FFF2-40B4-BE49-F238E27FC236}">
                <a16:creationId xmlns:a16="http://schemas.microsoft.com/office/drawing/2014/main" id="{83396999-0A24-4BDE-AFDA-89AB5A320CD4}"/>
              </a:ext>
            </a:extLst>
          </p:cNvPr>
          <p:cNvSpPr/>
          <p:nvPr/>
        </p:nvSpPr>
        <p:spPr>
          <a:xfrm>
            <a:off x="6695242" y="1846555"/>
            <a:ext cx="1926455" cy="8788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Mod_2</a:t>
            </a:r>
          </a:p>
        </p:txBody>
      </p:sp>
      <p:sp>
        <p:nvSpPr>
          <p:cNvPr id="10" name="Rectangle 9">
            <a:extLst>
              <a:ext uri="{FF2B5EF4-FFF2-40B4-BE49-F238E27FC236}">
                <a16:creationId xmlns:a16="http://schemas.microsoft.com/office/drawing/2014/main" id="{E5E39C01-80DC-4E70-83A5-C5B03E17B660}"/>
              </a:ext>
            </a:extLst>
          </p:cNvPr>
          <p:cNvSpPr/>
          <p:nvPr/>
        </p:nvSpPr>
        <p:spPr>
          <a:xfrm>
            <a:off x="6695242" y="3592497"/>
            <a:ext cx="1926455" cy="8788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a:solidFill>
                  <a:schemeClr val="tx1"/>
                </a:solidFill>
              </a:rPr>
              <a:t>Points ~ Total Shots +  Shot % on Target</a:t>
            </a:r>
          </a:p>
        </p:txBody>
      </p:sp>
      <p:sp>
        <p:nvSpPr>
          <p:cNvPr id="11" name="Rectangle 10">
            <a:extLst>
              <a:ext uri="{FF2B5EF4-FFF2-40B4-BE49-F238E27FC236}">
                <a16:creationId xmlns:a16="http://schemas.microsoft.com/office/drawing/2014/main" id="{BE1C8EC3-D391-45FF-8B50-027F7A83A469}"/>
              </a:ext>
            </a:extLst>
          </p:cNvPr>
          <p:cNvSpPr/>
          <p:nvPr/>
        </p:nvSpPr>
        <p:spPr>
          <a:xfrm>
            <a:off x="9589362" y="3592497"/>
            <a:ext cx="1926455" cy="16098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a:solidFill>
                  <a:schemeClr val="tx1"/>
                </a:solidFill>
              </a:rPr>
              <a:t>(Points^lambda2-1)/lambda2) ~ Total Shots +  Shot % on Target</a:t>
            </a:r>
          </a:p>
        </p:txBody>
      </p:sp>
      <p:sp>
        <p:nvSpPr>
          <p:cNvPr id="12" name="Rectangle 11">
            <a:extLst>
              <a:ext uri="{FF2B5EF4-FFF2-40B4-BE49-F238E27FC236}">
                <a16:creationId xmlns:a16="http://schemas.microsoft.com/office/drawing/2014/main" id="{0DBE5551-41E3-4266-BBCD-3C3591418A7B}"/>
              </a:ext>
            </a:extLst>
          </p:cNvPr>
          <p:cNvSpPr/>
          <p:nvPr/>
        </p:nvSpPr>
        <p:spPr>
          <a:xfrm>
            <a:off x="9589361" y="1852474"/>
            <a:ext cx="1926455" cy="8788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BC_Mod_2</a:t>
            </a:r>
          </a:p>
        </p:txBody>
      </p:sp>
      <p:cxnSp>
        <p:nvCxnSpPr>
          <p:cNvPr id="14" name="Straight Arrow Connector 13">
            <a:extLst>
              <a:ext uri="{FF2B5EF4-FFF2-40B4-BE49-F238E27FC236}">
                <a16:creationId xmlns:a16="http://schemas.microsoft.com/office/drawing/2014/main" id="{A0A690D2-F98D-462F-A6A7-26EC408472CD}"/>
              </a:ext>
            </a:extLst>
          </p:cNvPr>
          <p:cNvCxnSpPr>
            <a:stCxn id="4" idx="2"/>
            <a:endCxn id="5" idx="0"/>
          </p:cNvCxnSpPr>
          <p:nvPr/>
        </p:nvCxnSpPr>
        <p:spPr>
          <a:xfrm>
            <a:off x="1868749" y="2725445"/>
            <a:ext cx="0" cy="88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4A47D06-A0BC-4E2B-88A9-CF44EBF7C7DE}"/>
              </a:ext>
            </a:extLst>
          </p:cNvPr>
          <p:cNvCxnSpPr>
            <a:cxnSpLocks/>
            <a:stCxn id="7" idx="2"/>
            <a:endCxn id="8" idx="0"/>
          </p:cNvCxnSpPr>
          <p:nvPr/>
        </p:nvCxnSpPr>
        <p:spPr>
          <a:xfrm>
            <a:off x="4629703" y="2725445"/>
            <a:ext cx="0" cy="88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56FF0F-8836-4D04-BC9E-A1C2483140FE}"/>
              </a:ext>
            </a:extLst>
          </p:cNvPr>
          <p:cNvCxnSpPr>
            <a:stCxn id="9" idx="2"/>
            <a:endCxn id="10" idx="0"/>
          </p:cNvCxnSpPr>
          <p:nvPr/>
        </p:nvCxnSpPr>
        <p:spPr>
          <a:xfrm>
            <a:off x="7658470" y="2725445"/>
            <a:ext cx="0" cy="86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C38E8C-7067-4EC2-96C7-1CF0C1590422}"/>
              </a:ext>
            </a:extLst>
          </p:cNvPr>
          <p:cNvCxnSpPr>
            <a:cxnSpLocks/>
            <a:stCxn id="12" idx="2"/>
            <a:endCxn id="11" idx="0"/>
          </p:cNvCxnSpPr>
          <p:nvPr/>
        </p:nvCxnSpPr>
        <p:spPr>
          <a:xfrm>
            <a:off x="10552589" y="2731364"/>
            <a:ext cx="1" cy="86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206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169249-8287-4459-A5F3-569148168133}"/>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Summary of Models</a:t>
            </a:r>
          </a:p>
        </p:txBody>
      </p:sp>
      <p:pic>
        <p:nvPicPr>
          <p:cNvPr id="5" name="Picture 4" descr="A picture containing text&#10;&#10;Description automatically generated">
            <a:extLst>
              <a:ext uri="{FF2B5EF4-FFF2-40B4-BE49-F238E27FC236}">
                <a16:creationId xmlns:a16="http://schemas.microsoft.com/office/drawing/2014/main" id="{16EDACBE-79EF-4111-BF77-E498744CB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01" y="2674810"/>
            <a:ext cx="11515794" cy="2097215"/>
          </a:xfrm>
          <a:prstGeom prst="rect">
            <a:avLst/>
          </a:prstGeom>
        </p:spPr>
      </p:pic>
    </p:spTree>
    <p:extLst>
      <p:ext uri="{BB962C8B-B14F-4D97-AF65-F5344CB8AC3E}">
        <p14:creationId xmlns:p14="http://schemas.microsoft.com/office/powerpoint/2010/main" val="3413554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DDFC-B634-4A8D-B415-A96DA68B69B4}"/>
              </a:ext>
            </a:extLst>
          </p:cNvPr>
          <p:cNvSpPr>
            <a:spLocks noGrp="1"/>
          </p:cNvSpPr>
          <p:nvPr>
            <p:ph type="title"/>
          </p:nvPr>
        </p:nvSpPr>
        <p:spPr/>
        <p:txBody>
          <a:bodyPr/>
          <a:lstStyle/>
          <a:p>
            <a:r>
              <a:rPr lang="en-US" dirty="0"/>
              <a:t>Mod_1 – Deeper Dive</a:t>
            </a:r>
          </a:p>
        </p:txBody>
      </p:sp>
      <p:pic>
        <p:nvPicPr>
          <p:cNvPr id="6" name="Picture 5" descr="Chart, scatter chart&#10;&#10;Description automatically generated">
            <a:extLst>
              <a:ext uri="{FF2B5EF4-FFF2-40B4-BE49-F238E27FC236}">
                <a16:creationId xmlns:a16="http://schemas.microsoft.com/office/drawing/2014/main" id="{8CE571C6-763E-4DD2-8F19-8DBFAD75D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15" y="1690688"/>
            <a:ext cx="6667500" cy="4114800"/>
          </a:xfrm>
          <a:prstGeom prst="rect">
            <a:avLst/>
          </a:prstGeom>
        </p:spPr>
      </p:pic>
      <p:sp>
        <p:nvSpPr>
          <p:cNvPr id="7" name="TextBox 6">
            <a:extLst>
              <a:ext uri="{FF2B5EF4-FFF2-40B4-BE49-F238E27FC236}">
                <a16:creationId xmlns:a16="http://schemas.microsoft.com/office/drawing/2014/main" id="{D2380FEF-F724-4472-B1B7-591AE2097BF3}"/>
              </a:ext>
            </a:extLst>
          </p:cNvPr>
          <p:cNvSpPr txBox="1"/>
          <p:nvPr/>
        </p:nvSpPr>
        <p:spPr>
          <a:xfrm>
            <a:off x="8258175" y="1771650"/>
            <a:ext cx="3276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Data is not heteroscedastic.</a:t>
            </a:r>
          </a:p>
          <a:p>
            <a:pPr marL="285750" indent="-285750">
              <a:buFont typeface="Arial" panose="020B0604020202020204" pitchFamily="34" charset="0"/>
              <a:buChar char="•"/>
            </a:pPr>
            <a:r>
              <a:rPr lang="en-US" dirty="0"/>
              <a:t>Data does not display a nonlinear pattern.</a:t>
            </a:r>
          </a:p>
          <a:p>
            <a:pPr marL="285750" indent="-285750">
              <a:buFont typeface="Arial" panose="020B0604020202020204" pitchFamily="34" charset="0"/>
              <a:buChar char="•"/>
            </a:pPr>
            <a:r>
              <a:rPr lang="en-US" dirty="0"/>
              <a:t>A few potential outliers (122, 51, 35). We will evaluate these later.</a:t>
            </a:r>
          </a:p>
        </p:txBody>
      </p:sp>
    </p:spTree>
    <p:extLst>
      <p:ext uri="{BB962C8B-B14F-4D97-AF65-F5344CB8AC3E}">
        <p14:creationId xmlns:p14="http://schemas.microsoft.com/office/powerpoint/2010/main" val="956790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A0DB-1064-4892-8045-9FCE41F9613A}"/>
              </a:ext>
            </a:extLst>
          </p:cNvPr>
          <p:cNvSpPr>
            <a:spLocks noGrp="1"/>
          </p:cNvSpPr>
          <p:nvPr>
            <p:ph type="title"/>
          </p:nvPr>
        </p:nvSpPr>
        <p:spPr/>
        <p:txBody>
          <a:bodyPr/>
          <a:lstStyle/>
          <a:p>
            <a:r>
              <a:rPr lang="en-US" dirty="0"/>
              <a:t>Mod_1 – Deeper Dive</a:t>
            </a:r>
          </a:p>
        </p:txBody>
      </p:sp>
      <p:pic>
        <p:nvPicPr>
          <p:cNvPr id="5" name="Picture 4" descr="Chart, line chart&#10;&#10;Description automatically generated">
            <a:extLst>
              <a:ext uri="{FF2B5EF4-FFF2-40B4-BE49-F238E27FC236}">
                <a16:creationId xmlns:a16="http://schemas.microsoft.com/office/drawing/2014/main" id="{97E899E0-042E-4099-890D-B6407B800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6667500" cy="4114800"/>
          </a:xfrm>
          <a:prstGeom prst="rect">
            <a:avLst/>
          </a:prstGeom>
        </p:spPr>
      </p:pic>
      <p:sp>
        <p:nvSpPr>
          <p:cNvPr id="6" name="TextBox 5">
            <a:extLst>
              <a:ext uri="{FF2B5EF4-FFF2-40B4-BE49-F238E27FC236}">
                <a16:creationId xmlns:a16="http://schemas.microsoft.com/office/drawing/2014/main" id="{DB4289D3-58B3-43D7-B47F-50759E3A9B63}"/>
              </a:ext>
            </a:extLst>
          </p:cNvPr>
          <p:cNvSpPr txBox="1"/>
          <p:nvPr/>
        </p:nvSpPr>
        <p:spPr>
          <a:xfrm>
            <a:off x="7877175" y="1690688"/>
            <a:ext cx="37623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Slight deviation at the ends of our Q-Q plot.</a:t>
            </a:r>
          </a:p>
          <a:p>
            <a:pPr marL="285750" indent="-285750">
              <a:buFont typeface="Arial" panose="020B0604020202020204" pitchFamily="34" charset="0"/>
              <a:buChar char="•"/>
            </a:pPr>
            <a:r>
              <a:rPr lang="en-US" dirty="0"/>
              <a:t>Points follow straight line for the most part.</a:t>
            </a:r>
          </a:p>
          <a:p>
            <a:pPr marL="285750" indent="-285750">
              <a:buFont typeface="Arial" panose="020B0604020202020204" pitchFamily="34" charset="0"/>
              <a:buChar char="•"/>
            </a:pPr>
            <a:r>
              <a:rPr lang="en-US" dirty="0"/>
              <a:t>Extremes are statistically significant, as there are typically few times performing at an elite level and few teams at a relegation level.</a:t>
            </a:r>
          </a:p>
        </p:txBody>
      </p:sp>
    </p:spTree>
    <p:extLst>
      <p:ext uri="{BB962C8B-B14F-4D97-AF65-F5344CB8AC3E}">
        <p14:creationId xmlns:p14="http://schemas.microsoft.com/office/powerpoint/2010/main" val="27580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9BB8-7D81-47FE-B63A-230439351A2C}"/>
              </a:ext>
            </a:extLst>
          </p:cNvPr>
          <p:cNvSpPr>
            <a:spLocks noGrp="1"/>
          </p:cNvSpPr>
          <p:nvPr>
            <p:ph type="title"/>
          </p:nvPr>
        </p:nvSpPr>
        <p:spPr/>
        <p:txBody>
          <a:bodyPr/>
          <a:lstStyle/>
          <a:p>
            <a:r>
              <a:rPr lang="en-US" dirty="0"/>
              <a:t>Mod_1 – Deeper Dive</a:t>
            </a:r>
          </a:p>
        </p:txBody>
      </p:sp>
      <p:pic>
        <p:nvPicPr>
          <p:cNvPr id="5" name="Picture 4" descr="Chart, scatter chart&#10;&#10;Description automatically generated">
            <a:extLst>
              <a:ext uri="{FF2B5EF4-FFF2-40B4-BE49-F238E27FC236}">
                <a16:creationId xmlns:a16="http://schemas.microsoft.com/office/drawing/2014/main" id="{EE5BAD80-D729-412A-9C84-59D954EB3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6667500" cy="4114800"/>
          </a:xfrm>
          <a:prstGeom prst="rect">
            <a:avLst/>
          </a:prstGeom>
        </p:spPr>
      </p:pic>
      <p:sp>
        <p:nvSpPr>
          <p:cNvPr id="6" name="TextBox 5">
            <a:extLst>
              <a:ext uri="{FF2B5EF4-FFF2-40B4-BE49-F238E27FC236}">
                <a16:creationId xmlns:a16="http://schemas.microsoft.com/office/drawing/2014/main" id="{262EC6E4-72BA-48ED-B428-FB2DE6440FA0}"/>
              </a:ext>
            </a:extLst>
          </p:cNvPr>
          <p:cNvSpPr txBox="1"/>
          <p:nvPr/>
        </p:nvSpPr>
        <p:spPr>
          <a:xfrm>
            <a:off x="7905750" y="1690688"/>
            <a:ext cx="40100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Scale-Location shows a fairly random spread of our data points.</a:t>
            </a:r>
          </a:p>
          <a:p>
            <a:pPr marL="285750" indent="-285750">
              <a:buFont typeface="Arial" panose="020B0604020202020204" pitchFamily="34" charset="0"/>
              <a:buChar char="•"/>
            </a:pPr>
            <a:r>
              <a:rPr lang="en-US" dirty="0"/>
              <a:t>This shows that we should not have an issue with variance.</a:t>
            </a:r>
          </a:p>
        </p:txBody>
      </p:sp>
    </p:spTree>
    <p:extLst>
      <p:ext uri="{BB962C8B-B14F-4D97-AF65-F5344CB8AC3E}">
        <p14:creationId xmlns:p14="http://schemas.microsoft.com/office/powerpoint/2010/main" val="3215399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A3A6-0247-4AB2-9971-CB393EF06E14}"/>
              </a:ext>
            </a:extLst>
          </p:cNvPr>
          <p:cNvSpPr>
            <a:spLocks noGrp="1"/>
          </p:cNvSpPr>
          <p:nvPr>
            <p:ph type="title"/>
          </p:nvPr>
        </p:nvSpPr>
        <p:spPr/>
        <p:txBody>
          <a:bodyPr/>
          <a:lstStyle/>
          <a:p>
            <a:r>
              <a:rPr lang="en-US" dirty="0"/>
              <a:t>Mod_1 – Deeper Dive</a:t>
            </a:r>
          </a:p>
        </p:txBody>
      </p:sp>
      <p:pic>
        <p:nvPicPr>
          <p:cNvPr id="7" name="Picture 6" descr="Chart, scatter chart&#10;&#10;Description automatically generated">
            <a:extLst>
              <a:ext uri="{FF2B5EF4-FFF2-40B4-BE49-F238E27FC236}">
                <a16:creationId xmlns:a16="http://schemas.microsoft.com/office/drawing/2014/main" id="{64440AEF-D767-4EA5-B9AC-2ACBC8E86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6667500" cy="4114800"/>
          </a:xfrm>
          <a:prstGeom prst="rect">
            <a:avLst/>
          </a:prstGeom>
        </p:spPr>
      </p:pic>
      <p:sp>
        <p:nvSpPr>
          <p:cNvPr id="8" name="TextBox 7">
            <a:extLst>
              <a:ext uri="{FF2B5EF4-FFF2-40B4-BE49-F238E27FC236}">
                <a16:creationId xmlns:a16="http://schemas.microsoft.com/office/drawing/2014/main" id="{400835FA-4E09-4905-971B-B715F6F96BDC}"/>
              </a:ext>
            </a:extLst>
          </p:cNvPr>
          <p:cNvSpPr txBox="1"/>
          <p:nvPr/>
        </p:nvSpPr>
        <p:spPr>
          <a:xfrm>
            <a:off x="7848600" y="1690688"/>
            <a:ext cx="3657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Residuals vs Leverage plot shows that any potential outliers are not influential against our regression line.</a:t>
            </a:r>
          </a:p>
          <a:p>
            <a:pPr marL="285750" indent="-285750">
              <a:buFont typeface="Arial" panose="020B0604020202020204" pitchFamily="34" charset="0"/>
              <a:buChar char="•"/>
            </a:pPr>
            <a:r>
              <a:rPr lang="en-US" dirty="0"/>
              <a:t>No point breaches Cook’s distance line.</a:t>
            </a:r>
          </a:p>
        </p:txBody>
      </p:sp>
    </p:spTree>
    <p:extLst>
      <p:ext uri="{BB962C8B-B14F-4D97-AF65-F5344CB8AC3E}">
        <p14:creationId xmlns:p14="http://schemas.microsoft.com/office/powerpoint/2010/main" val="1243680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8"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6615270-3803-417A-9199-176728C3806F}"/>
              </a:ext>
            </a:extLst>
          </p:cNvPr>
          <p:cNvSpPr>
            <a:spLocks noGrp="1"/>
          </p:cNvSpPr>
          <p:nvPr>
            <p:ph type="title"/>
          </p:nvPr>
        </p:nvSpPr>
        <p:spPr>
          <a:xfrm>
            <a:off x="1098468" y="885651"/>
            <a:ext cx="3229803" cy="4624603"/>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BB00E27A-ADFA-4816-A7B2-B8CF998FA3C6}"/>
              </a:ext>
            </a:extLst>
          </p:cNvPr>
          <p:cNvSpPr>
            <a:spLocks noGrp="1"/>
          </p:cNvSpPr>
          <p:nvPr>
            <p:ph idx="1"/>
          </p:nvPr>
        </p:nvSpPr>
        <p:spPr>
          <a:xfrm>
            <a:off x="4978708" y="257175"/>
            <a:ext cx="6525220" cy="6339441"/>
          </a:xfrm>
        </p:spPr>
        <p:txBody>
          <a:bodyPr anchor="ctr">
            <a:normAutofit lnSpcReduction="10000"/>
          </a:bodyPr>
          <a:lstStyle/>
          <a:p>
            <a:r>
              <a:rPr lang="en-US" sz="2400" dirty="0"/>
              <a:t>Mod_1 would be the most effective when predicting a season point total based on our selected features.</a:t>
            </a:r>
          </a:p>
          <a:p>
            <a:r>
              <a:rPr lang="en-US" sz="2400" dirty="0"/>
              <a:t>Deployment</a:t>
            </a:r>
          </a:p>
          <a:p>
            <a:pPr lvl="1"/>
            <a:r>
              <a:rPr lang="en-US" dirty="0"/>
              <a:t>Preseason to evaluate your teams point prediction relative to the other teams in the league. This can be done by computing the total expected shots of each player, expected shots on target, and expected touches in the penalty area.</a:t>
            </a:r>
          </a:p>
          <a:p>
            <a:pPr lvl="1"/>
            <a:r>
              <a:rPr lang="en-US" dirty="0"/>
              <a:t>A-B Testing. Evaluate the increase/decrease in projected points by swapping a player into the lineup. Particularly useful when evaluating potential transfers.</a:t>
            </a:r>
          </a:p>
          <a:p>
            <a:r>
              <a:rPr lang="en-US" sz="2400" dirty="0"/>
              <a:t>Future Plans</a:t>
            </a:r>
          </a:p>
          <a:p>
            <a:pPr lvl="1"/>
            <a:r>
              <a:rPr lang="en-US" sz="2000" dirty="0"/>
              <a:t>Add more features to the model. This includes additional offensive metrics and defensive metrics.</a:t>
            </a:r>
          </a:p>
          <a:p>
            <a:pPr lvl="1"/>
            <a:r>
              <a:rPr lang="en-US" sz="2000" dirty="0"/>
              <a:t>Compare the accuracy of the current model to the future model that will be made.</a:t>
            </a:r>
          </a:p>
        </p:txBody>
      </p:sp>
    </p:spTree>
    <p:extLst>
      <p:ext uri="{BB962C8B-B14F-4D97-AF65-F5344CB8AC3E}">
        <p14:creationId xmlns:p14="http://schemas.microsoft.com/office/powerpoint/2010/main" val="3943454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EDC44F-AA86-4D69-8DEE-58DD9A86A104}"/>
              </a:ext>
            </a:extLst>
          </p:cNvPr>
          <p:cNvSpPr>
            <a:spLocks noGrp="1"/>
          </p:cNvSpPr>
          <p:nvPr>
            <p:ph type="title"/>
          </p:nvPr>
        </p:nvSpPr>
        <p:spPr>
          <a:xfrm>
            <a:off x="643468" y="621792"/>
            <a:ext cx="4989890" cy="5413248"/>
          </a:xfrm>
        </p:spPr>
        <p:txBody>
          <a:bodyPr>
            <a:normAutofit/>
          </a:bodyPr>
          <a:lstStyle/>
          <a:p>
            <a:r>
              <a:rPr lang="en-US" sz="3600"/>
              <a:t>Objective</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C0C3D1E-F1B3-4062-87F1-23BE6EA713B3}"/>
              </a:ext>
            </a:extLst>
          </p:cNvPr>
          <p:cNvSpPr>
            <a:spLocks noGrp="1"/>
          </p:cNvSpPr>
          <p:nvPr>
            <p:ph idx="1"/>
          </p:nvPr>
        </p:nvSpPr>
        <p:spPr>
          <a:xfrm>
            <a:off x="6096000" y="643466"/>
            <a:ext cx="5452532" cy="5571065"/>
          </a:xfrm>
          <a:noFill/>
        </p:spPr>
        <p:txBody>
          <a:bodyPr anchor="ctr">
            <a:normAutofit/>
          </a:bodyPr>
          <a:lstStyle/>
          <a:p>
            <a:r>
              <a:rPr lang="en-US" sz="2000"/>
              <a:t>The objective of our project is to predict a season point total for teams in the top 5 European soccer leagues.</a:t>
            </a:r>
          </a:p>
          <a:p>
            <a:r>
              <a:rPr lang="en-US" sz="2000"/>
              <a:t>Will use 6 years of team data that includes points, total shots, shot % on target, and total touches in the penalty area.</a:t>
            </a:r>
          </a:p>
          <a:p>
            <a:endParaRPr lang="en-US" sz="2000"/>
          </a:p>
        </p:txBody>
      </p:sp>
    </p:spTree>
    <p:extLst>
      <p:ext uri="{BB962C8B-B14F-4D97-AF65-F5344CB8AC3E}">
        <p14:creationId xmlns:p14="http://schemas.microsoft.com/office/powerpoint/2010/main" val="1626193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85D9C1E-01C2-4159-854B-BF81C9A11B6E}"/>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a:solidFill>
                  <a:srgbClr val="FFFFFF"/>
                </a:solidFill>
                <a:latin typeface="+mj-lt"/>
                <a:ea typeface="+mj-ea"/>
                <a:cs typeface="+mj-cs"/>
              </a:rPr>
              <a:t>Why Is This Important?</a:t>
            </a:r>
          </a:p>
        </p:txBody>
      </p:sp>
      <p:sp>
        <p:nvSpPr>
          <p:cNvPr id="7" name="TextBox 6">
            <a:extLst>
              <a:ext uri="{FF2B5EF4-FFF2-40B4-BE49-F238E27FC236}">
                <a16:creationId xmlns:a16="http://schemas.microsoft.com/office/drawing/2014/main" id="{BFF2262A-FA3E-4D87-89D4-1E3922ADDD55}"/>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rgbClr val="FEFFFF"/>
                </a:solidFill>
              </a:rPr>
              <a:t>Potential to make over $100 million from UCL.</a:t>
            </a:r>
          </a:p>
          <a:p>
            <a:pPr marL="285750" indent="-228600">
              <a:lnSpc>
                <a:spcPct val="90000"/>
              </a:lnSpc>
              <a:spcAft>
                <a:spcPts val="600"/>
              </a:spcAft>
              <a:buFont typeface="Arial" panose="020B0604020202020204" pitchFamily="34" charset="0"/>
              <a:buChar char="•"/>
            </a:pPr>
            <a:r>
              <a:rPr lang="en-US" sz="1700">
                <a:solidFill>
                  <a:srgbClr val="FEFFFF"/>
                </a:solidFill>
              </a:rPr>
              <a:t>Prize pool of 500 million Euros across Europa League.</a:t>
            </a:r>
          </a:p>
          <a:p>
            <a:pPr marL="285750" indent="-228600">
              <a:lnSpc>
                <a:spcPct val="90000"/>
              </a:lnSpc>
              <a:spcAft>
                <a:spcPts val="600"/>
              </a:spcAft>
              <a:buFont typeface="Arial" panose="020B0604020202020204" pitchFamily="34" charset="0"/>
              <a:buChar char="•"/>
            </a:pPr>
            <a:r>
              <a:rPr lang="en-US" sz="1700">
                <a:solidFill>
                  <a:srgbClr val="FEFFFF"/>
                </a:solidFill>
              </a:rPr>
              <a:t>Europa Conference League is a new competition with much smaller prize pool.</a:t>
            </a:r>
          </a:p>
          <a:p>
            <a:pPr marL="285750" indent="-228600">
              <a:lnSpc>
                <a:spcPct val="90000"/>
              </a:lnSpc>
              <a:spcAft>
                <a:spcPts val="600"/>
              </a:spcAft>
              <a:buFont typeface="Arial" panose="020B0604020202020204" pitchFamily="34" charset="0"/>
              <a:buChar char="•"/>
            </a:pPr>
            <a:r>
              <a:rPr lang="en-US" sz="1700">
                <a:solidFill>
                  <a:srgbClr val="FEFFFF"/>
                </a:solidFill>
              </a:rPr>
              <a:t>Prize distribution based on performance, TV rights, and club coefficient.</a:t>
            </a:r>
          </a:p>
        </p:txBody>
      </p:sp>
      <p:pic>
        <p:nvPicPr>
          <p:cNvPr id="5" name="Picture 4" descr="Graphical user interface, application, table&#10;&#10;Description automatically generated">
            <a:extLst>
              <a:ext uri="{FF2B5EF4-FFF2-40B4-BE49-F238E27FC236}">
                <a16:creationId xmlns:a16="http://schemas.microsoft.com/office/drawing/2014/main" id="{BAF3B849-BCAC-4BAB-B1C8-2AE45BF74811}"/>
              </a:ext>
            </a:extLst>
          </p:cNvPr>
          <p:cNvPicPr>
            <a:picLocks noChangeAspect="1"/>
          </p:cNvPicPr>
          <p:nvPr/>
        </p:nvPicPr>
        <p:blipFill rotWithShape="1">
          <a:blip r:embed="rId2">
            <a:extLst>
              <a:ext uri="{28A0092B-C50C-407E-A947-70E740481C1C}">
                <a14:useLocalDpi xmlns:a14="http://schemas.microsoft.com/office/drawing/2010/main" val="0"/>
              </a:ext>
            </a:extLst>
          </a:blip>
          <a:srcRect l="13034" t="21101" r="23470" b="8479"/>
          <a:stretch/>
        </p:blipFill>
        <p:spPr>
          <a:xfrm>
            <a:off x="4651553" y="643466"/>
            <a:ext cx="7534094" cy="5251645"/>
          </a:xfrm>
          <a:prstGeom prst="rect">
            <a:avLst/>
          </a:prstGeom>
        </p:spPr>
      </p:pic>
    </p:spTree>
    <p:extLst>
      <p:ext uri="{BB962C8B-B14F-4D97-AF65-F5344CB8AC3E}">
        <p14:creationId xmlns:p14="http://schemas.microsoft.com/office/powerpoint/2010/main" val="3553653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7C335D6-25A7-4AC2-BA7D-F0A6FED9D89B}"/>
              </a:ext>
            </a:extLst>
          </p:cNvPr>
          <p:cNvSpPr>
            <a:spLocks noGrp="1"/>
          </p:cNvSpPr>
          <p:nvPr>
            <p:ph type="title"/>
          </p:nvPr>
        </p:nvSpPr>
        <p:spPr>
          <a:xfrm>
            <a:off x="1098468" y="885651"/>
            <a:ext cx="3229803" cy="4624603"/>
          </a:xfrm>
        </p:spPr>
        <p:txBody>
          <a:bodyPr>
            <a:normAutofit/>
          </a:bodyPr>
          <a:lstStyle/>
          <a:p>
            <a:r>
              <a:rPr lang="en-US">
                <a:solidFill>
                  <a:srgbClr val="FFFFFF"/>
                </a:solidFill>
              </a:rPr>
              <a:t>Overview of Data</a:t>
            </a:r>
          </a:p>
        </p:txBody>
      </p:sp>
      <p:sp>
        <p:nvSpPr>
          <p:cNvPr id="3" name="Content Placeholder 2">
            <a:extLst>
              <a:ext uri="{FF2B5EF4-FFF2-40B4-BE49-F238E27FC236}">
                <a16:creationId xmlns:a16="http://schemas.microsoft.com/office/drawing/2014/main" id="{C2439B9A-D7E2-4916-9959-BF63D55DE9F8}"/>
              </a:ext>
            </a:extLst>
          </p:cNvPr>
          <p:cNvSpPr>
            <a:spLocks noGrp="1"/>
          </p:cNvSpPr>
          <p:nvPr>
            <p:ph idx="1"/>
          </p:nvPr>
        </p:nvSpPr>
        <p:spPr>
          <a:xfrm>
            <a:off x="4978708" y="885651"/>
            <a:ext cx="6525220" cy="4616849"/>
          </a:xfrm>
        </p:spPr>
        <p:txBody>
          <a:bodyPr anchor="ctr">
            <a:normAutofit/>
          </a:bodyPr>
          <a:lstStyle/>
          <a:p>
            <a:r>
              <a:rPr lang="en-US" sz="2400"/>
              <a:t>All data used is sourced from Wyscout.</a:t>
            </a:r>
          </a:p>
          <a:p>
            <a:r>
              <a:rPr lang="en-US" sz="2400"/>
              <a:t>Data references team league data from 2015/16 season through 2020/21 season for top 5 European leagues.</a:t>
            </a:r>
          </a:p>
          <a:p>
            <a:r>
              <a:rPr lang="en-US" sz="2400"/>
              <a:t>The 2019/20 Ligue 1 season was omitted as it was permanently stopped due to COVID.</a:t>
            </a:r>
          </a:p>
          <a:p>
            <a:r>
              <a:rPr lang="en-US" sz="2400"/>
              <a:t>Data contains 568 observations and 7 variables.</a:t>
            </a:r>
          </a:p>
          <a:p>
            <a:pPr lvl="1"/>
            <a:r>
              <a:rPr lang="en-US" dirty="0"/>
              <a:t>3 character features – Team, League, Year</a:t>
            </a:r>
          </a:p>
          <a:p>
            <a:pPr lvl="1"/>
            <a:r>
              <a:rPr lang="en-US" dirty="0"/>
              <a:t>4 numeric features – Points, Total Shots, Shot % on Target, Total Touches in Penalty Area.</a:t>
            </a:r>
          </a:p>
          <a:p>
            <a:endParaRPr lang="en-US" sz="2400"/>
          </a:p>
        </p:txBody>
      </p:sp>
    </p:spTree>
    <p:extLst>
      <p:ext uri="{BB962C8B-B14F-4D97-AF65-F5344CB8AC3E}">
        <p14:creationId xmlns:p14="http://schemas.microsoft.com/office/powerpoint/2010/main" val="2011482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1E6F-A588-46D8-9910-5D8ADB9080CA}"/>
              </a:ext>
            </a:extLst>
          </p:cNvPr>
          <p:cNvSpPr>
            <a:spLocks noGrp="1"/>
          </p:cNvSpPr>
          <p:nvPr>
            <p:ph type="title"/>
          </p:nvPr>
        </p:nvSpPr>
        <p:spPr/>
        <p:txBody>
          <a:bodyPr/>
          <a:lstStyle/>
          <a:p>
            <a:r>
              <a:rPr lang="en-US" dirty="0"/>
              <a:t>Data Split</a:t>
            </a:r>
          </a:p>
        </p:txBody>
      </p:sp>
      <p:sp>
        <p:nvSpPr>
          <p:cNvPr id="4" name="Oval 3">
            <a:extLst>
              <a:ext uri="{FF2B5EF4-FFF2-40B4-BE49-F238E27FC236}">
                <a16:creationId xmlns:a16="http://schemas.microsoft.com/office/drawing/2014/main" id="{3CEE41C4-E07E-4811-A801-2206EA815490}"/>
              </a:ext>
            </a:extLst>
          </p:cNvPr>
          <p:cNvSpPr/>
          <p:nvPr/>
        </p:nvSpPr>
        <p:spPr>
          <a:xfrm>
            <a:off x="4385569" y="2090183"/>
            <a:ext cx="2689934" cy="12211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Team Data</a:t>
            </a:r>
          </a:p>
        </p:txBody>
      </p:sp>
      <p:sp>
        <p:nvSpPr>
          <p:cNvPr id="6" name="Oval 5">
            <a:extLst>
              <a:ext uri="{FF2B5EF4-FFF2-40B4-BE49-F238E27FC236}">
                <a16:creationId xmlns:a16="http://schemas.microsoft.com/office/drawing/2014/main" id="{61817253-0B2C-451B-B906-36CABF3503A4}"/>
              </a:ext>
            </a:extLst>
          </p:cNvPr>
          <p:cNvSpPr/>
          <p:nvPr/>
        </p:nvSpPr>
        <p:spPr>
          <a:xfrm>
            <a:off x="1695635" y="4381447"/>
            <a:ext cx="2689934" cy="12211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Train Data – 75%</a:t>
            </a:r>
          </a:p>
        </p:txBody>
      </p:sp>
      <p:sp>
        <p:nvSpPr>
          <p:cNvPr id="7" name="Oval 6">
            <a:extLst>
              <a:ext uri="{FF2B5EF4-FFF2-40B4-BE49-F238E27FC236}">
                <a16:creationId xmlns:a16="http://schemas.microsoft.com/office/drawing/2014/main" id="{94DD1BA9-A2BF-40BC-A6E3-BBD5B79DC45B}"/>
              </a:ext>
            </a:extLst>
          </p:cNvPr>
          <p:cNvSpPr/>
          <p:nvPr/>
        </p:nvSpPr>
        <p:spPr>
          <a:xfrm>
            <a:off x="7235301" y="4381447"/>
            <a:ext cx="2689934" cy="12211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Test Data – 25%</a:t>
            </a:r>
          </a:p>
        </p:txBody>
      </p:sp>
      <p:cxnSp>
        <p:nvCxnSpPr>
          <p:cNvPr id="9" name="Straight Connector 8">
            <a:extLst>
              <a:ext uri="{FF2B5EF4-FFF2-40B4-BE49-F238E27FC236}">
                <a16:creationId xmlns:a16="http://schemas.microsoft.com/office/drawing/2014/main" id="{A6E72D47-6727-45BA-A7E2-0E9D7361A6A6}"/>
              </a:ext>
            </a:extLst>
          </p:cNvPr>
          <p:cNvCxnSpPr>
            <a:stCxn id="4" idx="3"/>
            <a:endCxn id="6" idx="0"/>
          </p:cNvCxnSpPr>
          <p:nvPr/>
        </p:nvCxnSpPr>
        <p:spPr>
          <a:xfrm flipH="1">
            <a:off x="3040602" y="3132532"/>
            <a:ext cx="1738899" cy="124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422298-7D20-4206-9196-6B6660086353}"/>
              </a:ext>
            </a:extLst>
          </p:cNvPr>
          <p:cNvCxnSpPr>
            <a:stCxn id="4" idx="5"/>
            <a:endCxn id="7" idx="0"/>
          </p:cNvCxnSpPr>
          <p:nvPr/>
        </p:nvCxnSpPr>
        <p:spPr>
          <a:xfrm>
            <a:off x="6681571" y="3132532"/>
            <a:ext cx="1898697" cy="12489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70F6B8-1CCC-4288-B2F7-AF999D0FACA5}"/>
              </a:ext>
            </a:extLst>
          </p:cNvPr>
          <p:cNvSpPr txBox="1"/>
          <p:nvPr/>
        </p:nvSpPr>
        <p:spPr>
          <a:xfrm>
            <a:off x="941033" y="1464816"/>
            <a:ext cx="3187084"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Random split of data into train and test sets. Split was 75%/25%.</a:t>
            </a:r>
          </a:p>
        </p:txBody>
      </p:sp>
    </p:spTree>
    <p:extLst>
      <p:ext uri="{BB962C8B-B14F-4D97-AF65-F5344CB8AC3E}">
        <p14:creationId xmlns:p14="http://schemas.microsoft.com/office/powerpoint/2010/main" val="1061288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3737-289E-4E9B-8226-928469204575}"/>
              </a:ext>
            </a:extLst>
          </p:cNvPr>
          <p:cNvSpPr>
            <a:spLocks noGrp="1"/>
          </p:cNvSpPr>
          <p:nvPr>
            <p:ph type="title"/>
          </p:nvPr>
        </p:nvSpPr>
        <p:spPr/>
        <p:txBody>
          <a:bodyPr/>
          <a:lstStyle/>
          <a:p>
            <a:r>
              <a:rPr lang="en-US" dirty="0"/>
              <a:t>Pairs</a:t>
            </a:r>
          </a:p>
        </p:txBody>
      </p:sp>
      <p:pic>
        <p:nvPicPr>
          <p:cNvPr id="5" name="Picture 4" descr="Diagram, qr code&#10;&#10;Description automatically generated">
            <a:extLst>
              <a:ext uri="{FF2B5EF4-FFF2-40B4-BE49-F238E27FC236}">
                <a16:creationId xmlns:a16="http://schemas.microsoft.com/office/drawing/2014/main" id="{04F8516F-0A84-4A57-977A-DDD566854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4000"/>
            <a:ext cx="7778750" cy="4800600"/>
          </a:xfrm>
          <a:prstGeom prst="rect">
            <a:avLst/>
          </a:prstGeom>
        </p:spPr>
      </p:pic>
      <p:graphicFrame>
        <p:nvGraphicFramePr>
          <p:cNvPr id="6" name="Table 6">
            <a:extLst>
              <a:ext uri="{FF2B5EF4-FFF2-40B4-BE49-F238E27FC236}">
                <a16:creationId xmlns:a16="http://schemas.microsoft.com/office/drawing/2014/main" id="{7C5AF766-46CC-4257-B680-82BFDA4695A6}"/>
              </a:ext>
            </a:extLst>
          </p:cNvPr>
          <p:cNvGraphicFramePr>
            <a:graphicFrameLocks noGrp="1"/>
          </p:cNvGraphicFramePr>
          <p:nvPr>
            <p:extLst>
              <p:ext uri="{D42A27DB-BD31-4B8C-83A1-F6EECF244321}">
                <p14:modId xmlns:p14="http://schemas.microsoft.com/office/powerpoint/2010/main" val="1286458888"/>
              </p:ext>
            </p:extLst>
          </p:nvPr>
        </p:nvGraphicFramePr>
        <p:xfrm>
          <a:off x="8780016" y="2138612"/>
          <a:ext cx="2716566" cy="3335054"/>
        </p:xfrm>
        <a:graphic>
          <a:graphicData uri="http://schemas.openxmlformats.org/drawingml/2006/table">
            <a:tbl>
              <a:tblPr firstRow="1" bandRow="1">
                <a:tableStyleId>{00A15C55-8517-42AA-B614-E9B94910E393}</a:tableStyleId>
              </a:tblPr>
              <a:tblGrid>
                <a:gridCol w="1358283">
                  <a:extLst>
                    <a:ext uri="{9D8B030D-6E8A-4147-A177-3AD203B41FA5}">
                      <a16:colId xmlns:a16="http://schemas.microsoft.com/office/drawing/2014/main" val="4261968053"/>
                    </a:ext>
                  </a:extLst>
                </a:gridCol>
                <a:gridCol w="1358283">
                  <a:extLst>
                    <a:ext uri="{9D8B030D-6E8A-4147-A177-3AD203B41FA5}">
                      <a16:colId xmlns:a16="http://schemas.microsoft.com/office/drawing/2014/main" val="2603579441"/>
                    </a:ext>
                  </a:extLst>
                </a:gridCol>
              </a:tblGrid>
              <a:tr h="798847">
                <a:tc>
                  <a:txBody>
                    <a:bodyPr/>
                    <a:lstStyle/>
                    <a:p>
                      <a:r>
                        <a:rPr lang="en-US" sz="1200" dirty="0">
                          <a:solidFill>
                            <a:schemeClr val="tx1"/>
                          </a:solidFill>
                        </a:rPr>
                        <a:t>Correlation Between Points and Three Features</a:t>
                      </a:r>
                    </a:p>
                  </a:txBody>
                  <a:tcPr/>
                </a:tc>
                <a:tc>
                  <a:txBody>
                    <a:bodyPr/>
                    <a:lstStyle/>
                    <a:p>
                      <a:r>
                        <a:rPr lang="en-US" dirty="0">
                          <a:solidFill>
                            <a:schemeClr val="tx1"/>
                          </a:solidFill>
                        </a:rPr>
                        <a:t>Points</a:t>
                      </a:r>
                    </a:p>
                  </a:txBody>
                  <a:tcPr/>
                </a:tc>
                <a:extLst>
                  <a:ext uri="{0D108BD9-81ED-4DB2-BD59-A6C34878D82A}">
                    <a16:rowId xmlns:a16="http://schemas.microsoft.com/office/drawing/2014/main" val="3917858536"/>
                  </a:ext>
                </a:extLst>
              </a:tr>
              <a:tr h="798847">
                <a:tc>
                  <a:txBody>
                    <a:bodyPr/>
                    <a:lstStyle/>
                    <a:p>
                      <a:r>
                        <a:rPr lang="en-US" dirty="0"/>
                        <a:t>Total Shots</a:t>
                      </a:r>
                    </a:p>
                  </a:txBody>
                  <a:tcPr/>
                </a:tc>
                <a:tc>
                  <a:txBody>
                    <a:bodyPr/>
                    <a:lstStyle/>
                    <a:p>
                      <a:r>
                        <a:rPr lang="en-US" dirty="0"/>
                        <a:t>0.7261143</a:t>
                      </a:r>
                    </a:p>
                  </a:txBody>
                  <a:tcPr/>
                </a:tc>
                <a:extLst>
                  <a:ext uri="{0D108BD9-81ED-4DB2-BD59-A6C34878D82A}">
                    <a16:rowId xmlns:a16="http://schemas.microsoft.com/office/drawing/2014/main" val="3692032848"/>
                  </a:ext>
                </a:extLst>
              </a:tr>
              <a:tr h="798847">
                <a:tc>
                  <a:txBody>
                    <a:bodyPr/>
                    <a:lstStyle/>
                    <a:p>
                      <a:r>
                        <a:rPr lang="en-US" dirty="0"/>
                        <a:t>Shot % on Target</a:t>
                      </a:r>
                    </a:p>
                  </a:txBody>
                  <a:tcPr/>
                </a:tc>
                <a:tc>
                  <a:txBody>
                    <a:bodyPr/>
                    <a:lstStyle/>
                    <a:p>
                      <a:r>
                        <a:rPr lang="en-US" dirty="0"/>
                        <a:t>0.5392946</a:t>
                      </a:r>
                    </a:p>
                  </a:txBody>
                  <a:tcPr/>
                </a:tc>
                <a:extLst>
                  <a:ext uri="{0D108BD9-81ED-4DB2-BD59-A6C34878D82A}">
                    <a16:rowId xmlns:a16="http://schemas.microsoft.com/office/drawing/2014/main" val="1619518621"/>
                  </a:ext>
                </a:extLst>
              </a:tr>
              <a:tr h="798847">
                <a:tc>
                  <a:txBody>
                    <a:bodyPr/>
                    <a:lstStyle/>
                    <a:p>
                      <a:r>
                        <a:rPr lang="en-US" dirty="0"/>
                        <a:t>Total Touches in Penalty Area</a:t>
                      </a:r>
                    </a:p>
                  </a:txBody>
                  <a:tcPr/>
                </a:tc>
                <a:tc>
                  <a:txBody>
                    <a:bodyPr/>
                    <a:lstStyle/>
                    <a:p>
                      <a:r>
                        <a:rPr lang="en-US" dirty="0"/>
                        <a:t>0.7455045</a:t>
                      </a:r>
                    </a:p>
                  </a:txBody>
                  <a:tcPr/>
                </a:tc>
                <a:extLst>
                  <a:ext uri="{0D108BD9-81ED-4DB2-BD59-A6C34878D82A}">
                    <a16:rowId xmlns:a16="http://schemas.microsoft.com/office/drawing/2014/main" val="1200912166"/>
                  </a:ext>
                </a:extLst>
              </a:tr>
            </a:tbl>
          </a:graphicData>
        </a:graphic>
      </p:graphicFrame>
    </p:spTree>
    <p:extLst>
      <p:ext uri="{BB962C8B-B14F-4D97-AF65-F5344CB8AC3E}">
        <p14:creationId xmlns:p14="http://schemas.microsoft.com/office/powerpoint/2010/main" val="3261161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0925055-89B6-4E7E-9A13-013ABC19FC29}"/>
              </a:ext>
            </a:extLst>
          </p:cNvPr>
          <p:cNvSpPr>
            <a:spLocks noGrp="1"/>
          </p:cNvSpPr>
          <p:nvPr>
            <p:ph type="title"/>
          </p:nvPr>
        </p:nvSpPr>
        <p:spPr>
          <a:xfrm>
            <a:off x="1570455" y="1118009"/>
            <a:ext cx="4194241" cy="3180360"/>
          </a:xfrm>
        </p:spPr>
        <p:txBody>
          <a:bodyPr vert="horz" lIns="91440" tIns="45720" rIns="91440" bIns="45720" rtlCol="0" anchor="b">
            <a:normAutofit/>
          </a:bodyPr>
          <a:lstStyle/>
          <a:p>
            <a:r>
              <a:rPr lang="en-US" sz="5400" kern="1200">
                <a:solidFill>
                  <a:srgbClr val="FFFFFF"/>
                </a:solidFill>
                <a:latin typeface="+mj-lt"/>
                <a:ea typeface="+mj-ea"/>
                <a:cs typeface="+mj-cs"/>
              </a:rPr>
              <a:t>EDA by League</a:t>
            </a:r>
          </a:p>
        </p:txBody>
      </p:sp>
      <p:pic>
        <p:nvPicPr>
          <p:cNvPr id="7" name="Picture 6" descr="Chart, scatter chart&#10;&#10;Description automatically generated">
            <a:extLst>
              <a:ext uri="{FF2B5EF4-FFF2-40B4-BE49-F238E27FC236}">
                <a16:creationId xmlns:a16="http://schemas.microsoft.com/office/drawing/2014/main" id="{1CC5F175-9AA8-4241-A743-73EE98A94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032" y="920176"/>
            <a:ext cx="7685552" cy="4700058"/>
          </a:xfrm>
          <a:prstGeom prst="rect">
            <a:avLst/>
          </a:prstGeom>
        </p:spPr>
      </p:pic>
    </p:spTree>
    <p:extLst>
      <p:ext uri="{BB962C8B-B14F-4D97-AF65-F5344CB8AC3E}">
        <p14:creationId xmlns:p14="http://schemas.microsoft.com/office/powerpoint/2010/main" val="250807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FA09C33-601C-4452-8173-0F955A2CE497}"/>
              </a:ext>
            </a:extLst>
          </p:cNvPr>
          <p:cNvSpPr>
            <a:spLocks noGrp="1"/>
          </p:cNvSpPr>
          <p:nvPr>
            <p:ph type="title"/>
          </p:nvPr>
        </p:nvSpPr>
        <p:spPr>
          <a:xfrm>
            <a:off x="1570455" y="1118009"/>
            <a:ext cx="4194241" cy="3180360"/>
          </a:xfrm>
        </p:spPr>
        <p:txBody>
          <a:bodyPr vert="horz" lIns="91440" tIns="45720" rIns="91440" bIns="45720" rtlCol="0" anchor="b">
            <a:normAutofit/>
          </a:bodyPr>
          <a:lstStyle/>
          <a:p>
            <a:r>
              <a:rPr lang="en-US" sz="5400" kern="1200">
                <a:solidFill>
                  <a:srgbClr val="FFFFFF"/>
                </a:solidFill>
                <a:latin typeface="+mj-lt"/>
                <a:ea typeface="+mj-ea"/>
                <a:cs typeface="+mj-cs"/>
              </a:rPr>
              <a:t>EDA by League</a:t>
            </a:r>
          </a:p>
        </p:txBody>
      </p:sp>
      <p:pic>
        <p:nvPicPr>
          <p:cNvPr id="5" name="Picture 4" descr="Chart, scatter chart&#10;&#10;Description automatically generated">
            <a:extLst>
              <a:ext uri="{FF2B5EF4-FFF2-40B4-BE49-F238E27FC236}">
                <a16:creationId xmlns:a16="http://schemas.microsoft.com/office/drawing/2014/main" id="{BC79C57A-E900-4EED-9ACE-CA0E458DB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375" y="911116"/>
            <a:ext cx="7729208" cy="4770024"/>
          </a:xfrm>
          <a:prstGeom prst="rect">
            <a:avLst/>
          </a:prstGeom>
        </p:spPr>
      </p:pic>
    </p:spTree>
    <p:extLst>
      <p:ext uri="{BB962C8B-B14F-4D97-AF65-F5344CB8AC3E}">
        <p14:creationId xmlns:p14="http://schemas.microsoft.com/office/powerpoint/2010/main" val="3680673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FA09C33-601C-4452-8173-0F955A2CE497}"/>
              </a:ext>
            </a:extLst>
          </p:cNvPr>
          <p:cNvSpPr>
            <a:spLocks noGrp="1"/>
          </p:cNvSpPr>
          <p:nvPr>
            <p:ph type="title"/>
          </p:nvPr>
        </p:nvSpPr>
        <p:spPr>
          <a:xfrm>
            <a:off x="1570455" y="1118009"/>
            <a:ext cx="4194241" cy="3180360"/>
          </a:xfrm>
        </p:spPr>
        <p:txBody>
          <a:bodyPr vert="horz" lIns="91440" tIns="45720" rIns="91440" bIns="45720" rtlCol="0" anchor="b">
            <a:normAutofit/>
          </a:bodyPr>
          <a:lstStyle/>
          <a:p>
            <a:r>
              <a:rPr lang="en-US" sz="5400" kern="1200">
                <a:solidFill>
                  <a:srgbClr val="FFFFFF"/>
                </a:solidFill>
                <a:latin typeface="+mj-lt"/>
                <a:ea typeface="+mj-ea"/>
                <a:cs typeface="+mj-cs"/>
              </a:rPr>
              <a:t>EDA by League</a:t>
            </a:r>
          </a:p>
        </p:txBody>
      </p:sp>
      <p:pic>
        <p:nvPicPr>
          <p:cNvPr id="9" name="Picture 8" descr="Chart, scatter chart&#10;&#10;Description automatically generated">
            <a:extLst>
              <a:ext uri="{FF2B5EF4-FFF2-40B4-BE49-F238E27FC236}">
                <a16:creationId xmlns:a16="http://schemas.microsoft.com/office/drawing/2014/main" id="{B768DD97-4E1B-4DAB-9E33-0D145B01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880" y="910651"/>
            <a:ext cx="7646703" cy="4719108"/>
          </a:xfrm>
          <a:prstGeom prst="rect">
            <a:avLst/>
          </a:prstGeom>
        </p:spPr>
      </p:pic>
    </p:spTree>
    <p:extLst>
      <p:ext uri="{BB962C8B-B14F-4D97-AF65-F5344CB8AC3E}">
        <p14:creationId xmlns:p14="http://schemas.microsoft.com/office/powerpoint/2010/main" val="2896854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627</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Predicting a European Top 5 League Soccer Team’s Point Total Using Multiple Linear Regression</vt:lpstr>
      <vt:lpstr>Objective</vt:lpstr>
      <vt:lpstr>Why Is This Important?</vt:lpstr>
      <vt:lpstr>Overview of Data</vt:lpstr>
      <vt:lpstr>Data Split</vt:lpstr>
      <vt:lpstr>Pairs</vt:lpstr>
      <vt:lpstr>EDA by League</vt:lpstr>
      <vt:lpstr>EDA by League</vt:lpstr>
      <vt:lpstr>EDA by League</vt:lpstr>
      <vt:lpstr>Distribution – Total Shots </vt:lpstr>
      <vt:lpstr>Distribution – Shot % on Target</vt:lpstr>
      <vt:lpstr>Distribution – Total Touches in Penalty Area </vt:lpstr>
      <vt:lpstr>Models Evaluated</vt:lpstr>
      <vt:lpstr>Summary of Models</vt:lpstr>
      <vt:lpstr>Mod_1 – Deeper Dive</vt:lpstr>
      <vt:lpstr>Mod_1 – Deeper Dive</vt:lpstr>
      <vt:lpstr>Mod_1 – Deeper Dive</vt:lpstr>
      <vt:lpstr>Mod_1 – Deeper Dive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 European Top 5 League Soccer Team’s Point Total Using Multiple Linear Regression</dc:title>
  <dc:creator>Melina Marcopulos</dc:creator>
  <cp:lastModifiedBy>Melina Marcopulos</cp:lastModifiedBy>
  <cp:revision>15</cp:revision>
  <dcterms:created xsi:type="dcterms:W3CDTF">2022-02-18T13:01:20Z</dcterms:created>
  <dcterms:modified xsi:type="dcterms:W3CDTF">2022-02-18T19:10:26Z</dcterms:modified>
</cp:coreProperties>
</file>