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244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>
        <p:guide pos="624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3A3802-5A53-44BD-860A-CF6F1B381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C6AB43-4A4C-43CA-954B-CC80A88C3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B73781-EE4A-4293-9B62-CDF5900D5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8B4B-4C49-45B2-899E-1C8316EAAA50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A62410-FAD9-42EF-BA22-0AD3ABC9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C06126-E048-4B2B-A1F7-3D62BDC6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F2DB8-81FA-44DF-BFAF-CC10397FDF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359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 userDrawn="1">
          <p15:clr>
            <a:srgbClr val="CCCCCC"/>
          </p15:clr>
        </p15:guide>
        <p15:guide id="2" pos="7152" userDrawn="1">
          <p15:clr>
            <a:srgbClr val="CCCCCC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15B6C-843C-4834-BB95-26665BB4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76A700-D0FF-4AF1-87E0-DCA2669D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3241EE-9672-42E4-A81A-5F4D3095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8B4B-4C49-45B2-899E-1C8316EAAA50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96F0FE-FF05-4FF6-8E09-1F81490D9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C16A2C-C03A-40C8-B3FA-F4A5B2B7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F2DB8-81FA-44DF-BFAF-CC10397FDF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3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2DB22B-EF27-46E6-B1BC-5456E861D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6EAE76-BFD2-45C4-A78F-2ACC7D986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D55348-F80A-4CB4-B60E-591774B77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8B4B-4C49-45B2-899E-1C8316EAAA50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2F81C1-119C-4571-B8F7-ED80EF279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911085-33AD-4C70-BE29-5E8FC603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F2DB8-81FA-44DF-BFAF-CC10397FDF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7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5413A-95B0-49D3-966C-EF5F5A6E3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E3BF50-C9A0-4B46-9F02-7BE96AEFA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253C94-00BD-4E93-8E56-AF2D6AA88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8B4B-4C49-45B2-899E-1C8316EAAA50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081116-927F-481B-B392-E90B0E630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F48557-B596-4DEF-AC9B-172DCC18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F2DB8-81FA-44DF-BFAF-CC10397FDF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82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 userDrawn="1">
          <p15:clr>
            <a:srgbClr val="CCCCCC"/>
          </p15:clr>
        </p15:guide>
        <p15:guide id="2" pos="7152" userDrawn="1">
          <p15:clr>
            <a:srgbClr val="CCCCCC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459A87-9F81-4786-976D-BDCBA90FA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FD59E3-33C4-450C-90CB-AA2F31655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280EB3-9DA0-4C91-917F-116EE12F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8B4B-4C49-45B2-899E-1C8316EAAA50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59F0D7-FE3D-4FFD-BB25-B425852B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A29CC5-431D-423B-A547-1393943E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F2DB8-81FA-44DF-BFAF-CC10397FDF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4B2921-4CDE-4DDD-879D-0EBD1424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4F0160-B7C8-4027-8816-1B2889709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A03E32-C086-46DE-A1BD-6D84BB4E4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198BD4-6D79-46D1-B4C9-C2B19384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8B4B-4C49-45B2-899E-1C8316EAAA50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B68D9E-AAD7-47D4-AE01-71ECB6C5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56D48B-72F4-44DD-AD1A-AD7ABD0D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F2DB8-81FA-44DF-BFAF-CC10397FDF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4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7C1FE-3B7F-4128-BFF5-B50C805E5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1DFAA9-E299-4019-8FF5-DE0CD792D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062358-77B0-4036-9CE9-90E165F44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925110B-BB7A-4E62-B48A-C0C9B95BA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57065D-617D-499D-8B5D-FF24BB795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6CC236-03D2-4CF1-85E6-34AB7F02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8B4B-4C49-45B2-899E-1C8316EAAA50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1151648-874A-4F51-ADD7-44FCD2DB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F897C2E-07C6-46CE-AD30-48D019D8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F2DB8-81FA-44DF-BFAF-CC10397FDF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6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4975B9-7D58-4300-BC5A-52732363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4283D1-DADD-44E7-9937-50F4D9CC9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8B4B-4C49-45B2-899E-1C8316EAAA50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CACCF4-0CB0-4EF5-911E-516FDEC2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04EC01-AE8B-4B95-ADF6-093A2C36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F2DB8-81FA-44DF-BFAF-CC10397FDF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7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2A58B9B-DCB7-4FA5-A6A9-555ABBC29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8B4B-4C49-45B2-899E-1C8316EAAA50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1E2566A-9B04-4154-B3AB-7161E70B5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1ED98D-AE40-4E9B-A818-0FC5AC75B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F2DB8-81FA-44DF-BFAF-CC10397FDF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0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0F87C4-8775-4147-803A-7FA616BF6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BA9D55-E146-492A-A805-9D0DE1C00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36455C-DFDE-40AF-8DD3-DC8BE728C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0350F0-8694-4062-8F0C-5699BF50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8B4B-4C49-45B2-899E-1C8316EAAA50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82FDB7-A2AE-4336-B1D3-1E76CD4F1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C33348-8897-41B1-9B49-087B91AD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F2DB8-81FA-44DF-BFAF-CC10397FDF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3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22D74-610C-4DA3-97B1-91C844EC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5A832E8-5A86-4178-9E17-F60A4B1AC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BA38B8-6DFA-4ED7-BF19-A11CE6FE5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B5DA3E-3F5C-435F-A05D-5288DF53C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8B4B-4C49-45B2-899E-1C8316EAAA50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1F9FE5-C52A-46BF-AB43-7C7585C5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36D915-92A3-4BE8-AF66-2EB73ABE6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F2DB8-81FA-44DF-BFAF-CC10397FDF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7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FACFD85-F495-4418-B205-9CF9D61DA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398879-6386-46A1-987D-7A60E863B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20DA58-0F94-4B4C-B9DE-F75A53F8A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48B4B-4C49-45B2-899E-1C8316EAAA50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469651-F4F3-47DB-9805-73656D020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307E08-C8EF-443E-A163-C7446EC7C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F2DB8-81FA-44DF-BFAF-CC10397FDF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7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35" userDrawn="1">
          <p15:clr>
            <a:srgbClr val="F26B43"/>
          </p15:clr>
        </p15:guide>
        <p15:guide id="2" orient="horz" pos="1087" userDrawn="1">
          <p15:clr>
            <a:srgbClr val="F26B43"/>
          </p15:clr>
        </p15:guide>
        <p15:guide id="3" orient="horz" pos="3981" userDrawn="1">
          <p15:clr>
            <a:srgbClr val="F26B43"/>
          </p15:clr>
        </p15:guide>
        <p15:guide id="4" pos="528" userDrawn="1">
          <p15:clr>
            <a:srgbClr val="F26B43"/>
          </p15:clr>
        </p15:guide>
        <p15:guide id="5" pos="7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D8DFC-1CCA-459D-9113-B2CE44129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4124" y="1895475"/>
            <a:ext cx="5657851" cy="2777598"/>
          </a:xfrm>
        </p:spPr>
        <p:txBody>
          <a:bodyPr anchor="b">
            <a:normAutofit/>
          </a:bodyPr>
          <a:lstStyle/>
          <a:p>
            <a:pPr algn="l"/>
            <a:r>
              <a:rPr lang="de-DE" dirty="0" err="1"/>
              <a:t>Improving</a:t>
            </a:r>
            <a:r>
              <a:rPr lang="de-DE" dirty="0"/>
              <a:t> </a:t>
            </a:r>
            <a:r>
              <a:rPr lang="de-DE" dirty="0" err="1"/>
              <a:t>traffic</a:t>
            </a:r>
            <a:r>
              <a:rPr lang="de-DE" dirty="0"/>
              <a:t> in New York City</a:t>
            </a:r>
            <a:endParaRPr lang="en-US" dirty="0"/>
          </a:p>
        </p:txBody>
      </p:sp>
      <p:sp>
        <p:nvSpPr>
          <p:cNvPr id="17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fik 4" descr="Ein Bild, das Pizza, Scheibe, Text, Stück enthält.&#10;&#10;Mit hoher Zuverlässigkeit generierte Beschreibung">
            <a:extLst>
              <a:ext uri="{FF2B5EF4-FFF2-40B4-BE49-F238E27FC236}">
                <a16:creationId xmlns:a16="http://schemas.microsoft.com/office/drawing/2014/main" id="{17472263-64BE-4D60-ACEC-7FB9F05279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2" r="1" b="1137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btfpLayoutConfig" hidden="1"/>
          <p:cNvSpPr txBox="1"/>
          <p:nvPr/>
        </p:nvSpPr>
        <p:spPr>
          <a:xfrm>
            <a:off x="12700" y="12700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overall_1_131816087101260586 columns_1_131816087101260586 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C5EFC25-B627-49F4-8887-FCFF033BD92C}"/>
              </a:ext>
            </a:extLst>
          </p:cNvPr>
          <p:cNvSpPr txBox="1">
            <a:spLocks/>
          </p:cNvSpPr>
          <p:nvPr/>
        </p:nvSpPr>
        <p:spPr>
          <a:xfrm>
            <a:off x="6334124" y="3619500"/>
            <a:ext cx="5657851" cy="27775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/>
              <a:t>A </a:t>
            </a:r>
            <a:r>
              <a:rPr lang="de-DE" sz="4400" dirty="0" err="1"/>
              <a:t>case</a:t>
            </a:r>
            <a:r>
              <a:rPr lang="de-DE" sz="4400" dirty="0"/>
              <a:t> </a:t>
            </a:r>
            <a:r>
              <a:rPr lang="de-DE" sz="4400" dirty="0" err="1"/>
              <a:t>study</a:t>
            </a:r>
            <a:r>
              <a:rPr lang="de-DE" sz="4400" dirty="0"/>
              <a:t> </a:t>
            </a:r>
            <a:r>
              <a:rPr lang="de-DE" sz="4400" dirty="0" err="1"/>
              <a:t>based</a:t>
            </a:r>
            <a:r>
              <a:rPr lang="de-DE" sz="4400" dirty="0"/>
              <a:t> on </a:t>
            </a:r>
            <a:r>
              <a:rPr lang="de-DE" sz="4400" dirty="0" err="1"/>
              <a:t>NYC‘s</a:t>
            </a:r>
            <a:r>
              <a:rPr lang="de-DE" sz="4400" dirty="0"/>
              <a:t> </a:t>
            </a:r>
            <a:r>
              <a:rPr lang="de-DE" sz="4400" dirty="0" err="1"/>
              <a:t>taxi</a:t>
            </a:r>
            <a:r>
              <a:rPr lang="de-DE" sz="4400" dirty="0"/>
              <a:t> </a:t>
            </a:r>
            <a:r>
              <a:rPr lang="de-DE" sz="4400" dirty="0" err="1"/>
              <a:t>trip</a:t>
            </a:r>
            <a:r>
              <a:rPr lang="de-DE" sz="4400" dirty="0"/>
              <a:t> </a:t>
            </a:r>
            <a:r>
              <a:rPr lang="de-DE" sz="4400" dirty="0" err="1"/>
              <a:t>dataset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73921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40.png" descr="Ein Bild, das Anzeigetafel, Text enthält.&#10;&#10;Mit sehr hoher Zuverlässigkeit generierte Beschreibung">
            <a:extLst>
              <a:ext uri="{FF2B5EF4-FFF2-40B4-BE49-F238E27FC236}">
                <a16:creationId xmlns:a16="http://schemas.microsoft.com/office/drawing/2014/main" id="{E409FB77-15EF-4A48-BB1C-CEEDCFEE27D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50449" y="1452880"/>
            <a:ext cx="10901471" cy="246656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70999CB-C24B-417F-9171-DF61B7998E50}"/>
              </a:ext>
            </a:extLst>
          </p:cNvPr>
          <p:cNvSpPr txBox="1"/>
          <p:nvPr/>
        </p:nvSpPr>
        <p:spPr>
          <a:xfrm>
            <a:off x="650449" y="4310493"/>
            <a:ext cx="496803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Learnings from summary statistics: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1. 50% of trips take less than 11 minutes.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2. Mostly single passenger rides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3. 75% of trips drive less than 3 miles.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4. Roughly 75% pay with credit card.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5. 50% of trips cost less than $12</a:t>
            </a:r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857C309-6E78-4735-857C-985D3B351F40}"/>
              </a:ext>
            </a:extLst>
          </p:cNvPr>
          <p:cNvSpPr txBox="1"/>
          <p:nvPr/>
        </p:nvSpPr>
        <p:spPr>
          <a:xfrm>
            <a:off x="6096000" y="5405120"/>
            <a:ext cx="476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Mostly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short-distance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trips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paid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credit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card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149C4824-F9CF-4CCD-AE2D-A874BCEDA98A}"/>
              </a:ext>
            </a:extLst>
          </p:cNvPr>
          <p:cNvSpPr/>
          <p:nvPr/>
        </p:nvSpPr>
        <p:spPr>
          <a:xfrm>
            <a:off x="4892616" y="5423664"/>
            <a:ext cx="829559" cy="40535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tfpLayoutConfig" hidden="1"/>
          <p:cNvSpPr txBox="1"/>
          <p:nvPr/>
        </p:nvSpPr>
        <p:spPr>
          <a:xfrm>
            <a:off x="12700" y="12700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overall_1_131816083497532994 columns_1_131816083497532994 </a:t>
            </a:r>
          </a:p>
        </p:txBody>
      </p:sp>
    </p:spTree>
    <p:extLst>
      <p:ext uri="{BB962C8B-B14F-4D97-AF65-F5344CB8AC3E}">
        <p14:creationId xmlns:p14="http://schemas.microsoft.com/office/powerpoint/2010/main" val="40585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Top Corners Rounded 19">
            <a:extLst>
              <a:ext uri="{FF2B5EF4-FFF2-40B4-BE49-F238E27FC236}">
                <a16:creationId xmlns:a16="http://schemas.microsoft.com/office/drawing/2014/main" id="{76E6212F-EB21-4328-8386-832840CB4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ECE613-CAF6-4D74-A9E9-9C4FD1CAE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64" y="1044893"/>
            <a:ext cx="4280326" cy="324938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Cluster analysis </a:t>
            </a:r>
            <a:b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Exploring the data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E794065-E119-462C-AF9C-5A58D5F4A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314" y="4714874"/>
            <a:ext cx="4280326" cy="124080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Cluster 1: Grand Central Parkway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Cluster 2, 3, 4: Traffic hot spots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26" name="Rectangle: Top Corners Rounded 21">
            <a:extLst>
              <a:ext uri="{FF2B5EF4-FFF2-40B4-BE49-F238E27FC236}">
                <a16:creationId xmlns:a16="http://schemas.microsoft.com/office/drawing/2014/main" id="{9E74304E-CF2D-41E1-92CF-7FC50831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717401F-8127-4697-8085-3D6C69B5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4559531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nhaltsplatzhalter 4">
            <a:extLst>
              <a:ext uri="{FF2B5EF4-FFF2-40B4-BE49-F238E27FC236}">
                <a16:creationId xmlns:a16="http://schemas.microsoft.com/office/drawing/2014/main" id="{5778DF08-75C7-46BA-81B1-908EA0A17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67" y="2050230"/>
            <a:ext cx="6542117" cy="2600491"/>
          </a:xfrm>
          <a:prstGeom prst="rect">
            <a:avLst/>
          </a:prstGeom>
        </p:spPr>
      </p:pic>
      <p:sp>
        <p:nvSpPr>
          <p:cNvPr id="3" name="btfpLayoutConfig" hidden="1"/>
          <p:cNvSpPr txBox="1"/>
          <p:nvPr/>
        </p:nvSpPr>
        <p:spPr>
          <a:xfrm>
            <a:off x="12700" y="12700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overall_1_131816083621877440 columns_1_131816083621877440 </a:t>
            </a:r>
          </a:p>
        </p:txBody>
      </p:sp>
    </p:spTree>
    <p:extLst>
      <p:ext uri="{BB962C8B-B14F-4D97-AF65-F5344CB8AC3E}">
        <p14:creationId xmlns:p14="http://schemas.microsoft.com/office/powerpoint/2010/main" val="1183365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4" name="image46.png" descr="Upper East Side nach LaGuardia Airport - Google Maps - Mozilla Firefox">
            <a:extLst>
              <a:ext uri="{FF2B5EF4-FFF2-40B4-BE49-F238E27FC236}">
                <a16:creationId xmlns:a16="http://schemas.microsoft.com/office/drawing/2014/main" id="{B3898518-1143-4B0D-A098-4E3049EAB96B}"/>
              </a:ext>
            </a:extLst>
          </p:cNvPr>
          <p:cNvPicPr/>
          <p:nvPr/>
        </p:nvPicPr>
        <p:blipFill rotWithShape="1">
          <a:blip r:embed="rId2"/>
          <a:srcRect r="1" b="8485"/>
          <a:stretch/>
        </p:blipFill>
        <p:spPr>
          <a:xfrm rot="43080000">
            <a:off x="1137837" y="1003258"/>
            <a:ext cx="9916327" cy="4764396"/>
          </a:xfrm>
          <a:prstGeom prst="rect">
            <a:avLst/>
          </a:prstGeom>
        </p:spPr>
      </p:pic>
      <p:sp>
        <p:nvSpPr>
          <p:cNvPr id="2" name="btfpLayoutConfig" hidden="1"/>
          <p:cNvSpPr txBox="1"/>
          <p:nvPr/>
        </p:nvSpPr>
        <p:spPr>
          <a:xfrm>
            <a:off x="12700" y="12700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overall_1_131816084057885760 columns_1_131816084057885760 </a:t>
            </a:r>
          </a:p>
        </p:txBody>
      </p:sp>
    </p:spTree>
    <p:extLst>
      <p:ext uri="{BB962C8B-B14F-4D97-AF65-F5344CB8AC3E}">
        <p14:creationId xmlns:p14="http://schemas.microsoft.com/office/powerpoint/2010/main" val="394657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FADDE8-F040-4A42-82CC-A956D68FC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Traffic hot </a:t>
            </a:r>
            <a:r>
              <a:rPr lang="en-US" sz="4800" dirty="0">
                <a:solidFill>
                  <a:srgbClr val="FFFFFF"/>
                </a:solidFill>
              </a:rPr>
              <a:t>s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pots in NYC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nhaltsplatzhalter 4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D4BB4831-43D7-41D2-85A1-56693E6AC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61" y="492573"/>
            <a:ext cx="6174066" cy="5880796"/>
          </a:xfrm>
          <a:prstGeom prst="rect">
            <a:avLst/>
          </a:prstGeom>
        </p:spPr>
      </p:pic>
      <p:sp>
        <p:nvSpPr>
          <p:cNvPr id="3" name="btfpLayoutConfig" hidden="1"/>
          <p:cNvSpPr txBox="1"/>
          <p:nvPr/>
        </p:nvSpPr>
        <p:spPr>
          <a:xfrm>
            <a:off x="12700" y="12700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overall_1_131816084075129638 columns_1_131816084075129638 </a:t>
            </a:r>
          </a:p>
        </p:txBody>
      </p:sp>
    </p:spTree>
    <p:extLst>
      <p:ext uri="{BB962C8B-B14F-4D97-AF65-F5344CB8AC3E}">
        <p14:creationId xmlns:p14="http://schemas.microsoft.com/office/powerpoint/2010/main" val="45828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747C8-09B7-419A-A750-C33A36CA6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>
            <a:normAutofit/>
          </a:bodyPr>
          <a:lstStyle/>
          <a:p>
            <a:r>
              <a:rPr lang="de-DE" sz="2800" dirty="0"/>
              <a:t>Building </a:t>
            </a:r>
            <a:r>
              <a:rPr lang="de-DE" sz="2800" dirty="0" err="1"/>
              <a:t>prediction</a:t>
            </a:r>
            <a:r>
              <a:rPr lang="de-DE" sz="2800" dirty="0"/>
              <a:t> </a:t>
            </a:r>
            <a:r>
              <a:rPr lang="de-DE" sz="2800" dirty="0" err="1"/>
              <a:t>models</a:t>
            </a:r>
            <a:r>
              <a:rPr lang="de-DE" sz="2800" dirty="0"/>
              <a:t> </a:t>
            </a:r>
            <a:br>
              <a:rPr lang="de-DE" sz="2800" dirty="0"/>
            </a:br>
            <a:r>
              <a:rPr lang="de-DE" sz="2800" dirty="0"/>
              <a:t>		       </a:t>
            </a:r>
            <a:br>
              <a:rPr lang="de-DE" sz="2800" dirty="0"/>
            </a:br>
            <a:r>
              <a:rPr lang="de-DE" sz="2800" dirty="0"/>
              <a:t>SVM-</a:t>
            </a:r>
            <a:r>
              <a:rPr lang="de-DE" sz="2800" dirty="0" err="1"/>
              <a:t>based</a:t>
            </a:r>
            <a:r>
              <a:rPr lang="de-DE" sz="2800" dirty="0"/>
              <a:t> </a:t>
            </a:r>
            <a:r>
              <a:rPr lang="de-DE" sz="2800" dirty="0" err="1"/>
              <a:t>duration</a:t>
            </a:r>
            <a:r>
              <a:rPr lang="de-DE" sz="2800" dirty="0"/>
              <a:t> </a:t>
            </a:r>
            <a:r>
              <a:rPr lang="de-DE" sz="2800" dirty="0" err="1"/>
              <a:t>estimator</a:t>
            </a:r>
            <a:endParaRPr lang="en-US" sz="28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FD57CE7-0E3A-47AA-BD29-3B87BD288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endParaRPr lang="de-DE" sz="1800" dirty="0"/>
          </a:p>
          <a:p>
            <a:r>
              <a:rPr lang="de-DE" sz="1800" dirty="0" err="1"/>
              <a:t>Google‘s</a:t>
            </a:r>
            <a:r>
              <a:rPr lang="de-DE" sz="1800" dirty="0"/>
              <a:t> </a:t>
            </a:r>
            <a:r>
              <a:rPr lang="de-DE" sz="1800" dirty="0" err="1"/>
              <a:t>prediction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a </a:t>
            </a:r>
            <a:r>
              <a:rPr lang="de-DE" sz="1800" dirty="0" err="1"/>
              <a:t>typical</a:t>
            </a:r>
            <a:r>
              <a:rPr lang="de-DE" sz="1800" dirty="0"/>
              <a:t> </a:t>
            </a:r>
            <a:r>
              <a:rPr lang="de-DE" sz="1800" dirty="0" err="1"/>
              <a:t>taxi</a:t>
            </a:r>
            <a:r>
              <a:rPr lang="de-DE" sz="1800" dirty="0"/>
              <a:t> </a:t>
            </a:r>
            <a:r>
              <a:rPr lang="de-DE" sz="1800" dirty="0" err="1"/>
              <a:t>trip</a:t>
            </a:r>
            <a:r>
              <a:rPr lang="de-DE" sz="1800" dirty="0"/>
              <a:t> in Midtown Manhattan </a:t>
            </a:r>
            <a:r>
              <a:rPr lang="de-DE" sz="1800" dirty="0" err="1"/>
              <a:t>can</a:t>
            </a:r>
            <a:r>
              <a:rPr lang="de-DE" sz="1800" dirty="0"/>
              <a:t> </a:t>
            </a:r>
            <a:r>
              <a:rPr lang="de-DE" sz="1800" dirty="0" err="1"/>
              <a:t>vary</a:t>
            </a:r>
            <a:r>
              <a:rPr lang="de-DE" sz="1800" dirty="0"/>
              <a:t> </a:t>
            </a:r>
            <a:r>
              <a:rPr lang="de-DE" sz="1800" dirty="0" err="1"/>
              <a:t>significantly</a:t>
            </a:r>
            <a:r>
              <a:rPr lang="de-DE" sz="1800" dirty="0"/>
              <a:t>, e.g. ranging </a:t>
            </a:r>
            <a:r>
              <a:rPr lang="de-DE" sz="1800" dirty="0" err="1"/>
              <a:t>from</a:t>
            </a:r>
            <a:r>
              <a:rPr lang="de-DE" sz="1800" dirty="0"/>
              <a:t> 10 </a:t>
            </a:r>
            <a:r>
              <a:rPr lang="de-DE" sz="1800" dirty="0" err="1"/>
              <a:t>to</a:t>
            </a:r>
            <a:r>
              <a:rPr lang="de-DE" sz="1800" dirty="0"/>
              <a:t> 26 </a:t>
            </a:r>
            <a:r>
              <a:rPr lang="de-DE" sz="1800" dirty="0" err="1"/>
              <a:t>minutes</a:t>
            </a:r>
            <a:r>
              <a:rPr lang="de-DE" sz="1800" dirty="0"/>
              <a:t>.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r>
              <a:rPr lang="de-DE" sz="1800" dirty="0" err="1"/>
              <a:t>Our</a:t>
            </a:r>
            <a:r>
              <a:rPr lang="de-DE" sz="1800" dirty="0"/>
              <a:t> SVM-</a:t>
            </a:r>
            <a:r>
              <a:rPr lang="de-DE" sz="1800" dirty="0" err="1"/>
              <a:t>based</a:t>
            </a:r>
            <a:r>
              <a:rPr lang="de-DE" sz="1800" dirty="0"/>
              <a:t> </a:t>
            </a:r>
            <a:r>
              <a:rPr lang="de-DE" sz="1800" dirty="0" err="1"/>
              <a:t>predictor</a:t>
            </a:r>
            <a:r>
              <a:rPr lang="de-DE" sz="1800" dirty="0"/>
              <a:t> </a:t>
            </a:r>
            <a:r>
              <a:rPr lang="de-DE" sz="1800" dirty="0" err="1"/>
              <a:t>learnt</a:t>
            </a:r>
            <a:r>
              <a:rPr lang="de-DE" sz="1800" dirty="0"/>
              <a:t> </a:t>
            </a:r>
            <a:r>
              <a:rPr lang="de-DE" sz="1800" dirty="0" err="1"/>
              <a:t>clear</a:t>
            </a:r>
            <a:r>
              <a:rPr lang="de-DE" sz="1800" dirty="0"/>
              <a:t> </a:t>
            </a:r>
            <a:r>
              <a:rPr lang="de-DE" sz="1800" dirty="0" err="1"/>
              <a:t>patterns</a:t>
            </a:r>
            <a:r>
              <a:rPr lang="de-DE" sz="1800" dirty="0"/>
              <a:t>, i.e. </a:t>
            </a:r>
            <a:r>
              <a:rPr lang="de-DE" sz="1800" dirty="0" err="1"/>
              <a:t>correlation</a:t>
            </a:r>
            <a:r>
              <a:rPr lang="de-DE" sz="1800" dirty="0"/>
              <a:t> = 0.9, and </a:t>
            </a:r>
            <a:r>
              <a:rPr lang="de-DE" sz="1800" dirty="0" err="1"/>
              <a:t>predicts</a:t>
            </a:r>
            <a:r>
              <a:rPr lang="de-DE" sz="1800" dirty="0"/>
              <a:t> </a:t>
            </a:r>
            <a:r>
              <a:rPr lang="de-DE" sz="1800" dirty="0" err="1"/>
              <a:t>trip</a:t>
            </a:r>
            <a:r>
              <a:rPr lang="de-DE" sz="1800" dirty="0"/>
              <a:t> </a:t>
            </a:r>
            <a:r>
              <a:rPr lang="de-DE" sz="1800" dirty="0" err="1"/>
              <a:t>duration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a MAE </a:t>
            </a:r>
            <a:r>
              <a:rPr lang="de-DE" sz="1800" dirty="0" err="1"/>
              <a:t>of</a:t>
            </a:r>
            <a:r>
              <a:rPr lang="de-DE" sz="1800" dirty="0"/>
              <a:t> 3 </a:t>
            </a:r>
            <a:r>
              <a:rPr lang="de-DE" sz="1800" dirty="0" err="1"/>
              <a:t>minutes</a:t>
            </a:r>
            <a:r>
              <a:rPr lang="de-DE" sz="1800" dirty="0"/>
              <a:t>.</a:t>
            </a:r>
            <a:endParaRPr lang="en-US" sz="1800" dirty="0"/>
          </a:p>
        </p:txBody>
      </p:sp>
      <p:sp>
        <p:nvSpPr>
          <p:cNvPr id="38" name="Oval 28">
            <a:extLst>
              <a:ext uri="{FF2B5EF4-FFF2-40B4-BE49-F238E27FC236}">
                <a16:creationId xmlns:a16="http://schemas.microsoft.com/office/drawing/2014/main" id="{C99A8FB7-A79B-4BC9-9D56-B79587F6A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5005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0">
            <a:extLst>
              <a:ext uri="{FF2B5EF4-FFF2-40B4-BE49-F238E27FC236}">
                <a16:creationId xmlns:a16="http://schemas.microsoft.com/office/drawing/2014/main" id="{B6114379-CEF2-4927-BEAC-763037C09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9597" y="2815229"/>
            <a:ext cx="2788920" cy="2788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32">
            <a:extLst>
              <a:ext uri="{FF2B5EF4-FFF2-40B4-BE49-F238E27FC236}">
                <a16:creationId xmlns:a16="http://schemas.microsoft.com/office/drawing/2014/main" id="{B23893E2-3349-46D7-A7AA-B9E447957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59.png">
            <a:extLst>
              <a:ext uri="{FF2B5EF4-FFF2-40B4-BE49-F238E27FC236}">
                <a16:creationId xmlns:a16="http://schemas.microsoft.com/office/drawing/2014/main" id="{95A99000-9CB2-4039-B342-F2F10599293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369366" y="3535983"/>
            <a:ext cx="1741359" cy="1440974"/>
          </a:xfrm>
          <a:prstGeom prst="rect">
            <a:avLst/>
          </a:prstGeom>
        </p:spPr>
      </p:pic>
      <p:sp>
        <p:nvSpPr>
          <p:cNvPr id="42" name="Freeform: Shape 34">
            <a:extLst>
              <a:ext uri="{FF2B5EF4-FFF2-40B4-BE49-F238E27FC236}">
                <a16:creationId xmlns:a16="http://schemas.microsoft.com/office/drawing/2014/main" id="{C14C23C8-0D86-4D9E-A9C7-76291675C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603" y="1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34.png">
            <a:extLst>
              <a:ext uri="{FF2B5EF4-FFF2-40B4-BE49-F238E27FC236}">
                <a16:creationId xmlns:a16="http://schemas.microsoft.com/office/drawing/2014/main" id="{84FB76E5-A19F-44C7-8DDE-6175B9217A12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850774" y="625965"/>
            <a:ext cx="3028386" cy="1695896"/>
          </a:xfrm>
          <a:prstGeom prst="rect">
            <a:avLst/>
          </a:pr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B7592FE-10D1-4664-B623-353F47C8D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2248578-C6EF-47FB-8B88-AD65C2745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3088" y="4197206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58.png">
            <a:extLst>
              <a:ext uri="{FF2B5EF4-FFF2-40B4-BE49-F238E27FC236}">
                <a16:creationId xmlns:a16="http://schemas.microsoft.com/office/drawing/2014/main" id="{C9E1C5D8-2819-4B19-A3D5-F024F39BA311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9209832" y="5310242"/>
            <a:ext cx="2825423" cy="951731"/>
          </a:xfrm>
          <a:prstGeom prst="rect">
            <a:avLst/>
          </a:prstGeom>
        </p:spPr>
      </p:pic>
      <p:sp>
        <p:nvSpPr>
          <p:cNvPr id="7" name="Pfeil: nach oben und unten 6">
            <a:extLst>
              <a:ext uri="{FF2B5EF4-FFF2-40B4-BE49-F238E27FC236}">
                <a16:creationId xmlns:a16="http://schemas.microsoft.com/office/drawing/2014/main" id="{E19A0EE8-AD2B-4DBD-A62A-8476F9062D05}"/>
              </a:ext>
            </a:extLst>
          </p:cNvPr>
          <p:cNvSpPr/>
          <p:nvPr/>
        </p:nvSpPr>
        <p:spPr>
          <a:xfrm>
            <a:off x="2759257" y="4162685"/>
            <a:ext cx="238466" cy="600278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btfpLayoutConfig" hidden="1"/>
          <p:cNvSpPr txBox="1"/>
          <p:nvPr/>
        </p:nvSpPr>
        <p:spPr>
          <a:xfrm>
            <a:off x="12700" y="12700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overall_1_131816084101131284 columns_1_131816084101131284 </a:t>
            </a:r>
          </a:p>
        </p:txBody>
      </p:sp>
    </p:spTree>
    <p:extLst>
      <p:ext uri="{BB962C8B-B14F-4D97-AF65-F5344CB8AC3E}">
        <p14:creationId xmlns:p14="http://schemas.microsoft.com/office/powerpoint/2010/main" val="640152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EC9436-8166-424D-82DF-6B83CF38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09800"/>
            <a:ext cx="7060676" cy="1854848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Building prediction models  </a:t>
            </a:r>
            <a:br>
              <a:rPr lang="en-US" sz="2400" dirty="0">
                <a:solidFill>
                  <a:srgbClr val="FFFFFF"/>
                </a:solidFill>
              </a:rPr>
            </a:b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Understanding the taxi business model</a:t>
            </a:r>
          </a:p>
        </p:txBody>
      </p:sp>
      <p:pic>
        <p:nvPicPr>
          <p:cNvPr id="4" name="Inhaltsplatzhalter 3" descr="https://lh6.googleusercontent.com/00TZ55_iw098Lc1hNIQBxHD_TX3Xnx2NpQE9GovUsf8Tm4sh6YHEx7M-2Enq4TEigor-uMC-aYmkZ1KH_fvemRLhBbAP_G--aMlONK_ONMi1tmI9S63JPH2Oi47jkEIid6f3NGYC">
            <a:extLst>
              <a:ext uri="{FF2B5EF4-FFF2-40B4-BE49-F238E27FC236}">
                <a16:creationId xmlns:a16="http://schemas.microsoft.com/office/drawing/2014/main" id="{643713A3-6E69-4688-A475-166B6937417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229" y="494992"/>
            <a:ext cx="5390093" cy="2439017"/>
          </a:xfrm>
          <a:prstGeom prst="rect">
            <a:avLst/>
          </a:prstGeom>
          <a:noFill/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https://lh4.googleusercontent.com/sIhB6XdAaS0OrLv66M6Ylr9NmjyCUsKsrwtwuaFDiMQ5htF_ZwfJ-NlwzMuG-n3eTaUY5qETRnTyansj9SuzBsDn6GgRcjn5d9j6lWTtMDvY2dSUyUlusc68Nqjh8y8yq-w5547d">
            <a:extLst>
              <a:ext uri="{FF2B5EF4-FFF2-40B4-BE49-F238E27FC236}">
                <a16:creationId xmlns:a16="http://schemas.microsoft.com/office/drawing/2014/main" id="{02F30A93-2194-49DE-BD70-C548C55FEFEE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20"/>
          <a:stretch/>
        </p:blipFill>
        <p:spPr bwMode="auto">
          <a:xfrm>
            <a:off x="6479229" y="4016863"/>
            <a:ext cx="5390093" cy="2346139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9F345DDF-7AE0-4E9D-AED3-68072FE7BD52}"/>
              </a:ext>
            </a:extLst>
          </p:cNvPr>
          <p:cNvSpPr/>
          <p:nvPr/>
        </p:nvSpPr>
        <p:spPr>
          <a:xfrm>
            <a:off x="6391373" y="4760537"/>
            <a:ext cx="4930219" cy="129147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btfpLayoutConfig" hidden="1"/>
          <p:cNvSpPr txBox="1"/>
          <p:nvPr/>
        </p:nvSpPr>
        <p:spPr>
          <a:xfrm>
            <a:off x="12700" y="12700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overall_1_131816084632118500 columns_1_131816084632118500 </a:t>
            </a:r>
          </a:p>
        </p:txBody>
      </p:sp>
    </p:spTree>
    <p:extLst>
      <p:ext uri="{BB962C8B-B14F-4D97-AF65-F5344CB8AC3E}">
        <p14:creationId xmlns:p14="http://schemas.microsoft.com/office/powerpoint/2010/main" val="3374988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22A02D-1B89-45E6-AB09-F63F05808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500" dirty="0" err="1"/>
              <a:t>Conclusions</a:t>
            </a:r>
            <a:r>
              <a:rPr lang="de-DE" sz="1500" dirty="0"/>
              <a:t> </a:t>
            </a:r>
            <a:r>
              <a:rPr lang="de-DE" sz="1500" dirty="0" err="1"/>
              <a:t>and</a:t>
            </a:r>
            <a:r>
              <a:rPr lang="de-DE" sz="1500" dirty="0"/>
              <a:t> </a:t>
            </a:r>
            <a:r>
              <a:rPr lang="de-DE" sz="1500" dirty="0" err="1"/>
              <a:t>policy</a:t>
            </a:r>
            <a:r>
              <a:rPr lang="de-DE" sz="1500" dirty="0"/>
              <a:t> </a:t>
            </a:r>
            <a:r>
              <a:rPr lang="de-DE" sz="1500" dirty="0" err="1"/>
              <a:t>advice</a:t>
            </a:r>
            <a:endParaRPr lang="de-DE" sz="1500" dirty="0"/>
          </a:p>
          <a:p>
            <a:pPr marL="0" indent="0">
              <a:buNone/>
            </a:pPr>
            <a:endParaRPr lang="de-DE" sz="1500" dirty="0"/>
          </a:p>
          <a:p>
            <a:pPr marL="457200" indent="-457200">
              <a:buFont typeface="+mj-lt"/>
              <a:buAutoNum type="arabicPeriod"/>
            </a:pPr>
            <a:r>
              <a:rPr lang="de-DE" sz="1500" dirty="0"/>
              <a:t>S</a:t>
            </a:r>
            <a:r>
              <a:rPr lang="en-US" sz="1500" dirty="0" err="1"/>
              <a:t>upport</a:t>
            </a:r>
            <a:r>
              <a:rPr lang="en-US" sz="1500" dirty="0"/>
              <a:t> identified traffic hot spots with additional public transport capacities. </a:t>
            </a:r>
          </a:p>
          <a:p>
            <a:pPr marL="457200" indent="-457200">
              <a:buFont typeface="+mj-lt"/>
              <a:buAutoNum type="arabicPeriod"/>
            </a:pPr>
            <a:endParaRPr lang="en-US" sz="1500" dirty="0"/>
          </a:p>
          <a:p>
            <a:pPr marL="457200" indent="-457200">
              <a:buFont typeface="+mj-lt"/>
              <a:buAutoNum type="arabicPeriod"/>
            </a:pPr>
            <a:r>
              <a:rPr lang="de-DE" sz="1500" dirty="0"/>
              <a:t>I</a:t>
            </a:r>
            <a:r>
              <a:rPr lang="en-US" sz="1500" dirty="0" err="1"/>
              <a:t>ncentivize</a:t>
            </a:r>
            <a:r>
              <a:rPr lang="en-US" sz="1500" dirty="0"/>
              <a:t> people to use public transport by providing them a more realistic overview w.r.t. their mobility options, here a trip duration predictor.</a:t>
            </a:r>
          </a:p>
          <a:p>
            <a:pPr marL="457200" indent="-457200">
              <a:buFont typeface="+mj-lt"/>
              <a:buAutoNum type="arabicPeriod"/>
            </a:pPr>
            <a:endParaRPr lang="en-US" sz="1500" dirty="0"/>
          </a:p>
          <a:p>
            <a:pPr marL="457200" indent="-457200">
              <a:buFont typeface="+mj-lt"/>
              <a:buAutoNum type="arabicPeriod"/>
            </a:pPr>
            <a:r>
              <a:rPr lang="de-DE" sz="1500" dirty="0"/>
              <a:t>R</a:t>
            </a:r>
            <a:r>
              <a:rPr lang="en-US" sz="1500" dirty="0" err="1"/>
              <a:t>estructure</a:t>
            </a:r>
            <a:r>
              <a:rPr lang="en-US" sz="1500" dirty="0"/>
              <a:t> taxi business model by introducing taxes for rides in overcapacity districts or during rush hours.</a:t>
            </a:r>
            <a:endParaRPr lang="de-DE" sz="1500" dirty="0"/>
          </a:p>
        </p:txBody>
      </p:sp>
      <p:pic>
        <p:nvPicPr>
          <p:cNvPr id="5" name="Grafik 4" descr="Ein Bild, das Schaltkreis, Elektronik enthält.&#10;&#10;Mit sehr hoher Zuverlässigkeit generierte Beschreibung">
            <a:extLst>
              <a:ext uri="{FF2B5EF4-FFF2-40B4-BE49-F238E27FC236}">
                <a16:creationId xmlns:a16="http://schemas.microsoft.com/office/drawing/2014/main" id="{688701A0-7F45-471F-B097-1BBEFF2AE2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4" r="26495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4" name="btfpLayoutConfig" hidden="1"/>
          <p:cNvSpPr txBox="1"/>
          <p:nvPr/>
        </p:nvSpPr>
        <p:spPr>
          <a:xfrm>
            <a:off x="12700" y="12700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overall_1_131816084702085147 columns_1_131816084702085147 </a:t>
            </a:r>
          </a:p>
        </p:txBody>
      </p:sp>
    </p:spTree>
    <p:extLst>
      <p:ext uri="{BB962C8B-B14F-4D97-AF65-F5344CB8AC3E}">
        <p14:creationId xmlns:p14="http://schemas.microsoft.com/office/powerpoint/2010/main" val="17927854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FORMATS" val="&lt;MekkoFormats&gt;&lt;NumberFormat DecimalSeparator=&quot;,&quot; ThousandSeparator=&quot;.&quot; NegativeNumberFormat=&quot;1&quot; /&gt;&lt;Font&gt;&lt;Output_Font_Name Default=&quot;Arial&quot; UsePPTTheme=&quot;True&quot; /&gt;&lt;/Font&gt;&lt;DateFormat CultureID=&quot;1033&quot; FormatString=&quot;M/d/yyyy&quot; /&gt;&lt;/MekkoFormats&gt;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Breitbild</PresentationFormat>
  <Paragraphs>30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Impact</vt:lpstr>
      <vt:lpstr>Office</vt:lpstr>
      <vt:lpstr>Improving traffic in New York City</vt:lpstr>
      <vt:lpstr>PowerPoint-Präsentation</vt:lpstr>
      <vt:lpstr>Cluster analysis   Exploring the data</vt:lpstr>
      <vt:lpstr>PowerPoint-Präsentation</vt:lpstr>
      <vt:lpstr>Traffic hot spots in NYC</vt:lpstr>
      <vt:lpstr>Building prediction models            SVM-based duration estimator</vt:lpstr>
      <vt:lpstr>Building prediction models    Understanding the taxi business model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Data Challenge  – Group G</dc:title>
  <dc:creator>Kevin</dc:creator>
  <cp:lastModifiedBy>Kevin</cp:lastModifiedBy>
  <cp:revision>4</cp:revision>
  <dcterms:created xsi:type="dcterms:W3CDTF">2018-07-17T22:57:32Z</dcterms:created>
  <dcterms:modified xsi:type="dcterms:W3CDTF">2019-07-18T17:33:51Z</dcterms:modified>
</cp:coreProperties>
</file>