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Quattrocento Sans"/>
      <p:regular r:id="rId16"/>
      <p:bold r:id="rId17"/>
      <p:italic r:id="rId18"/>
      <p:boldItalic r:id="rId19"/>
    </p:embeddedFon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yqfCB7EkgMi2W0X0Z0+FBI/Fx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3872345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411249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429721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436187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showMasterSp="0">
  <p:cSld name="1_Section 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type="title"/>
          </p:nvPr>
        </p:nvSpPr>
        <p:spPr>
          <a:xfrm>
            <a:off x="523818" y="808986"/>
            <a:ext cx="11139586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>
            <a:off x="523818" y="3688711"/>
            <a:ext cx="11139586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 showMasterSp="0">
  <p:cSld name="1_Two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" type="body"/>
          </p:nvPr>
        </p:nvSpPr>
        <p:spPr>
          <a:xfrm>
            <a:off x="523816" y="1825625"/>
            <a:ext cx="5495984" cy="420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2" type="body"/>
          </p:nvPr>
        </p:nvSpPr>
        <p:spPr>
          <a:xfrm>
            <a:off x="6172200" y="1825625"/>
            <a:ext cx="5491203" cy="420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 showMasterSp="0">
  <p:cSld name="1_Comparis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/>
          <p:nvPr>
            <p:ph type="title"/>
          </p:nvPr>
        </p:nvSpPr>
        <p:spPr>
          <a:xfrm>
            <a:off x="523816" y="64008"/>
            <a:ext cx="11139588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" type="body"/>
          </p:nvPr>
        </p:nvSpPr>
        <p:spPr>
          <a:xfrm>
            <a:off x="523816" y="1681163"/>
            <a:ext cx="5473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28"/>
          <p:cNvSpPr txBox="1"/>
          <p:nvPr>
            <p:ph idx="2" type="body"/>
          </p:nvPr>
        </p:nvSpPr>
        <p:spPr>
          <a:xfrm>
            <a:off x="523816" y="2505075"/>
            <a:ext cx="5473759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3" type="body"/>
          </p:nvPr>
        </p:nvSpPr>
        <p:spPr>
          <a:xfrm>
            <a:off x="6172200" y="1681163"/>
            <a:ext cx="549120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28"/>
          <p:cNvSpPr txBox="1"/>
          <p:nvPr>
            <p:ph idx="4" type="body"/>
          </p:nvPr>
        </p:nvSpPr>
        <p:spPr>
          <a:xfrm>
            <a:off x="6172200" y="2505075"/>
            <a:ext cx="5491204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showMasterSp="0">
  <p:cSld name="1_Title 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type="title"/>
          </p:nvPr>
        </p:nvSpPr>
        <p:spPr>
          <a:xfrm>
            <a:off x="523817" y="66102"/>
            <a:ext cx="11139586" cy="1569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838200" y="187401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4057073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41771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" showMasterSp="0">
  <p:cSld name="Picture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>
            <p:ph idx="2" type="pic"/>
          </p:nvPr>
        </p:nvSpPr>
        <p:spPr>
          <a:xfrm>
            <a:off x="1524" y="0"/>
            <a:ext cx="12190476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571500" y="571500"/>
            <a:ext cx="3530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571501" y="4114800"/>
            <a:ext cx="3530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3" type="body"/>
          </p:nvPr>
        </p:nvSpPr>
        <p:spPr>
          <a:xfrm>
            <a:off x="1298448" y="6539765"/>
            <a:ext cx="79604" cy="7878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"/>
              <a:buNone/>
              <a:defRPr sz="1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1380744" y="6503670"/>
            <a:ext cx="255977" cy="13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6"/>
          <p:cNvSpPr txBox="1"/>
          <p:nvPr>
            <p:ph idx="4" type="body"/>
          </p:nvPr>
        </p:nvSpPr>
        <p:spPr>
          <a:xfrm>
            <a:off x="569541" y="6473952"/>
            <a:ext cx="564315" cy="146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"/>
              <a:buNone/>
              <a:defRPr sz="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431569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395547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4038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7656946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4121727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413096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2"/>
          <p:cNvSpPr/>
          <p:nvPr/>
        </p:nvSpPr>
        <p:spPr>
          <a:xfrm rot="10800000">
            <a:off x="-4780" y="6137719"/>
            <a:ext cx="12367733" cy="728862"/>
          </a:xfrm>
          <a:custGeom>
            <a:rect b="b" l="l" r="r" t="t"/>
            <a:pathLst>
              <a:path extrusionOk="0" h="728862" w="12367733">
                <a:moveTo>
                  <a:pt x="0" y="13447"/>
                </a:moveTo>
                <a:lnTo>
                  <a:pt x="12354984" y="0"/>
                </a:lnTo>
                <a:cubicBezTo>
                  <a:pt x="12355707" y="194495"/>
                  <a:pt x="12367010" y="534044"/>
                  <a:pt x="12367733" y="728539"/>
                </a:cubicBezTo>
                <a:lnTo>
                  <a:pt x="680119" y="728862"/>
                </a:lnTo>
                <a:lnTo>
                  <a:pt x="0" y="13447"/>
                </a:lnTo>
                <a:close/>
              </a:path>
            </a:pathLst>
          </a:cu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 txBox="1"/>
          <p:nvPr>
            <p:ph idx="2" type="title"/>
          </p:nvPr>
        </p:nvSpPr>
        <p:spPr>
          <a:xfrm>
            <a:off x="523816" y="66102"/>
            <a:ext cx="11139587" cy="1569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2"/>
          <p:cNvSpPr txBox="1"/>
          <p:nvPr>
            <p:ph idx="3" type="body"/>
          </p:nvPr>
        </p:nvSpPr>
        <p:spPr>
          <a:xfrm>
            <a:off x="523815" y="1825625"/>
            <a:ext cx="11139588" cy="4145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2"/>
          <p:cNvSpPr/>
          <p:nvPr/>
        </p:nvSpPr>
        <p:spPr>
          <a:xfrm>
            <a:off x="10753344" y="6301648"/>
            <a:ext cx="910059" cy="5563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 rot="10800000">
            <a:off x="-4780" y="6272188"/>
            <a:ext cx="12192920" cy="587667"/>
          </a:xfrm>
          <a:custGeom>
            <a:rect b="b" l="l" r="r" t="t"/>
            <a:pathLst>
              <a:path extrusionOk="0" h="587667" w="12192920">
                <a:moveTo>
                  <a:pt x="0" y="0"/>
                </a:moveTo>
                <a:lnTo>
                  <a:pt x="12186894" y="0"/>
                </a:lnTo>
                <a:cubicBezTo>
                  <a:pt x="12187617" y="194495"/>
                  <a:pt x="12192197" y="392849"/>
                  <a:pt x="12192920" y="587344"/>
                </a:cubicBezTo>
                <a:lnTo>
                  <a:pt x="559095" y="587667"/>
                </a:lnTo>
                <a:lnTo>
                  <a:pt x="0" y="0"/>
                </a:lnTo>
                <a:close/>
              </a:path>
            </a:pathLst>
          </a:custGeom>
          <a:solidFill>
            <a:srgbClr val="FF6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/>
          <p:nvPr/>
        </p:nvSpPr>
        <p:spPr>
          <a:xfrm>
            <a:off x="10378666" y="5515665"/>
            <a:ext cx="1659413" cy="483673"/>
          </a:xfrm>
          <a:prstGeom prst="rect">
            <a:avLst/>
          </a:prstGeom>
          <a:blipFill rotWithShape="1">
            <a:blip r:embed="rId1">
              <a:alphaModFix amt="86000"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4.png"/><Relationship Id="rId7" Type="http://schemas.openxmlformats.org/officeDocument/2006/relationships/image" Target="../media/image17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3.png"/><Relationship Id="rId7" Type="http://schemas.openxmlformats.org/officeDocument/2006/relationships/image" Target="../media/image11.jpg"/><Relationship Id="rId8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>
            <p:ph idx="1" type="body"/>
          </p:nvPr>
        </p:nvSpPr>
        <p:spPr>
          <a:xfrm>
            <a:off x="831850" y="4449978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b="1" lang="en-US"/>
              <a:t>Deexith Reddy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b="1" lang="en-US"/>
              <a:t>Senior </a:t>
            </a:r>
            <a:r>
              <a:rPr b="1" lang="en-US"/>
              <a:t>Data Engineer at Fidelity Investments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114" name="Google Shape;114;p1"/>
          <p:cNvSpPr txBox="1"/>
          <p:nvPr>
            <p:ph idx="12" type="sldNum"/>
          </p:nvPr>
        </p:nvSpPr>
        <p:spPr>
          <a:xfrm>
            <a:off x="3872345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1388" y="812475"/>
            <a:ext cx="3033765" cy="363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/>
          <p:nvPr/>
        </p:nvSpPr>
        <p:spPr>
          <a:xfrm>
            <a:off x="632012" y="1317812"/>
            <a:ext cx="70866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Automating Visualizations with Azure Data Factory, SQL Server, and Power BI: Data to Insights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6728" y="109402"/>
            <a:ext cx="6009861" cy="331959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06" name="Google Shape;20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914" y="3319598"/>
            <a:ext cx="3180523" cy="124128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690118"/>
            <a:ext cx="3180521" cy="1351943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010" y="-960"/>
            <a:ext cx="3039577" cy="160985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09" name="Google Shape;209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49697" y="1738135"/>
            <a:ext cx="3039577" cy="1452223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10" name="Google Shape;210;p10"/>
          <p:cNvSpPr/>
          <p:nvPr/>
        </p:nvSpPr>
        <p:spPr>
          <a:xfrm>
            <a:off x="4124737" y="2117035"/>
            <a:ext cx="1441174" cy="98397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76728" y="3508512"/>
            <a:ext cx="6009861" cy="253354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12" name="Google Shape;212;p10"/>
          <p:cNvSpPr/>
          <p:nvPr/>
        </p:nvSpPr>
        <p:spPr>
          <a:xfrm>
            <a:off x="11067086" y="121024"/>
            <a:ext cx="919503" cy="5109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11067085" y="3535406"/>
            <a:ext cx="919503" cy="5109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9121525" y="5008650"/>
            <a:ext cx="308100" cy="22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type="title"/>
          </p:nvPr>
        </p:nvSpPr>
        <p:spPr>
          <a:xfrm>
            <a:off x="1095321" y="129128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Q&amp;A</a:t>
            </a:r>
            <a:endParaRPr/>
          </a:p>
        </p:txBody>
      </p:sp>
      <p:sp>
        <p:nvSpPr>
          <p:cNvPr id="220" name="Google Shape;220;p11"/>
          <p:cNvSpPr txBox="1"/>
          <p:nvPr>
            <p:ph idx="12" type="sldNum"/>
          </p:nvPr>
        </p:nvSpPr>
        <p:spPr>
          <a:xfrm>
            <a:off x="3872345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384598" y="301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Project Goal</a:t>
            </a:r>
            <a:endParaRPr/>
          </a:p>
        </p:txBody>
      </p:sp>
      <p:sp>
        <p:nvSpPr>
          <p:cNvPr id="122" name="Google Shape;122;p2"/>
          <p:cNvSpPr txBox="1"/>
          <p:nvPr>
            <p:ph idx="12" type="sldNum"/>
          </p:nvPr>
        </p:nvSpPr>
        <p:spPr>
          <a:xfrm>
            <a:off x="41217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3" name="Google Shape;123;p2"/>
          <p:cNvGrpSpPr/>
          <p:nvPr/>
        </p:nvGrpSpPr>
        <p:grpSpPr>
          <a:xfrm>
            <a:off x="2032000" y="1816283"/>
            <a:ext cx="8128000" cy="3251199"/>
            <a:chOff x="0" y="1070848"/>
            <a:chExt cx="8128000" cy="3251199"/>
          </a:xfrm>
        </p:grpSpPr>
        <p:sp>
          <p:nvSpPr>
            <p:cNvPr id="124" name="Google Shape;124;p2"/>
            <p:cNvSpPr/>
            <p:nvPr/>
          </p:nvSpPr>
          <p:spPr>
            <a:xfrm>
              <a:off x="0" y="1070848"/>
              <a:ext cx="8128000" cy="3251199"/>
            </a:xfrm>
            <a:custGeom>
              <a:rect b="b" l="l" r="r" t="t"/>
              <a:pathLst>
                <a:path extrusionOk="0" h="120000" w="120000">
                  <a:moveTo>
                    <a:pt x="0" y="50000"/>
                  </a:moveTo>
                  <a:lnTo>
                    <a:pt x="24000" y="0"/>
                  </a:lnTo>
                  <a:lnTo>
                    <a:pt x="24000" y="20000"/>
                  </a:lnTo>
                  <a:lnTo>
                    <a:pt x="60000" y="20000"/>
                  </a:lnTo>
                  <a:lnTo>
                    <a:pt x="60000" y="20000"/>
                  </a:lnTo>
                  <a:cubicBezTo>
                    <a:pt x="62071" y="20000"/>
                    <a:pt x="63750" y="22238"/>
                    <a:pt x="63750" y="25000"/>
                  </a:cubicBezTo>
                  <a:cubicBezTo>
                    <a:pt x="63750" y="27761"/>
                    <a:pt x="62071" y="30000"/>
                    <a:pt x="60000" y="30000"/>
                  </a:cubicBezTo>
                  <a:cubicBezTo>
                    <a:pt x="57929" y="30000"/>
                    <a:pt x="56250" y="32239"/>
                    <a:pt x="56250" y="35000"/>
                  </a:cubicBezTo>
                  <a:cubicBezTo>
                    <a:pt x="56250" y="37762"/>
                    <a:pt x="57929" y="40000"/>
                    <a:pt x="60000" y="40000"/>
                  </a:cubicBezTo>
                  <a:lnTo>
                    <a:pt x="96000" y="40000"/>
                  </a:lnTo>
                  <a:lnTo>
                    <a:pt x="96000" y="20000"/>
                  </a:lnTo>
                  <a:lnTo>
                    <a:pt x="120000" y="70000"/>
                  </a:lnTo>
                  <a:lnTo>
                    <a:pt x="96000" y="120000"/>
                  </a:lnTo>
                  <a:lnTo>
                    <a:pt x="96000" y="100000"/>
                  </a:lnTo>
                  <a:lnTo>
                    <a:pt x="60000" y="100000"/>
                  </a:lnTo>
                  <a:cubicBezTo>
                    <a:pt x="57929" y="100000"/>
                    <a:pt x="56250" y="97762"/>
                    <a:pt x="56250" y="95000"/>
                  </a:cubicBezTo>
                  <a:lnTo>
                    <a:pt x="56250" y="80000"/>
                  </a:lnTo>
                  <a:lnTo>
                    <a:pt x="24000" y="80000"/>
                  </a:lnTo>
                  <a:lnTo>
                    <a:pt x="24000" y="100000"/>
                  </a:lnTo>
                  <a:close/>
                </a:path>
                <a:path extrusionOk="0" fill="darkenLess" h="120000" w="120000">
                  <a:moveTo>
                    <a:pt x="63750" y="25000"/>
                  </a:moveTo>
                  <a:cubicBezTo>
                    <a:pt x="63750" y="27761"/>
                    <a:pt x="62071" y="30000"/>
                    <a:pt x="60000" y="30000"/>
                  </a:cubicBezTo>
                  <a:cubicBezTo>
                    <a:pt x="57929" y="30000"/>
                    <a:pt x="56250" y="32239"/>
                    <a:pt x="56250" y="35000"/>
                  </a:cubicBezTo>
                  <a:cubicBezTo>
                    <a:pt x="56250" y="37762"/>
                    <a:pt x="57929" y="40000"/>
                    <a:pt x="60000" y="40000"/>
                  </a:cubicBezTo>
                  <a:lnTo>
                    <a:pt x="63750" y="40000"/>
                  </a:lnTo>
                  <a:close/>
                </a:path>
                <a:path extrusionOk="0" fill="none" h="120000" w="120000">
                  <a:moveTo>
                    <a:pt x="0" y="50000"/>
                  </a:moveTo>
                  <a:lnTo>
                    <a:pt x="24000" y="0"/>
                  </a:lnTo>
                  <a:lnTo>
                    <a:pt x="24000" y="20000"/>
                  </a:lnTo>
                  <a:lnTo>
                    <a:pt x="60000" y="20000"/>
                  </a:lnTo>
                  <a:lnTo>
                    <a:pt x="60000" y="20000"/>
                  </a:lnTo>
                  <a:cubicBezTo>
                    <a:pt x="62071" y="20000"/>
                    <a:pt x="63750" y="22238"/>
                    <a:pt x="63750" y="25000"/>
                  </a:cubicBezTo>
                  <a:cubicBezTo>
                    <a:pt x="63750" y="27761"/>
                    <a:pt x="62071" y="30000"/>
                    <a:pt x="60000" y="30000"/>
                  </a:cubicBezTo>
                  <a:cubicBezTo>
                    <a:pt x="57929" y="30000"/>
                    <a:pt x="56250" y="32239"/>
                    <a:pt x="56250" y="35000"/>
                  </a:cubicBezTo>
                  <a:cubicBezTo>
                    <a:pt x="56250" y="37762"/>
                    <a:pt x="57929" y="40000"/>
                    <a:pt x="60000" y="40000"/>
                  </a:cubicBezTo>
                  <a:lnTo>
                    <a:pt x="96000" y="40000"/>
                  </a:lnTo>
                  <a:lnTo>
                    <a:pt x="96000" y="20000"/>
                  </a:lnTo>
                  <a:lnTo>
                    <a:pt x="120000" y="70000"/>
                  </a:lnTo>
                  <a:lnTo>
                    <a:pt x="96000" y="120000"/>
                  </a:lnTo>
                  <a:lnTo>
                    <a:pt x="96000" y="100000"/>
                  </a:lnTo>
                  <a:lnTo>
                    <a:pt x="60000" y="100000"/>
                  </a:lnTo>
                  <a:cubicBezTo>
                    <a:pt x="57929" y="100000"/>
                    <a:pt x="56250" y="97762"/>
                    <a:pt x="56250" y="95000"/>
                  </a:cubicBezTo>
                  <a:lnTo>
                    <a:pt x="56250" y="80000"/>
                  </a:lnTo>
                  <a:lnTo>
                    <a:pt x="24000" y="80000"/>
                  </a:lnTo>
                  <a:lnTo>
                    <a:pt x="24000" y="100000"/>
                  </a:lnTo>
                  <a:close/>
                  <a:moveTo>
                    <a:pt x="63750" y="25000"/>
                  </a:moveTo>
                  <a:lnTo>
                    <a:pt x="63750" y="40000"/>
                  </a:lnTo>
                  <a:moveTo>
                    <a:pt x="56250" y="35000"/>
                  </a:moveTo>
                  <a:lnTo>
                    <a:pt x="56250" y="80000"/>
                  </a:lnTo>
                </a:path>
              </a:pathLst>
            </a:cu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975360" y="1639808"/>
              <a:ext cx="2682239" cy="1593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975360" y="1639808"/>
              <a:ext cx="2682239" cy="1593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0" spcFirstLastPara="1" rIns="0" wrap="square" tIns="81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Analyst spends 200 hours a year extracting, cleaning and analyzing the data</a:t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064000" y="2160000"/>
              <a:ext cx="3169920" cy="1593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4064000" y="2160000"/>
              <a:ext cx="3169920" cy="1593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0" spcFirstLastPara="1" rIns="0" wrap="square" tIns="81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Save time for Analyst by providing online dashboard that updates itself every month</a:t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type="title"/>
          </p:nvPr>
        </p:nvSpPr>
        <p:spPr>
          <a:xfrm>
            <a:off x="426202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Process Flow </a:t>
            </a:r>
            <a:endParaRPr/>
          </a:p>
        </p:txBody>
      </p:sp>
      <p:sp>
        <p:nvSpPr>
          <p:cNvPr id="134" name="Google Shape;134;p3"/>
          <p:cNvSpPr txBox="1"/>
          <p:nvPr>
            <p:ph idx="12" type="sldNum"/>
          </p:nvPr>
        </p:nvSpPr>
        <p:spPr>
          <a:xfrm>
            <a:off x="41771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221" y="1875335"/>
            <a:ext cx="884582" cy="81110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/>
          <p:nvPr/>
        </p:nvSpPr>
        <p:spPr>
          <a:xfrm>
            <a:off x="978810" y="2720902"/>
            <a:ext cx="2815486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owner adds tables from in CSV format to SharePoint folder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6242" y="1036098"/>
            <a:ext cx="1272210" cy="1100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452" y="1875335"/>
            <a:ext cx="822495" cy="811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20346" y="1036098"/>
            <a:ext cx="1747999" cy="165034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 txBox="1"/>
          <p:nvPr/>
        </p:nvSpPr>
        <p:spPr>
          <a:xfrm>
            <a:off x="6701040" y="2674735"/>
            <a:ext cx="24450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is pulled into 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database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updated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4572840" y="1443426"/>
            <a:ext cx="1630018" cy="633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4943394" y="5339875"/>
            <a:ext cx="28724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and transformation rules set as per requirements</a:t>
            </a:r>
            <a:endParaRPr/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84950" y="4132396"/>
            <a:ext cx="1306996" cy="142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91946" y="4132397"/>
            <a:ext cx="1080458" cy="142015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/>
          <p:nvPr/>
        </p:nvSpPr>
        <p:spPr>
          <a:xfrm>
            <a:off x="9541565" y="2549941"/>
            <a:ext cx="824948" cy="135758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4572840" y="4026060"/>
            <a:ext cx="1630018" cy="71007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00646" y="3907524"/>
            <a:ext cx="24765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" y="564238"/>
            <a:ext cx="12190476" cy="5729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 txBox="1"/>
          <p:nvPr>
            <p:ph idx="11" type="ftr"/>
          </p:nvPr>
        </p:nvSpPr>
        <p:spPr>
          <a:xfrm>
            <a:off x="1645217" y="6503670"/>
            <a:ext cx="6518274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Slalom. All Rights Reserved. Proprietary and Confidential.</a:t>
            </a:r>
            <a:endParaRPr/>
          </a:p>
        </p:txBody>
      </p:sp>
      <p:sp>
        <p:nvSpPr>
          <p:cNvPr id="154" name="Google Shape;154;p4"/>
          <p:cNvSpPr txBox="1"/>
          <p:nvPr>
            <p:ph idx="12" type="sldNum"/>
          </p:nvPr>
        </p:nvSpPr>
        <p:spPr>
          <a:xfrm>
            <a:off x="11277601" y="6503670"/>
            <a:ext cx="342898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4"/>
          <p:cNvSpPr txBox="1"/>
          <p:nvPr/>
        </p:nvSpPr>
        <p:spPr>
          <a:xfrm>
            <a:off x="196378" y="237744"/>
            <a:ext cx="7086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Architecture Overview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SharePoint Folder and Blob Storage Integration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application, Teams&#10;&#10;Description automatically generated" id="164" name="Google Shape;1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022" y="625683"/>
            <a:ext cx="6061534" cy="545538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 txBox="1"/>
          <p:nvPr>
            <p:ph idx="12" type="sldNum"/>
          </p:nvPr>
        </p:nvSpPr>
        <p:spPr>
          <a:xfrm>
            <a:off x="9926319" y="6356350"/>
            <a:ext cx="17876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</a:rPr>
              <a:t>‹#›</a:t>
            </a:fld>
            <a:endParaRPr>
              <a:solidFill>
                <a:srgbClr val="7F7F7F"/>
              </a:solidFill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630381" y="4695941"/>
            <a:ext cx="331677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connect the SharePoint folder to Blob Storage, you can use a tool like Azure Logic Apps or Microsoft Flow to automate the process of copying files from SharePoint to Blob Storage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idx="12" type="sldNum"/>
          </p:nvPr>
        </p:nvSpPr>
        <p:spPr>
          <a:xfrm>
            <a:off x="41771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6"/>
          <p:cNvSpPr txBox="1"/>
          <p:nvPr/>
        </p:nvSpPr>
        <p:spPr>
          <a:xfrm>
            <a:off x="62484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Logic App</a:t>
            </a:r>
            <a:endParaRPr/>
          </a:p>
        </p:txBody>
      </p:sp>
      <p:sp>
        <p:nvSpPr>
          <p:cNvPr id="173" name="Google Shape;173;p6"/>
          <p:cNvSpPr txBox="1"/>
          <p:nvPr/>
        </p:nvSpPr>
        <p:spPr>
          <a:xfrm>
            <a:off x="624840" y="4207788"/>
            <a:ext cx="4815840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200"/>
              <a:buFont typeface="Calibri"/>
              <a:buAutoNum type="arabicPeriod"/>
            </a:pPr>
            <a:r>
              <a:rPr b="0" i="0" lang="en-US" sz="3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Create a new Logic App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200"/>
              <a:buFont typeface="Calibri"/>
              <a:buAutoNum type="arabicPeriod"/>
            </a:pPr>
            <a:r>
              <a:rPr b="0" i="0" lang="en-US" sz="3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Configure the trigger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200"/>
              <a:buFont typeface="Calibri"/>
              <a:buAutoNum type="arabicPeriod"/>
            </a:pPr>
            <a:r>
              <a:rPr b="0" i="0" lang="en-US" sz="3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Set up actions to copy files from SharePoint to Blob Storage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, email&#10;&#10;Description automatically generated" id="174" name="Google Shape;1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381" y="181332"/>
            <a:ext cx="542377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75" name="Google Shape;17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831" y="1462088"/>
            <a:ext cx="5823857" cy="224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i="0" lang="en-US">
                <a:latin typeface="Arial"/>
                <a:ea typeface="Arial"/>
                <a:cs typeface="Arial"/>
                <a:sym typeface="Arial"/>
              </a:rPr>
              <a:t>Configuring Azure Data Factory to Connect with Blob and SQL Server</a:t>
            </a:r>
            <a:endParaRPr/>
          </a:p>
        </p:txBody>
      </p:sp>
      <p:sp>
        <p:nvSpPr>
          <p:cNvPr id="181" name="Google Shape;181;p7"/>
          <p:cNvSpPr txBox="1"/>
          <p:nvPr>
            <p:ph idx="12" type="sldNum"/>
          </p:nvPr>
        </p:nvSpPr>
        <p:spPr>
          <a:xfrm>
            <a:off x="41771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388620" y="1803400"/>
            <a:ext cx="4853940" cy="57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Create a new pipeline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Add activities for data movement and transformation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Configure input and output datasets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Validate and publish the pipeline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IMPORTANT: </a:t>
            </a:r>
            <a:br>
              <a:rPr b="0" i="0" lang="en-US" sz="18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1800" u="none" cap="none" strike="noStrike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"Copy Data" </a:t>
            </a:r>
            <a:r>
              <a:rPr b="0" i="0" lang="en-US" sz="1800" u="none" cap="none" strike="noStrike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activity will handle the data movement from Blob Storage to SQL Server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-"Stored Procedure" </a:t>
            </a:r>
            <a:r>
              <a:rPr b="0" i="0" lang="en-US" sz="1800" u="none" cap="none" strike="noStrike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activity will execute the SQL Server stored procedures for data cleaning and transformation. Connect the activities </a:t>
            </a:r>
            <a:r>
              <a:rPr b="1" i="0" lang="en-US" sz="1800" u="none" cap="none" strike="noStrike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a sequence</a:t>
            </a:r>
            <a:r>
              <a:rPr b="0" i="0" lang="en-US" sz="1800" u="none" cap="none" strike="noStrike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with the "Copy Data" activity followed by the "Stored Procedure" activity.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183" name="Google Shape;1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8143" y="1539240"/>
            <a:ext cx="5760720" cy="1889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" id="184" name="Google Shape;18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510332"/>
            <a:ext cx="5707380" cy="321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i="0" lang="en-US">
                <a:latin typeface="Arial"/>
                <a:ea typeface="Arial"/>
                <a:cs typeface="Arial"/>
                <a:sym typeface="Arial"/>
              </a:rPr>
              <a:t>Three Layers in SQL Server: Staging, Transformation, and Final Layer</a:t>
            </a:r>
            <a:endParaRPr/>
          </a:p>
        </p:txBody>
      </p:sp>
      <p:sp>
        <p:nvSpPr>
          <p:cNvPr id="190" name="Google Shape;190;p8"/>
          <p:cNvSpPr txBox="1"/>
          <p:nvPr>
            <p:ph idx="12" type="sldNum"/>
          </p:nvPr>
        </p:nvSpPr>
        <p:spPr>
          <a:xfrm>
            <a:off x="41771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274320" y="2070101"/>
            <a:ext cx="4556760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Staging Layer: Raw data storage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Transformation Layer: Data cleaning and processing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Final Layer: Cleaned and transformed data ready for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application&#10;&#10;Description automatically generated" id="192" name="Google Shape;1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4600" y="2375951"/>
            <a:ext cx="6997798" cy="398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i="0" lang="en-US">
                <a:latin typeface="Arial"/>
                <a:ea typeface="Arial"/>
                <a:cs typeface="Arial"/>
                <a:sym typeface="Arial"/>
              </a:rPr>
              <a:t>Connecting SQL Server to Power BI and use semantic modelling</a:t>
            </a:r>
            <a:endParaRPr/>
          </a:p>
        </p:txBody>
      </p:sp>
      <p:sp>
        <p:nvSpPr>
          <p:cNvPr id="198" name="Google Shape;198;p9"/>
          <p:cNvSpPr txBox="1"/>
          <p:nvPr>
            <p:ph idx="12" type="sldNum"/>
          </p:nvPr>
        </p:nvSpPr>
        <p:spPr>
          <a:xfrm>
            <a:off x="41771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Graphical user interface, application&#10;&#10;Description automatically generated" id="199" name="Google Shape;1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0" y="1690688"/>
            <a:ext cx="6071810" cy="51673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iagram&#10;&#10;Description automatically generated" id="200" name="Google Shape;20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99" y="1690688"/>
            <a:ext cx="6346983" cy="516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2017-07-18T14:21:59Z</dcterms:created>
  <dc:creator>Nicholaus Ostergaard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0x010100C3EC3EF762576442913EED640FE5AF75</vt:lpwstr>
  </property>
</Properties>
</file>