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96" r:id="rId3"/>
    <p:sldId id="259" r:id="rId4"/>
    <p:sldId id="260" r:id="rId5"/>
    <p:sldId id="294" r:id="rId6"/>
    <p:sldId id="295" r:id="rId7"/>
    <p:sldId id="261" r:id="rId8"/>
    <p:sldId id="262" r:id="rId9"/>
    <p:sldId id="263" r:id="rId10"/>
    <p:sldId id="264" r:id="rId11"/>
    <p:sldId id="265" r:id="rId12"/>
    <p:sldId id="266" r:id="rId13"/>
    <p:sldId id="301" r:id="rId14"/>
    <p:sldId id="267" r:id="rId15"/>
    <p:sldId id="268" r:id="rId16"/>
    <p:sldId id="288" r:id="rId17"/>
    <p:sldId id="289" r:id="rId18"/>
    <p:sldId id="290" r:id="rId19"/>
    <p:sldId id="291" r:id="rId20"/>
    <p:sldId id="271" r:id="rId21"/>
    <p:sldId id="272" r:id="rId22"/>
    <p:sldId id="304" r:id="rId23"/>
    <p:sldId id="273" r:id="rId24"/>
    <p:sldId id="274" r:id="rId25"/>
    <p:sldId id="275" r:id="rId26"/>
    <p:sldId id="302" r:id="rId27"/>
    <p:sldId id="303" r:id="rId28"/>
    <p:sldId id="297" r:id="rId29"/>
    <p:sldId id="276" r:id="rId30"/>
    <p:sldId id="277" r:id="rId31"/>
    <p:sldId id="278" r:id="rId32"/>
    <p:sldId id="281" r:id="rId33"/>
    <p:sldId id="282" r:id="rId34"/>
    <p:sldId id="283" r:id="rId35"/>
    <p:sldId id="305" r:id="rId36"/>
    <p:sldId id="298" r:id="rId37"/>
    <p:sldId id="299" r:id="rId38"/>
    <p:sldId id="300" r:id="rId39"/>
    <p:sldId id="284" r:id="rId40"/>
    <p:sldId id="285" r:id="rId41"/>
    <p:sldId id="286" r:id="rId42"/>
    <p:sldId id="28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87954" autoAdjust="0"/>
  </p:normalViewPr>
  <p:slideViewPr>
    <p:cSldViewPr snapToGrid="0">
      <p:cViewPr varScale="1">
        <p:scale>
          <a:sx n="155" d="100"/>
          <a:sy n="155" d="100"/>
        </p:scale>
        <p:origin x="162" y="22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7949E-7967-4FD8-9947-578076F85FF1}"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FE478-925C-48ED-9F1B-0216AA15E889}" type="slidenum">
              <a:rPr lang="en-US" smtClean="0"/>
              <a:t>‹#›</a:t>
            </a:fld>
            <a:endParaRPr lang="en-US"/>
          </a:p>
        </p:txBody>
      </p:sp>
    </p:spTree>
    <p:extLst>
      <p:ext uri="{BB962C8B-B14F-4D97-AF65-F5344CB8AC3E}">
        <p14:creationId xmlns:p14="http://schemas.microsoft.com/office/powerpoint/2010/main" val="42075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a:t>
            </a:fld>
            <a:endParaRPr lang="en-US"/>
          </a:p>
        </p:txBody>
      </p:sp>
    </p:spTree>
    <p:extLst>
      <p:ext uri="{BB962C8B-B14F-4D97-AF65-F5344CB8AC3E}">
        <p14:creationId xmlns:p14="http://schemas.microsoft.com/office/powerpoint/2010/main" val="416264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recovery(DR)</a:t>
            </a:r>
            <a:r>
              <a:rPr lang="en-US" baseline="0" dirty="0"/>
              <a:t> documentation and processes are critical to maintaining server and service availability with minimal impact.  Failure to maintain good disaster recovery documentation and processes could lead to small problems becoming disasters and disasters becoming unrecoverable failures.  Disaster Recovery Plan should be tested and practiced regularly(At LEAST every six months)</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24</a:t>
            </a:fld>
            <a:endParaRPr lang="en-US" dirty="0"/>
          </a:p>
        </p:txBody>
      </p:sp>
    </p:spTree>
    <p:extLst>
      <p:ext uri="{BB962C8B-B14F-4D97-AF65-F5344CB8AC3E}">
        <p14:creationId xmlns:p14="http://schemas.microsoft.com/office/powerpoint/2010/main" val="420460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25</a:t>
            </a:fld>
            <a:endParaRPr lang="en-US" dirty="0"/>
          </a:p>
        </p:txBody>
      </p:sp>
    </p:spTree>
    <p:extLst>
      <p:ext uri="{BB962C8B-B14F-4D97-AF65-F5344CB8AC3E}">
        <p14:creationId xmlns:p14="http://schemas.microsoft.com/office/powerpoint/2010/main" val="3323660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28</a:t>
            </a:fld>
            <a:endParaRPr lang="en-US"/>
          </a:p>
        </p:txBody>
      </p:sp>
    </p:spTree>
    <p:extLst>
      <p:ext uri="{BB962C8B-B14F-4D97-AF65-F5344CB8AC3E}">
        <p14:creationId xmlns:p14="http://schemas.microsoft.com/office/powerpoint/2010/main" val="2992659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t>
            </a:r>
          </a:p>
        </p:txBody>
      </p:sp>
      <p:sp>
        <p:nvSpPr>
          <p:cNvPr id="4" name="Slide Number Placeholder 3"/>
          <p:cNvSpPr>
            <a:spLocks noGrp="1"/>
          </p:cNvSpPr>
          <p:nvPr>
            <p:ph type="sldNum" sz="quarter" idx="10"/>
          </p:nvPr>
        </p:nvSpPr>
        <p:spPr/>
        <p:txBody>
          <a:bodyPr/>
          <a:lstStyle/>
          <a:p>
            <a:fld id="{D3D7EE86-57BF-46CF-B458-5CE2876FBBA1}" type="slidenum">
              <a:rPr lang="en-US" smtClean="0"/>
              <a:t>37</a:t>
            </a:fld>
            <a:endParaRPr lang="en-US" dirty="0"/>
          </a:p>
        </p:txBody>
      </p:sp>
    </p:spTree>
    <p:extLst>
      <p:ext uri="{BB962C8B-B14F-4D97-AF65-F5344CB8AC3E}">
        <p14:creationId xmlns:p14="http://schemas.microsoft.com/office/powerpoint/2010/main" val="277814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39</a:t>
            </a:fld>
            <a:endParaRPr lang="en-US" dirty="0"/>
          </a:p>
        </p:txBody>
      </p:sp>
    </p:spTree>
    <p:extLst>
      <p:ext uri="{BB962C8B-B14F-4D97-AF65-F5344CB8AC3E}">
        <p14:creationId xmlns:p14="http://schemas.microsoft.com/office/powerpoint/2010/main" val="265181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Database-as-a-service (</a:t>
            </a:r>
            <a:r>
              <a:rPr lang="en-US" sz="1200" b="1"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is a cloud computing service model that provides users with some form of access to a database without the need for setting up physical hardware, installing software or configuring for performance. A </a:t>
            </a:r>
            <a:r>
              <a:rPr lang="en-US" sz="1200" b="1" i="0" kern="1200" dirty="0">
                <a:solidFill>
                  <a:schemeClr val="tx1"/>
                </a:solidFill>
                <a:effectLst/>
                <a:latin typeface="+mn-lt"/>
                <a:ea typeface="+mn-ea"/>
                <a:cs typeface="+mn-cs"/>
              </a:rPr>
              <a:t>cloud database</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that typically runs on a </a:t>
            </a:r>
            <a:r>
              <a:rPr lang="en-US" sz="1200" b="1" i="0" kern="1200" dirty="0">
                <a:solidFill>
                  <a:schemeClr val="tx1"/>
                </a:solidFill>
                <a:effectLst/>
                <a:latin typeface="+mn-lt"/>
                <a:ea typeface="+mn-ea"/>
                <a:cs typeface="+mn-cs"/>
              </a:rPr>
              <a:t>cloud</a:t>
            </a:r>
            <a:r>
              <a:rPr lang="en-US" sz="1200" b="0" i="0" kern="1200" dirty="0">
                <a:solidFill>
                  <a:schemeClr val="tx1"/>
                </a:solidFill>
                <a:effectLst/>
                <a:latin typeface="+mn-lt"/>
                <a:ea typeface="+mn-ea"/>
                <a:cs typeface="+mn-cs"/>
              </a:rPr>
              <a:t> computing platform, access to it is provided as a service.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services take care of scalability and high availability of the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https://en.wikipedia.org/wiki/Cloud_database</a:t>
            </a:r>
          </a:p>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7</a:t>
            </a:fld>
            <a:endParaRPr lang="en-US" dirty="0"/>
          </a:p>
        </p:txBody>
      </p:sp>
    </p:spTree>
    <p:extLst>
      <p:ext uri="{BB962C8B-B14F-4D97-AF65-F5344CB8AC3E}">
        <p14:creationId xmlns:p14="http://schemas.microsoft.com/office/powerpoint/2010/main" val="197152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10</a:t>
            </a:fld>
            <a:endParaRPr lang="en-US" dirty="0"/>
          </a:p>
        </p:txBody>
      </p:sp>
    </p:spTree>
    <p:extLst>
      <p:ext uri="{BB962C8B-B14F-4D97-AF65-F5344CB8AC3E}">
        <p14:creationId xmlns:p14="http://schemas.microsoft.com/office/powerpoint/2010/main" val="354269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11</a:t>
            </a:fld>
            <a:endParaRPr lang="en-US" dirty="0"/>
          </a:p>
        </p:txBody>
      </p:sp>
    </p:spTree>
    <p:extLst>
      <p:ext uri="{BB962C8B-B14F-4D97-AF65-F5344CB8AC3E}">
        <p14:creationId xmlns:p14="http://schemas.microsoft.com/office/powerpoint/2010/main" val="375386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important settings here is the “Allow </a:t>
            </a:r>
            <a:r>
              <a:rPr lang="en-US" sz="1200" b="0" i="0" kern="1200" dirty="0" err="1">
                <a:solidFill>
                  <a:schemeClr val="tx1"/>
                </a:solidFill>
                <a:effectLst/>
                <a:latin typeface="+mn-lt"/>
                <a:ea typeface="+mn-ea"/>
                <a:cs typeface="+mn-cs"/>
              </a:rPr>
              <a:t>acess</a:t>
            </a:r>
            <a:r>
              <a:rPr lang="en-US" sz="1200" b="0" i="0" kern="1200" dirty="0">
                <a:solidFill>
                  <a:schemeClr val="tx1"/>
                </a:solidFill>
                <a:effectLst/>
                <a:latin typeface="+mn-lt"/>
                <a:ea typeface="+mn-ea"/>
                <a:cs typeface="+mn-cs"/>
              </a:rPr>
              <a:t> to Azure services”. The important thing to remember with this is, it allows access from ANY Azure services(not just the ones in the subscription the </a:t>
            </a:r>
            <a:r>
              <a:rPr lang="en-US" sz="1200" b="0"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instance is configured in).</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12</a:t>
            </a:fld>
            <a:endParaRPr lang="en-US" dirty="0"/>
          </a:p>
        </p:txBody>
      </p:sp>
    </p:spTree>
    <p:extLst>
      <p:ext uri="{BB962C8B-B14F-4D97-AF65-F5344CB8AC3E}">
        <p14:creationId xmlns:p14="http://schemas.microsoft.com/office/powerpoint/2010/main" val="10119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automatic tuning?</a:t>
            </a:r>
            <a:br>
              <a:rPr lang="en-US" dirty="0"/>
            </a:br>
            <a:br>
              <a:rPr lang="en-US" dirty="0"/>
            </a:br>
            <a:r>
              <a:rPr lang="en-US" dirty="0"/>
              <a:t>	</a:t>
            </a:r>
            <a:r>
              <a:rPr lang="en-US" sz="1200" b="0" i="0" kern="1200" dirty="0">
                <a:solidFill>
                  <a:schemeClr val="tx1"/>
                </a:solidFill>
                <a:effectLst/>
                <a:latin typeface="+mn-lt"/>
                <a:ea typeface="+mn-ea"/>
                <a:cs typeface="+mn-cs"/>
              </a:rPr>
              <a:t>One of the main tasks in classic database administration is monitoring the workload, identifying critical SQL queries, indexes that should be added to improve performance, and rarely used indexes. Azure SQL Database provides detailed insight into the queries and indexes that you need to monitor. However, constantly monitoring database is a hard and tedious task, especially when dealing with many databases. Managing a huge number of databases might be impossible to do efficiently even with all available tools and reports that Azure SQL Database and Azure portal provide. Instead of monitoring and tuning your database manually, you might consider delegating some of the monitoring and tuning actions to Azure SQL Database using automatic tuning feature.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17</a:t>
            </a:fld>
            <a:endParaRPr lang="en-US"/>
          </a:p>
        </p:txBody>
      </p:sp>
    </p:spTree>
    <p:extLst>
      <p:ext uri="{BB962C8B-B14F-4D97-AF65-F5344CB8AC3E}">
        <p14:creationId xmlns:p14="http://schemas.microsoft.com/office/powerpoint/2010/main" val="256343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Any </a:t>
            </a:r>
            <a:r>
              <a:rPr lang="en-US" sz="1200" b="1" i="0" kern="1200" dirty="0">
                <a:solidFill>
                  <a:schemeClr val="tx1"/>
                </a:solidFill>
                <a:effectLst/>
                <a:latin typeface="+mn-lt"/>
                <a:ea typeface="+mn-ea"/>
                <a:cs typeface="+mn-cs"/>
              </a:rPr>
              <a:t>Create index</a:t>
            </a:r>
            <a:r>
              <a:rPr lang="en-US" sz="1200" b="0" i="0" kern="1200" dirty="0">
                <a:solidFill>
                  <a:schemeClr val="tx1"/>
                </a:solidFill>
                <a:effectLst/>
                <a:latin typeface="+mn-lt"/>
                <a:ea typeface="+mn-ea"/>
                <a:cs typeface="+mn-cs"/>
              </a:rPr>
              <a:t> recommendation has a back off policy that won’t allow applying the recommendation if the database or pool DTU usage was above 80% in last 20 minutes or if the storage is above 90% of usage. In this case, the recommendation will be postponed.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the create index recommendation is applied, Azure SQL Database will compare performance of the queries with the baseline performance. If new index brought improvements in the performance, recommendation will be flagged as successful and impact report will be available. In case the index didn’t bring the benefits, it will be automatically reverted. This way Azure SQL Database ensures that using recommendations will only improve the database performance.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18</a:t>
            </a:fld>
            <a:endParaRPr lang="en-US"/>
          </a:p>
        </p:txBody>
      </p:sp>
    </p:spTree>
    <p:extLst>
      <p:ext uri="{BB962C8B-B14F-4D97-AF65-F5344CB8AC3E}">
        <p14:creationId xmlns:p14="http://schemas.microsoft.com/office/powerpoint/2010/main" val="41117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configured at both Server level and Database level.  If enabled at the server level, each new database will automatically have it enabled</a:t>
            </a:r>
            <a:r>
              <a:rPr lang="en-US" baseline="0" dirty="0"/>
              <a:t> upon creation. </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19</a:t>
            </a:fld>
            <a:endParaRPr lang="en-US"/>
          </a:p>
        </p:txBody>
      </p:sp>
    </p:spTree>
    <p:extLst>
      <p:ext uri="{BB962C8B-B14F-4D97-AF65-F5344CB8AC3E}">
        <p14:creationId xmlns:p14="http://schemas.microsoft.com/office/powerpoint/2010/main" val="204189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21</a:t>
            </a:fld>
            <a:endParaRPr lang="en-US" dirty="0"/>
          </a:p>
        </p:txBody>
      </p:sp>
    </p:spTree>
    <p:extLst>
      <p:ext uri="{BB962C8B-B14F-4D97-AF65-F5344CB8AC3E}">
        <p14:creationId xmlns:p14="http://schemas.microsoft.com/office/powerpoint/2010/main" val="361842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ext only layou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897349" y="908050"/>
            <a:ext cx="10778185" cy="387350"/>
          </a:xfrm>
        </p:spPr>
        <p:txBody>
          <a:bodyPr/>
          <a:lstStyle>
            <a:lvl1pPr>
              <a:defRPr sz="2200"/>
            </a:lvl1pPr>
          </a:lstStyle>
          <a:p>
            <a:pPr lvl="0"/>
            <a:r>
              <a:rPr lang="en-US"/>
              <a:t>Click to edit Master text styles</a:t>
            </a:r>
          </a:p>
        </p:txBody>
      </p:sp>
      <p:sp>
        <p:nvSpPr>
          <p:cNvPr id="14" name="Text Placeholder 13"/>
          <p:cNvSpPr>
            <a:spLocks noGrp="1"/>
          </p:cNvSpPr>
          <p:nvPr>
            <p:ph type="body" sz="quarter" idx="10"/>
          </p:nvPr>
        </p:nvSpPr>
        <p:spPr>
          <a:xfrm>
            <a:off x="897348" y="1383320"/>
            <a:ext cx="10778184" cy="3996608"/>
          </a:xfrm>
        </p:spPr>
        <p:txBody>
          <a:bodyPr>
            <a:normAutofit/>
          </a:bodyPr>
          <a:lstStyle>
            <a:lvl1pPr>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vl1pPr>
          </a:lstStyle>
          <a:p>
            <a:r>
              <a:rPr lang="en-US" dirty="0"/>
              <a:t>Click to edit Master title style</a:t>
            </a:r>
          </a:p>
        </p:txBody>
      </p:sp>
      <p:sp>
        <p:nvSpPr>
          <p:cNvPr id="8" name="Content Placeholder 7"/>
          <p:cNvSpPr>
            <a:spLocks noGrp="1"/>
          </p:cNvSpPr>
          <p:nvPr>
            <p:ph sz="quarter" idx="12"/>
          </p:nvPr>
        </p:nvSpPr>
        <p:spPr>
          <a:xfrm>
            <a:off x="2916966" y="6454211"/>
            <a:ext cx="4637517" cy="298450"/>
          </a:xfrm>
        </p:spPr>
        <p:txBody>
          <a:bodyPr anchor="b">
            <a:noAutofit/>
          </a:bodyPr>
          <a:lstStyle>
            <a:lvl1pPr>
              <a:defRPr sz="900" b="0"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2919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sql-database/sql-database-threat-detection" TargetMode="Externa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zure/sql-database/sql-database-elastic-pool"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hyperlink" Target="https://devjef.wordpress.com/2016/08/22/running-maintenance-on-azure-sql-databases/" TargetMode="Externa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azure/azure-sql/database/elastic-jobs-overview?view=azuresql-db" TargetMode="External"/><Relationship Id="rId2" Type="http://schemas.openxmlformats.org/officeDocument/2006/relationships/hyperlink" Target="https://azure.microsoft.com/en-us/pricing/calculator/"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learn.microsoft.com/en-us/azure/azure-sql/database/free-sql-db-free-account-how-to-deploy?view=azuresql"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blog/introducing-sql-vulnerability-assessment-for-azure-sql-database-and-on-premises-sql-server/"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80" y="809625"/>
            <a:ext cx="8825658" cy="3329581"/>
          </a:xfrm>
        </p:spPr>
        <p:txBody>
          <a:bodyPr/>
          <a:lstStyle/>
          <a:p>
            <a:r>
              <a:rPr lang="en-US" b="1" dirty="0">
                <a:effectLst>
                  <a:outerShdw blurRad="38100" dist="38100" dir="2700000" algn="tl">
                    <a:srgbClr val="000000">
                      <a:alpha val="43137"/>
                    </a:srgbClr>
                  </a:outerShdw>
                </a:effectLst>
              </a:rPr>
              <a:t>Getting Started with Azure SQL Database!</a:t>
            </a:r>
            <a:endParaRPr lang="en-US" dirty="0"/>
          </a:p>
        </p:txBody>
      </p:sp>
      <p:sp>
        <p:nvSpPr>
          <p:cNvPr id="3" name="Subtitle 2"/>
          <p:cNvSpPr>
            <a:spLocks noGrp="1"/>
          </p:cNvSpPr>
          <p:nvPr>
            <p:ph type="subTitle" idx="1"/>
          </p:nvPr>
        </p:nvSpPr>
        <p:spPr>
          <a:xfrm>
            <a:off x="735855" y="4929780"/>
            <a:ext cx="8825658" cy="861420"/>
          </a:xfrm>
        </p:spPr>
        <p:txBody>
          <a:bodyPr>
            <a:normAutofit/>
          </a:bodyPr>
          <a:lstStyle/>
          <a:p>
            <a:r>
              <a:rPr lang="en-US" cap="none" dirty="0"/>
              <a:t>Jim Donahoe</a:t>
            </a:r>
          </a:p>
        </p:txBody>
      </p:sp>
      <p:sp>
        <p:nvSpPr>
          <p:cNvPr id="6" name="Subtitle 2"/>
          <p:cNvSpPr txBox="1">
            <a:spLocks/>
          </p:cNvSpPr>
          <p:nvPr/>
        </p:nvSpPr>
        <p:spPr>
          <a:xfrm>
            <a:off x="1307355" y="49297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br>
              <a:rPr lang="en-US" dirty="0"/>
            </a:br>
            <a:endParaRPr lang="en-US" dirty="0"/>
          </a:p>
        </p:txBody>
      </p:sp>
    </p:spTree>
    <p:extLst>
      <p:ext uri="{BB962C8B-B14F-4D97-AF65-F5344CB8AC3E}">
        <p14:creationId xmlns:p14="http://schemas.microsoft.com/office/powerpoint/2010/main" val="354006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4537" y="1112520"/>
            <a:ext cx="5810064" cy="4993752"/>
          </a:xfrm>
        </p:spPr>
        <p:txBody>
          <a:bodyPr>
            <a:normAutofit lnSpcReduction="10000"/>
          </a:bodyPr>
          <a:lstStyle/>
          <a:p>
            <a:r>
              <a:rPr lang="en-US" dirty="0"/>
              <a:t>Deploying from Azure Portal:</a:t>
            </a:r>
          </a:p>
          <a:p>
            <a:endParaRPr lang="en-US" dirty="0"/>
          </a:p>
          <a:p>
            <a:r>
              <a:rPr lang="en-US" sz="1400" dirty="0"/>
              <a:t>Name your server accordingly:</a:t>
            </a:r>
          </a:p>
          <a:p>
            <a:endParaRPr lang="en-US" dirty="0"/>
          </a:p>
          <a:p>
            <a:r>
              <a:rPr lang="en-US" sz="1400" dirty="0"/>
              <a:t>Choose a strong username &amp; password:</a:t>
            </a:r>
          </a:p>
          <a:p>
            <a:endParaRPr lang="en-US" dirty="0"/>
          </a:p>
          <a:p>
            <a:endParaRPr lang="en-US" dirty="0"/>
          </a:p>
          <a:p>
            <a:r>
              <a:rPr lang="en-US" sz="1400" dirty="0"/>
              <a:t>Choose the subscription to deploy to:</a:t>
            </a:r>
          </a:p>
          <a:p>
            <a:endParaRPr lang="en-US" dirty="0"/>
          </a:p>
          <a:p>
            <a:r>
              <a:rPr lang="en-US" sz="1400" dirty="0"/>
              <a:t>Create a new Resource Group or use an existing one:</a:t>
            </a:r>
          </a:p>
          <a:p>
            <a:endParaRPr lang="en-US" sz="1400" dirty="0"/>
          </a:p>
          <a:p>
            <a:r>
              <a:rPr lang="en-US" sz="1400" dirty="0"/>
              <a:t>Choose the Azure Data Center you want this hosted at:</a:t>
            </a:r>
          </a:p>
          <a:p>
            <a:endParaRPr lang="en-US" sz="1400" dirty="0"/>
          </a:p>
          <a:p>
            <a:r>
              <a:rPr lang="en-US" sz="1400" dirty="0"/>
              <a:t>Do you want Azure services to access this instance?</a:t>
            </a:r>
          </a:p>
        </p:txBody>
      </p:sp>
      <p:sp>
        <p:nvSpPr>
          <p:cNvPr id="4" name="Title 3"/>
          <p:cNvSpPr>
            <a:spLocks noGrp="1"/>
          </p:cNvSpPr>
          <p:nvPr>
            <p:ph type="title"/>
          </p:nvPr>
        </p:nvSpPr>
        <p:spPr>
          <a:xfrm>
            <a:off x="0" y="0"/>
            <a:ext cx="9404723" cy="1400530"/>
          </a:xfrm>
        </p:spPr>
        <p:txBody>
          <a:bodyPr/>
          <a:lstStyle/>
          <a:p>
            <a:r>
              <a:rPr lang="en-US" dirty="0"/>
              <a:t>Configuration</a:t>
            </a:r>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752546" y="827888"/>
            <a:ext cx="5052614" cy="5851027"/>
          </a:xfrm>
        </p:spPr>
      </p:pic>
    </p:spTree>
    <p:extLst>
      <p:ext uri="{BB962C8B-B14F-4D97-AF65-F5344CB8AC3E}">
        <p14:creationId xmlns:p14="http://schemas.microsoft.com/office/powerpoint/2010/main" val="1632356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Box 5"/>
          <p:cNvSpPr txBox="1"/>
          <p:nvPr/>
        </p:nvSpPr>
        <p:spPr>
          <a:xfrm>
            <a:off x="895350" y="1676400"/>
            <a:ext cx="9740115" cy="1107996"/>
          </a:xfrm>
          <a:prstGeom prst="rect">
            <a:avLst/>
          </a:prstGeom>
          <a:noFill/>
        </p:spPr>
        <p:txBody>
          <a:bodyPr wrap="square" rtlCol="0">
            <a:spAutoFit/>
          </a:bodyPr>
          <a:lstStyle/>
          <a:p>
            <a:pPr>
              <a:buClr>
                <a:schemeClr val="accent1"/>
              </a:buClr>
            </a:pPr>
            <a:r>
              <a:rPr lang="en-US" sz="6600" b="1" dirty="0"/>
              <a:t>Firewall Configuration</a:t>
            </a:r>
          </a:p>
        </p:txBody>
      </p:sp>
      <p:pic>
        <p:nvPicPr>
          <p:cNvPr id="2" name="Content Placeholder 1"/>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4114800" y="3429000"/>
            <a:ext cx="3125334" cy="1746250"/>
          </a:xfrm>
        </p:spPr>
      </p:pic>
    </p:spTree>
    <p:extLst>
      <p:ext uri="{BB962C8B-B14F-4D97-AF65-F5344CB8AC3E}">
        <p14:creationId xmlns:p14="http://schemas.microsoft.com/office/powerpoint/2010/main" val="1609616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099" y="0"/>
            <a:ext cx="5899150" cy="477054"/>
          </a:xfrm>
        </p:spPr>
        <p:txBody>
          <a:bodyPr/>
          <a:lstStyle/>
          <a:p>
            <a:r>
              <a:rPr lang="en-US" dirty="0"/>
              <a:t>Firewall Configuration</a:t>
            </a:r>
          </a:p>
        </p:txBody>
      </p:sp>
      <p:sp>
        <p:nvSpPr>
          <p:cNvPr id="4" name="TextBox 3"/>
          <p:cNvSpPr txBox="1"/>
          <p:nvPr/>
        </p:nvSpPr>
        <p:spPr>
          <a:xfrm>
            <a:off x="2462209" y="2213503"/>
            <a:ext cx="7010400" cy="646331"/>
          </a:xfrm>
          <a:prstGeom prst="rect">
            <a:avLst/>
          </a:prstGeom>
          <a:noFill/>
        </p:spPr>
        <p:txBody>
          <a:bodyPr wrap="square" rtlCol="0">
            <a:spAutoFit/>
          </a:bodyPr>
          <a:lstStyle/>
          <a:p>
            <a:pPr algn="ctr"/>
            <a:r>
              <a:rPr lang="en-US" dirty="0"/>
              <a:t>If you turn this on, this allows access from ALL/ANY Azure services in your current subscription!</a:t>
            </a:r>
          </a:p>
        </p:txBody>
      </p:sp>
      <p:sp>
        <p:nvSpPr>
          <p:cNvPr id="6" name="TextBox 5"/>
          <p:cNvSpPr txBox="1"/>
          <p:nvPr/>
        </p:nvSpPr>
        <p:spPr>
          <a:xfrm>
            <a:off x="1404936" y="6211669"/>
            <a:ext cx="9382125" cy="646331"/>
          </a:xfrm>
          <a:prstGeom prst="rect">
            <a:avLst/>
          </a:prstGeom>
          <a:noFill/>
        </p:spPr>
        <p:txBody>
          <a:bodyPr wrap="square" rtlCol="0">
            <a:spAutoFit/>
          </a:bodyPr>
          <a:lstStyle/>
          <a:p>
            <a:pPr algn="ctr"/>
            <a:r>
              <a:rPr lang="en-US" dirty="0"/>
              <a:t>Here you can input the IP Addresses of computers/servers that you want to access your instance.  You can set these to ranges and your existing VNET’s as well.  </a:t>
            </a:r>
          </a:p>
        </p:txBody>
      </p:sp>
      <p:pic>
        <p:nvPicPr>
          <p:cNvPr id="3" name="Picture 2">
            <a:extLst>
              <a:ext uri="{FF2B5EF4-FFF2-40B4-BE49-F238E27FC236}">
                <a16:creationId xmlns:a16="http://schemas.microsoft.com/office/drawing/2014/main" id="{605E9442-4ED9-4294-9EEF-F4E9AEAD2442}"/>
              </a:ext>
            </a:extLst>
          </p:cNvPr>
          <p:cNvPicPr>
            <a:picLocks noChangeAspect="1"/>
          </p:cNvPicPr>
          <p:nvPr/>
        </p:nvPicPr>
        <p:blipFill>
          <a:blip r:embed="rId3"/>
          <a:stretch>
            <a:fillRect/>
          </a:stretch>
        </p:blipFill>
        <p:spPr>
          <a:xfrm>
            <a:off x="3879053" y="759778"/>
            <a:ext cx="4176713" cy="1488860"/>
          </a:xfrm>
          <a:prstGeom prst="rect">
            <a:avLst/>
          </a:prstGeom>
        </p:spPr>
      </p:pic>
      <p:pic>
        <p:nvPicPr>
          <p:cNvPr id="5" name="Picture 4">
            <a:extLst>
              <a:ext uri="{FF2B5EF4-FFF2-40B4-BE49-F238E27FC236}">
                <a16:creationId xmlns:a16="http://schemas.microsoft.com/office/drawing/2014/main" id="{14E4AB6A-94C9-4DFC-AAF8-1C28CF3DA1FB}"/>
              </a:ext>
            </a:extLst>
          </p:cNvPr>
          <p:cNvPicPr>
            <a:picLocks noChangeAspect="1"/>
          </p:cNvPicPr>
          <p:nvPr/>
        </p:nvPicPr>
        <p:blipFill>
          <a:blip r:embed="rId4"/>
          <a:stretch>
            <a:fillRect/>
          </a:stretch>
        </p:blipFill>
        <p:spPr>
          <a:xfrm>
            <a:off x="1295399" y="2792019"/>
            <a:ext cx="9420225" cy="1521540"/>
          </a:xfrm>
          <a:prstGeom prst="rect">
            <a:avLst/>
          </a:prstGeom>
        </p:spPr>
      </p:pic>
      <p:pic>
        <p:nvPicPr>
          <p:cNvPr id="8" name="Picture 7">
            <a:extLst>
              <a:ext uri="{FF2B5EF4-FFF2-40B4-BE49-F238E27FC236}">
                <a16:creationId xmlns:a16="http://schemas.microsoft.com/office/drawing/2014/main" id="{563FFD08-DCD9-4AD6-A5E3-D1B107935DA3}"/>
              </a:ext>
            </a:extLst>
          </p:cNvPr>
          <p:cNvPicPr>
            <a:picLocks noChangeAspect="1"/>
          </p:cNvPicPr>
          <p:nvPr/>
        </p:nvPicPr>
        <p:blipFill>
          <a:blip r:embed="rId5"/>
          <a:stretch>
            <a:fillRect/>
          </a:stretch>
        </p:blipFill>
        <p:spPr>
          <a:xfrm>
            <a:off x="1295399" y="4313559"/>
            <a:ext cx="9420225" cy="1898110"/>
          </a:xfrm>
          <a:prstGeom prst="rect">
            <a:avLst/>
          </a:prstGeom>
        </p:spPr>
      </p:pic>
    </p:spTree>
    <p:extLst>
      <p:ext uri="{BB962C8B-B14F-4D97-AF65-F5344CB8AC3E}">
        <p14:creationId xmlns:p14="http://schemas.microsoft.com/office/powerpoint/2010/main" val="916707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a:p>
        </p:txBody>
      </p:sp>
      <p:sp>
        <p:nvSpPr>
          <p:cNvPr id="8" name="Title 7"/>
          <p:cNvSpPr>
            <a:spLocks noGrp="1"/>
          </p:cNvSpPr>
          <p:nvPr>
            <p:ph type="title"/>
          </p:nvPr>
        </p:nvSpPr>
        <p:spPr/>
        <p:txBody>
          <a:bodyPr/>
          <a:lstStyle/>
          <a:p>
            <a:endParaRPr lang="en-US"/>
          </a:p>
        </p:txBody>
      </p:sp>
      <p:sp>
        <p:nvSpPr>
          <p:cNvPr id="9" name="Text Placeholder 2">
            <a:extLst>
              <a:ext uri="{FF2B5EF4-FFF2-40B4-BE49-F238E27FC236}">
                <a16:creationId xmlns:a16="http://schemas.microsoft.com/office/drawing/2014/main" id="{4D0DBACA-A2B0-4A5D-8C73-672C4F3B3C23}"/>
              </a:ext>
            </a:extLst>
          </p:cNvPr>
          <p:cNvSpPr>
            <a:spLocks noGrp="1"/>
          </p:cNvSpPr>
          <p:nvPr>
            <p:ph type="body" sz="quarter" idx="10"/>
          </p:nvPr>
        </p:nvSpPr>
        <p:spPr>
          <a:xfrm>
            <a:off x="3817498" y="2680577"/>
            <a:ext cx="2836452" cy="865078"/>
          </a:xfrm>
        </p:spPr>
        <p:txBody>
          <a:bodyPr>
            <a:normAutofit fontScale="92500" lnSpcReduction="10000"/>
          </a:bodyPr>
          <a:lstStyle/>
          <a:p>
            <a:r>
              <a:rPr lang="en-US" sz="6000" dirty="0"/>
              <a:t>Demo</a:t>
            </a:r>
          </a:p>
        </p:txBody>
      </p:sp>
    </p:spTree>
    <p:extLst>
      <p:ext uri="{BB962C8B-B14F-4D97-AF65-F5344CB8AC3E}">
        <p14:creationId xmlns:p14="http://schemas.microsoft.com/office/powerpoint/2010/main" val="9164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59393" y="821345"/>
            <a:ext cx="11132607" cy="826481"/>
          </a:xfrm>
        </p:spPr>
        <p:txBody>
          <a:bodyPr>
            <a:normAutofit fontScale="92500" lnSpcReduction="10000"/>
          </a:bodyPr>
          <a:lstStyle/>
          <a:p>
            <a:r>
              <a:rPr lang="en-US" sz="5400" dirty="0"/>
              <a:t>Auditing/Threat Detection</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429001" y="2209801"/>
            <a:ext cx="4660897" cy="3495675"/>
          </a:xfrm>
        </p:spPr>
      </p:pic>
    </p:spTree>
    <p:extLst>
      <p:ext uri="{BB962C8B-B14F-4D97-AF65-F5344CB8AC3E}">
        <p14:creationId xmlns:p14="http://schemas.microsoft.com/office/powerpoint/2010/main" val="2596461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lnSpcReduction="10000"/>
          </a:bodyPr>
          <a:lstStyle/>
          <a:p>
            <a:r>
              <a:rPr lang="en-US" dirty="0">
                <a:solidFill>
                  <a:srgbClr val="0070C0"/>
                </a:solidFill>
                <a:hlinkClick r:id="rId2"/>
              </a:rPr>
              <a:t>MS Walkthrough</a:t>
            </a:r>
            <a:endParaRPr lang="en-US" dirty="0">
              <a:solidFill>
                <a:srgbClr val="0070C0"/>
              </a:solidFill>
            </a:endParaRPr>
          </a:p>
        </p:txBody>
      </p:sp>
      <p:sp>
        <p:nvSpPr>
          <p:cNvPr id="3" name="Text Placeholder 2"/>
          <p:cNvSpPr>
            <a:spLocks noGrp="1"/>
          </p:cNvSpPr>
          <p:nvPr>
            <p:ph type="body" sz="quarter" idx="10"/>
          </p:nvPr>
        </p:nvSpPr>
        <p:spPr/>
        <p:txBody>
          <a:bodyPr/>
          <a:lstStyle/>
          <a:p>
            <a:r>
              <a:rPr lang="en-US" dirty="0"/>
              <a:t>This service costs $15 a month per server.  It is a great tool, and well worth the money.  You are alerted via email for ANY security issue from Microsoft.  See the MS Walkthrough link for specifics!</a:t>
            </a:r>
          </a:p>
        </p:txBody>
      </p:sp>
      <p:sp>
        <p:nvSpPr>
          <p:cNvPr id="4" name="Title 3"/>
          <p:cNvSpPr>
            <a:spLocks noGrp="1"/>
          </p:cNvSpPr>
          <p:nvPr>
            <p:ph type="title"/>
          </p:nvPr>
        </p:nvSpPr>
        <p:spPr>
          <a:xfrm>
            <a:off x="2063958" y="193785"/>
            <a:ext cx="8235950" cy="907941"/>
          </a:xfrm>
        </p:spPr>
        <p:txBody>
          <a:bodyPr/>
          <a:lstStyle/>
          <a:p>
            <a:r>
              <a:rPr lang="en-US" dirty="0"/>
              <a:t>Auditing/Threat Detection</a:t>
            </a:r>
            <a:br>
              <a:rPr lang="en-US" dirty="0"/>
            </a:br>
            <a:endParaRPr lang="en-US" dirty="0"/>
          </a:p>
        </p:txBody>
      </p:sp>
      <p:sp>
        <p:nvSpPr>
          <p:cNvPr id="7" name="Content Placeholder 6">
            <a:extLst>
              <a:ext uri="{FF2B5EF4-FFF2-40B4-BE49-F238E27FC236}">
                <a16:creationId xmlns:a16="http://schemas.microsoft.com/office/drawing/2014/main" id="{909985A9-E84A-4233-9098-2836DCC56238}"/>
              </a:ext>
            </a:extLst>
          </p:cNvPr>
          <p:cNvSpPr>
            <a:spLocks noGrp="1"/>
          </p:cNvSpPr>
          <p:nvPr>
            <p:ph sz="quarter" idx="12"/>
          </p:nvPr>
        </p:nvSpPr>
        <p:spPr/>
        <p:txBody>
          <a:bodyPr/>
          <a:lstStyle/>
          <a:p>
            <a:endParaRPr lang="en-US"/>
          </a:p>
        </p:txBody>
      </p:sp>
      <p:pic>
        <p:nvPicPr>
          <p:cNvPr id="5" name="Picture 4"/>
          <p:cNvPicPr>
            <a:picLocks noChangeAspect="1"/>
          </p:cNvPicPr>
          <p:nvPr/>
        </p:nvPicPr>
        <p:blipFill>
          <a:blip r:embed="rId3"/>
          <a:stretch>
            <a:fillRect/>
          </a:stretch>
        </p:blipFill>
        <p:spPr>
          <a:xfrm>
            <a:off x="295275" y="2547937"/>
            <a:ext cx="5857875" cy="3590925"/>
          </a:xfrm>
          <a:prstGeom prst="rect">
            <a:avLst/>
          </a:prstGeom>
        </p:spPr>
      </p:pic>
      <p:pic>
        <p:nvPicPr>
          <p:cNvPr id="6" name="Picture 5"/>
          <p:cNvPicPr>
            <a:picLocks noChangeAspect="1"/>
          </p:cNvPicPr>
          <p:nvPr/>
        </p:nvPicPr>
        <p:blipFill>
          <a:blip r:embed="rId4"/>
          <a:stretch>
            <a:fillRect/>
          </a:stretch>
        </p:blipFill>
        <p:spPr>
          <a:xfrm>
            <a:off x="6203299" y="2547936"/>
            <a:ext cx="5857875" cy="3590925"/>
          </a:xfrm>
          <a:prstGeom prst="rect">
            <a:avLst/>
          </a:prstGeom>
        </p:spPr>
      </p:pic>
    </p:spTree>
    <p:extLst>
      <p:ext uri="{BB962C8B-B14F-4D97-AF65-F5344CB8AC3E}">
        <p14:creationId xmlns:p14="http://schemas.microsoft.com/office/powerpoint/2010/main" val="73059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94149" y="1065820"/>
            <a:ext cx="10778185" cy="387350"/>
          </a:xfrm>
        </p:spPr>
        <p:txBody>
          <a:bodyPr>
            <a:noAutofit/>
          </a:bodyPr>
          <a:lstStyle/>
          <a:p>
            <a:pPr algn="ctr"/>
            <a:r>
              <a:rPr lang="en-US" sz="5000" dirty="0"/>
              <a:t>Automatic Tuning</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279900" y="2796425"/>
            <a:ext cx="3347297" cy="2953500"/>
          </a:xfrm>
        </p:spPr>
      </p:pic>
    </p:spTree>
    <p:extLst>
      <p:ext uri="{BB962C8B-B14F-4D97-AF65-F5344CB8AC3E}">
        <p14:creationId xmlns:p14="http://schemas.microsoft.com/office/powerpoint/2010/main" val="387150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09818"/>
            <a:ext cx="9404723" cy="1400530"/>
          </a:xfrm>
        </p:spPr>
        <p:txBody>
          <a:bodyPr/>
          <a:lstStyle/>
          <a:p>
            <a:r>
              <a:rPr lang="en-US" dirty="0"/>
              <a:t>Automatic Index Management</a:t>
            </a:r>
          </a:p>
        </p:txBody>
      </p:sp>
      <p:sp>
        <p:nvSpPr>
          <p:cNvPr id="5" name="Content Placeholder 4"/>
          <p:cNvSpPr>
            <a:spLocks noGrp="1"/>
          </p:cNvSpPr>
          <p:nvPr>
            <p:ph sz="quarter" idx="12"/>
          </p:nvPr>
        </p:nvSpPr>
        <p:spPr/>
        <p:txBody>
          <a:bodyPr/>
          <a:lstStyle/>
          <a:p>
            <a:endParaRPr lang="en-US"/>
          </a:p>
        </p:txBody>
      </p:sp>
      <p:sp>
        <p:nvSpPr>
          <p:cNvPr id="6" name="TextBox 5"/>
          <p:cNvSpPr txBox="1"/>
          <p:nvPr/>
        </p:nvSpPr>
        <p:spPr>
          <a:xfrm>
            <a:off x="444500" y="1231900"/>
            <a:ext cx="9867900" cy="4339650"/>
          </a:xfrm>
          <a:prstGeom prst="rect">
            <a:avLst/>
          </a:prstGeom>
          <a:noFill/>
        </p:spPr>
        <p:txBody>
          <a:bodyPr wrap="square" rtlCol="0">
            <a:spAutoFit/>
          </a:bodyPr>
          <a:lstStyle/>
          <a:p>
            <a:r>
              <a:rPr lang="en-US" sz="2400" dirty="0"/>
              <a:t>How many of you have ever manually added an index to see if it speeds up your operations?</a:t>
            </a:r>
          </a:p>
          <a:p>
            <a:endParaRPr lang="en-US" sz="2400" dirty="0"/>
          </a:p>
          <a:p>
            <a:r>
              <a:rPr lang="en-US" sz="2400" dirty="0"/>
              <a:t>How much time do you spend doing that on a weekly basis?</a:t>
            </a:r>
          </a:p>
          <a:p>
            <a:endParaRPr lang="en-US" sz="2400" dirty="0"/>
          </a:p>
          <a:p>
            <a:r>
              <a:rPr lang="en-US" sz="2400" dirty="0"/>
              <a:t>How much time do you spend doing performance research weekly?</a:t>
            </a:r>
          </a:p>
          <a:p>
            <a:endParaRPr lang="en-US" sz="2400" dirty="0"/>
          </a:p>
          <a:p>
            <a:r>
              <a:rPr lang="en-US" sz="2400" dirty="0"/>
              <a:t>Trust but verify – Enable on a test set of data first(Enabled per server, or at database level). </a:t>
            </a:r>
          </a:p>
          <a:p>
            <a:endParaRPr lang="en-US" dirty="0"/>
          </a:p>
          <a:p>
            <a:endParaRPr lang="en-US" dirty="0"/>
          </a:p>
        </p:txBody>
      </p:sp>
    </p:spTree>
    <p:extLst>
      <p:ext uri="{BB962C8B-B14F-4D97-AF65-F5344CB8AC3E}">
        <p14:creationId xmlns:p14="http://schemas.microsoft.com/office/powerpoint/2010/main" val="377143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27829"/>
            <a:ext cx="10778185" cy="387350"/>
          </a:xfrm>
        </p:spPr>
        <p:txBody>
          <a:bodyPr>
            <a:noAutofit/>
          </a:bodyPr>
          <a:lstStyle/>
          <a:p>
            <a:pPr algn="ctr"/>
            <a:r>
              <a:rPr lang="en-US" sz="4000" dirty="0"/>
              <a:t>How does this actually work!?</a:t>
            </a:r>
          </a:p>
        </p:txBody>
      </p:sp>
      <p:sp>
        <p:nvSpPr>
          <p:cNvPr id="5" name="Content Placeholder 4"/>
          <p:cNvSpPr>
            <a:spLocks noGrp="1"/>
          </p:cNvSpPr>
          <p:nvPr>
            <p:ph sz="quarter" idx="12"/>
          </p:nvPr>
        </p:nvSpPr>
        <p:spPr/>
        <p:txBody>
          <a:bodyPr/>
          <a:lstStyle/>
          <a:p>
            <a:endParaRPr lang="en-US"/>
          </a:p>
        </p:txBody>
      </p:sp>
      <p:pic>
        <p:nvPicPr>
          <p:cNvPr id="1026" name="Picture 2" descr="Automatic tuning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092" y="5391116"/>
            <a:ext cx="4894841" cy="1466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1318240"/>
            <a:ext cx="11442700" cy="7109639"/>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mj-lt"/>
              </a:rPr>
              <a:t>Azure SQL Database has a continuous performance monitoring and analysis process that constantly learns about the characteristic of your workload and identify potential issues and improvements.</a:t>
            </a:r>
          </a:p>
          <a:p>
            <a:pPr lvl="0" defTabSz="914400" eaLnBrk="0" fontAlgn="base" hangingPunct="0">
              <a:spcBef>
                <a:spcPct val="0"/>
              </a:spcBef>
              <a:spcAft>
                <a:spcPct val="0"/>
              </a:spcAft>
            </a:pPr>
            <a:r>
              <a:rPr lang="en-US" altLang="en-US" dirty="0">
                <a:latin typeface="+mj-lt"/>
              </a:rPr>
              <a:t>  </a:t>
            </a:r>
          </a:p>
          <a:p>
            <a:pPr lvl="0" defTabSz="914400" eaLnBrk="0" fontAlgn="base" hangingPunct="0">
              <a:spcBef>
                <a:spcPct val="0"/>
              </a:spcBef>
              <a:spcAft>
                <a:spcPct val="0"/>
              </a:spcAft>
            </a:pPr>
            <a:r>
              <a:rPr lang="en-US" altLang="en-US" dirty="0">
                <a:latin typeface="+mj-lt"/>
              </a:rPr>
              <a:t>This process enables Azure SQL Database to dynamically adapt to your workload by finding what indexes and plans might improve performance of your workloads and what indexes affect your workloads. Based on these findings, automatic tuning applies tuning actions that improve performance of your workload. In addition, Azure SQL Database continuously monitors performance after any change made by automatic tuning to ensure that it improves performance of your workload. Any action that didn’t improve performance is automatically reverted. This verification process is a key feature that ensures that any change made by automatic tuning does not decrease the performance of your workload.</a:t>
            </a:r>
          </a:p>
          <a:p>
            <a:pPr lvl="0" defTabSz="914400" eaLnBrk="0" fontAlgn="base" hangingPunct="0">
              <a:spcBef>
                <a:spcPct val="0"/>
              </a:spcBef>
              <a:spcAft>
                <a:spcPct val="0"/>
              </a:spcAft>
            </a:pPr>
            <a:r>
              <a:rPr lang="en-US" altLang="en-US" dirty="0">
                <a:latin typeface="+mj-lt"/>
              </a:rPr>
              <a:t>There are two automatic tuning aspects that are available in Azure SQL Database:</a:t>
            </a:r>
          </a:p>
          <a:p>
            <a:pPr lvl="0" defTabSz="914400" eaLnBrk="0" fontAlgn="base" hangingPunct="0">
              <a:spcBef>
                <a:spcPct val="0"/>
              </a:spcBef>
              <a:spcAft>
                <a:spcPct val="0"/>
              </a:spcAft>
            </a:pPr>
            <a:endParaRPr lang="en-US" altLang="en-US" dirty="0">
              <a:latin typeface="+mj-lt"/>
            </a:endParaRPr>
          </a:p>
          <a:p>
            <a:pPr lvl="0" defTabSz="914400" eaLnBrk="0" fontAlgn="base" hangingPunct="0">
              <a:spcBef>
                <a:spcPct val="0"/>
              </a:spcBef>
              <a:spcAft>
                <a:spcPct val="0"/>
              </a:spcAft>
            </a:pPr>
            <a:r>
              <a:rPr lang="en-US" altLang="en-US" b="1" dirty="0">
                <a:latin typeface="+mj-lt"/>
              </a:rPr>
              <a:t> Automatic index management</a:t>
            </a:r>
            <a:r>
              <a:rPr lang="en-US" altLang="en-US" dirty="0">
                <a:latin typeface="+mj-lt"/>
              </a:rPr>
              <a:t> that identifies indexes that should be added in your database, and indexes that should be removed.</a:t>
            </a:r>
          </a:p>
          <a:p>
            <a:pPr lvl="0" defTabSz="914400" eaLnBrk="0" fontAlgn="base" hangingPunct="0">
              <a:spcBef>
                <a:spcPct val="0"/>
              </a:spcBef>
              <a:spcAft>
                <a:spcPct val="0"/>
              </a:spcAft>
            </a:pPr>
            <a:endParaRPr lang="en-US" altLang="en-US" sz="16800" dirty="0">
              <a:latin typeface="segoe-ui_normal"/>
            </a:endParaRPr>
          </a:p>
          <a:p>
            <a:endParaRPr lang="en-US" dirty="0"/>
          </a:p>
        </p:txBody>
      </p:sp>
    </p:spTree>
    <p:extLst>
      <p:ext uri="{BB962C8B-B14F-4D97-AF65-F5344CB8AC3E}">
        <p14:creationId xmlns:p14="http://schemas.microsoft.com/office/powerpoint/2010/main" val="184870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4749" y="6244094"/>
            <a:ext cx="10778185" cy="387350"/>
          </a:xfrm>
        </p:spPr>
        <p:txBody>
          <a:bodyPr>
            <a:normAutofit fontScale="85000" lnSpcReduction="10000"/>
          </a:bodyPr>
          <a:lstStyle/>
          <a:p>
            <a:r>
              <a:rPr lang="en-US" dirty="0"/>
              <a:t>https://docs.microsoft.com/en-us/azure/sql-database/sql-database-automatic-tuning</a:t>
            </a:r>
          </a:p>
        </p:txBody>
      </p:sp>
      <p:pic>
        <p:nvPicPr>
          <p:cNvPr id="3" name="Picture 2">
            <a:extLst>
              <a:ext uri="{FF2B5EF4-FFF2-40B4-BE49-F238E27FC236}">
                <a16:creationId xmlns:a16="http://schemas.microsoft.com/office/drawing/2014/main" id="{8315321B-7618-4E43-9F03-FE002164A5B1}"/>
              </a:ext>
            </a:extLst>
          </p:cNvPr>
          <p:cNvPicPr>
            <a:picLocks noChangeAspect="1"/>
          </p:cNvPicPr>
          <p:nvPr/>
        </p:nvPicPr>
        <p:blipFill>
          <a:blip r:embed="rId3"/>
          <a:stretch>
            <a:fillRect/>
          </a:stretch>
        </p:blipFill>
        <p:spPr>
          <a:xfrm>
            <a:off x="109537" y="1759355"/>
            <a:ext cx="11972925" cy="3205940"/>
          </a:xfrm>
          <a:prstGeom prst="rect">
            <a:avLst/>
          </a:prstGeom>
        </p:spPr>
      </p:pic>
    </p:spTree>
    <p:extLst>
      <p:ext uri="{BB962C8B-B14F-4D97-AF65-F5344CB8AC3E}">
        <p14:creationId xmlns:p14="http://schemas.microsoft.com/office/powerpoint/2010/main" val="77302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0700" y="1255932"/>
            <a:ext cx="8534400" cy="3416320"/>
          </a:xfrm>
          <a:prstGeom prst="rect">
            <a:avLst/>
          </a:prstGeom>
        </p:spPr>
        <p:txBody>
          <a:bodyPr wrap="square">
            <a:spAutoFit/>
          </a:bodyPr>
          <a:lstStyle/>
          <a:p>
            <a:pPr algn="ctr"/>
            <a:r>
              <a:rPr lang="en-US" b="1" dirty="0"/>
              <a:t>DBA(Does ‘Bout Anything) | Video Game Enthusiast | Nerd |</a:t>
            </a:r>
          </a:p>
          <a:p>
            <a:pPr algn="ctr"/>
            <a:r>
              <a:rPr lang="en-US" b="1" dirty="0"/>
              <a:t>Not-so-Big Data | Azure Enthusiast</a:t>
            </a:r>
            <a:endParaRPr lang="en-US" b="1" i="1" dirty="0"/>
          </a:p>
          <a:p>
            <a:pPr algn="ctr"/>
            <a:endParaRPr lang="en-US" b="1" i="1" dirty="0"/>
          </a:p>
          <a:p>
            <a:pPr algn="ctr"/>
            <a:endParaRPr lang="en-US" b="1" i="1" dirty="0"/>
          </a:p>
          <a:p>
            <a:pPr algn="ctr"/>
            <a:endParaRPr lang="en-US" b="1" i="1" dirty="0"/>
          </a:p>
          <a:p>
            <a:pPr algn="ctr"/>
            <a:endParaRPr lang="en-US" b="1" i="1" dirty="0"/>
          </a:p>
          <a:p>
            <a:pPr algn="ctr"/>
            <a:endParaRPr lang="en-US" b="1" i="1" dirty="0"/>
          </a:p>
          <a:p>
            <a:pPr algn="ctr"/>
            <a:endParaRPr lang="en-US" b="1" i="1" dirty="0"/>
          </a:p>
          <a:p>
            <a:pPr algn="ctr"/>
            <a:endParaRPr lang="en-US" b="1" i="1" dirty="0"/>
          </a:p>
          <a:p>
            <a:pPr algn="ctr"/>
            <a:r>
              <a:rPr lang="en-US" b="1" i="1" dirty="0"/>
              <a:t>Meetups: </a:t>
            </a:r>
            <a:r>
              <a:rPr lang="en-US" b="1" dirty="0"/>
              <a:t>meetup.com/</a:t>
            </a:r>
            <a:r>
              <a:rPr lang="en-US" b="1" dirty="0" err="1"/>
              <a:t>PittsburghSQL</a:t>
            </a:r>
            <a:r>
              <a:rPr lang="en-US" b="1" dirty="0"/>
              <a:t>/</a:t>
            </a:r>
            <a:endParaRPr lang="en-US" b="1" i="1" dirty="0"/>
          </a:p>
          <a:p>
            <a:pPr algn="ctr"/>
            <a:r>
              <a:rPr lang="en-US" b="1" i="1" dirty="0"/>
              <a:t>Email</a:t>
            </a:r>
            <a:r>
              <a:rPr lang="en-US" b="1" dirty="0"/>
              <a:t>: JamesDonahoe1983@gmail.com</a:t>
            </a:r>
          </a:p>
          <a:p>
            <a:pPr algn="ctr"/>
            <a:r>
              <a:rPr lang="en-US" b="1" i="1" dirty="0"/>
              <a:t>Twitter</a:t>
            </a:r>
            <a:r>
              <a:rPr lang="en-US" b="1" dirty="0"/>
              <a:t>: @</a:t>
            </a:r>
            <a:r>
              <a:rPr lang="en-US" b="1" dirty="0" err="1"/>
              <a:t>SQLFlipFlopsDBA</a:t>
            </a:r>
            <a:endParaRPr lang="en-US" b="1" dirty="0"/>
          </a:p>
        </p:txBody>
      </p:sp>
      <p:sp>
        <p:nvSpPr>
          <p:cNvPr id="7" name="Rectangle 6"/>
          <p:cNvSpPr/>
          <p:nvPr/>
        </p:nvSpPr>
        <p:spPr>
          <a:xfrm>
            <a:off x="3962400" y="609601"/>
            <a:ext cx="4191000" cy="646331"/>
          </a:xfrm>
          <a:prstGeom prst="rect">
            <a:avLst/>
          </a:prstGeom>
        </p:spPr>
        <p:txBody>
          <a:bodyPr wrap="square">
            <a:spAutoFit/>
          </a:bodyPr>
          <a:lstStyle/>
          <a:p>
            <a:r>
              <a:rPr lang="en-US" sz="3600" b="1" dirty="0"/>
              <a:t>A Little About Me!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3787" y="2086352"/>
            <a:ext cx="1208433" cy="1411653"/>
          </a:xfrm>
          <a:prstGeom prst="rect">
            <a:avLst/>
          </a:prstGeom>
          <a:effectLst>
            <a:glow rad="63500">
              <a:schemeClr val="accent5">
                <a:satMod val="175000"/>
                <a:alpha val="40000"/>
              </a:schemeClr>
            </a:glo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361" y="2086352"/>
            <a:ext cx="2327092" cy="1745319"/>
          </a:xfrm>
          <a:prstGeom prst="rect">
            <a:avLst/>
          </a:prstGeom>
          <a:effectLst>
            <a:glow rad="63500">
              <a:schemeClr val="accent5">
                <a:satMod val="175000"/>
                <a:alpha val="40000"/>
              </a:schemeClr>
            </a:glow>
          </a:effectLst>
        </p:spPr>
      </p:pic>
      <p:pic>
        <p:nvPicPr>
          <p:cNvPr id="2" name="Content Placeholder 1"/>
          <p:cNvPicPr>
            <a:picLocks noGrp="1" noChangeAspect="1"/>
          </p:cNvPicPr>
          <p:nvPr>
            <p:ph sz="quarter" idx="12"/>
          </p:nvPr>
        </p:nvPicPr>
        <p:blipFill>
          <a:blip r:embed="rId4">
            <a:extLst>
              <a:ext uri="{28A0092B-C50C-407E-A947-70E740481C1C}">
                <a14:useLocalDpi xmlns:a14="http://schemas.microsoft.com/office/drawing/2010/main" val="0"/>
              </a:ext>
            </a:extLst>
          </a:blip>
          <a:stretch>
            <a:fillRect/>
          </a:stretch>
        </p:blipFill>
        <p:spPr>
          <a:xfrm>
            <a:off x="8889072" y="2091432"/>
            <a:ext cx="1263163" cy="1406573"/>
          </a:xfrm>
        </p:spPr>
      </p:pic>
      <p:pic>
        <p:nvPicPr>
          <p:cNvPr id="3" name="Picture 2">
            <a:extLst>
              <a:ext uri="{FF2B5EF4-FFF2-40B4-BE49-F238E27FC236}">
                <a16:creationId xmlns:a16="http://schemas.microsoft.com/office/drawing/2014/main" id="{517A7F02-6E55-4ED1-B1F4-CF4ADA681DAA}"/>
              </a:ext>
            </a:extLst>
          </p:cNvPr>
          <p:cNvPicPr>
            <a:picLocks noChangeAspect="1"/>
          </p:cNvPicPr>
          <p:nvPr/>
        </p:nvPicPr>
        <p:blipFill>
          <a:blip r:embed="rId5"/>
          <a:stretch>
            <a:fillRect/>
          </a:stretch>
        </p:blipFill>
        <p:spPr>
          <a:xfrm>
            <a:off x="5343787" y="4718261"/>
            <a:ext cx="1767613" cy="1767613"/>
          </a:xfrm>
          <a:prstGeom prst="rect">
            <a:avLst/>
          </a:prstGeom>
        </p:spPr>
      </p:pic>
    </p:spTree>
    <p:extLst>
      <p:ext uri="{BB962C8B-B14F-4D97-AF65-F5344CB8AC3E}">
        <p14:creationId xmlns:p14="http://schemas.microsoft.com/office/powerpoint/2010/main" val="33481785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85925" y="952500"/>
            <a:ext cx="8083638" cy="1283680"/>
          </a:xfrm>
        </p:spPr>
        <p:txBody>
          <a:bodyPr>
            <a:normAutofit/>
          </a:bodyPr>
          <a:lstStyle/>
          <a:p>
            <a:pPr algn="ctr"/>
            <a:r>
              <a:rPr lang="en-US" sz="5400" dirty="0">
                <a:effectLst>
                  <a:outerShdw blurRad="38100" dist="38100" dir="2700000" algn="tl">
                    <a:srgbClr val="000000">
                      <a:alpha val="43137"/>
                    </a:srgbClr>
                  </a:outerShdw>
                </a:effectLst>
              </a:rPr>
              <a:t>Alerting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3425" y="3028950"/>
            <a:ext cx="2914650" cy="2914650"/>
          </a:xfrm>
          <a:prstGeom prst="rect">
            <a:avLst/>
          </a:prstGeom>
        </p:spPr>
      </p:pic>
    </p:spTree>
    <p:extLst>
      <p:ext uri="{BB962C8B-B14F-4D97-AF65-F5344CB8AC3E}">
        <p14:creationId xmlns:p14="http://schemas.microsoft.com/office/powerpoint/2010/main" val="491829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106884"/>
            <a:ext cx="12192000" cy="1060413"/>
          </a:xfrm>
        </p:spPr>
        <p:txBody>
          <a:bodyPr/>
          <a:lstStyle/>
          <a:p>
            <a:r>
              <a:rPr lang="en-US" dirty="0"/>
              <a:t>Important thing to know is that alerts in DBaaS are per database, not per instance.  </a:t>
            </a:r>
          </a:p>
        </p:txBody>
      </p:sp>
      <p:sp>
        <p:nvSpPr>
          <p:cNvPr id="4" name="Title 3"/>
          <p:cNvSpPr>
            <a:spLocks noGrp="1"/>
          </p:cNvSpPr>
          <p:nvPr>
            <p:ph type="title"/>
          </p:nvPr>
        </p:nvSpPr>
        <p:spPr>
          <a:xfrm>
            <a:off x="0" y="0"/>
            <a:ext cx="9441234" cy="814107"/>
          </a:xfrm>
        </p:spPr>
        <p:txBody>
          <a:bodyPr/>
          <a:lstStyle/>
          <a:p>
            <a:r>
              <a:rPr lang="en-US" dirty="0"/>
              <a:t>Alerting</a:t>
            </a:r>
          </a:p>
        </p:txBody>
      </p:sp>
      <p:sp>
        <p:nvSpPr>
          <p:cNvPr id="9" name="Content Placeholder 8">
            <a:extLst>
              <a:ext uri="{FF2B5EF4-FFF2-40B4-BE49-F238E27FC236}">
                <a16:creationId xmlns:a16="http://schemas.microsoft.com/office/drawing/2014/main" id="{8FF63DD9-2E86-42AF-AF95-91EC939188E4}"/>
              </a:ext>
            </a:extLst>
          </p:cNvPr>
          <p:cNvSpPr>
            <a:spLocks noGrp="1"/>
          </p:cNvSpPr>
          <p:nvPr>
            <p:ph sz="quarter" idx="12"/>
          </p:nvPr>
        </p:nvSpPr>
        <p:spPr/>
        <p:txBody>
          <a:bodyPr/>
          <a:lstStyle/>
          <a:p>
            <a:endParaRPr lang="en-US"/>
          </a:p>
        </p:txBody>
      </p:sp>
      <p:pic>
        <p:nvPicPr>
          <p:cNvPr id="10" name="Picture 9">
            <a:extLst>
              <a:ext uri="{FF2B5EF4-FFF2-40B4-BE49-F238E27FC236}">
                <a16:creationId xmlns:a16="http://schemas.microsoft.com/office/drawing/2014/main" id="{8CE5C94F-3709-4A6E-BB8A-D8136AD391FB}"/>
              </a:ext>
            </a:extLst>
          </p:cNvPr>
          <p:cNvPicPr>
            <a:picLocks noChangeAspect="1"/>
          </p:cNvPicPr>
          <p:nvPr/>
        </p:nvPicPr>
        <p:blipFill>
          <a:blip r:embed="rId3"/>
          <a:stretch>
            <a:fillRect/>
          </a:stretch>
        </p:blipFill>
        <p:spPr>
          <a:xfrm>
            <a:off x="2175165" y="1568586"/>
            <a:ext cx="7455085" cy="4770332"/>
          </a:xfrm>
          <a:prstGeom prst="rect">
            <a:avLst/>
          </a:prstGeom>
        </p:spPr>
      </p:pic>
    </p:spTree>
    <p:extLst>
      <p:ext uri="{BB962C8B-B14F-4D97-AF65-F5344CB8AC3E}">
        <p14:creationId xmlns:p14="http://schemas.microsoft.com/office/powerpoint/2010/main" val="386201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a:p>
        </p:txBody>
      </p:sp>
      <p:sp>
        <p:nvSpPr>
          <p:cNvPr id="8" name="Title 7"/>
          <p:cNvSpPr>
            <a:spLocks noGrp="1"/>
          </p:cNvSpPr>
          <p:nvPr>
            <p:ph type="title"/>
          </p:nvPr>
        </p:nvSpPr>
        <p:spPr/>
        <p:txBody>
          <a:bodyPr/>
          <a:lstStyle/>
          <a:p>
            <a:endParaRPr lang="en-US"/>
          </a:p>
        </p:txBody>
      </p:sp>
      <p:sp>
        <p:nvSpPr>
          <p:cNvPr id="9" name="Text Placeholder 2">
            <a:extLst>
              <a:ext uri="{FF2B5EF4-FFF2-40B4-BE49-F238E27FC236}">
                <a16:creationId xmlns:a16="http://schemas.microsoft.com/office/drawing/2014/main" id="{4D0DBACA-A2B0-4A5D-8C73-672C4F3B3C23}"/>
              </a:ext>
            </a:extLst>
          </p:cNvPr>
          <p:cNvSpPr>
            <a:spLocks noGrp="1"/>
          </p:cNvSpPr>
          <p:nvPr>
            <p:ph type="body" sz="quarter" idx="10"/>
          </p:nvPr>
        </p:nvSpPr>
        <p:spPr>
          <a:xfrm>
            <a:off x="3817498" y="2680577"/>
            <a:ext cx="2836452" cy="865078"/>
          </a:xfrm>
        </p:spPr>
        <p:txBody>
          <a:bodyPr>
            <a:normAutofit fontScale="92500" lnSpcReduction="10000"/>
          </a:bodyPr>
          <a:lstStyle/>
          <a:p>
            <a:r>
              <a:rPr lang="en-US" sz="6000" dirty="0"/>
              <a:t>Demo</a:t>
            </a:r>
          </a:p>
        </p:txBody>
      </p:sp>
    </p:spTree>
    <p:extLst>
      <p:ext uri="{BB962C8B-B14F-4D97-AF65-F5344CB8AC3E}">
        <p14:creationId xmlns:p14="http://schemas.microsoft.com/office/powerpoint/2010/main" val="251821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37253" y="1600200"/>
            <a:ext cx="8083638" cy="750280"/>
          </a:xfrm>
        </p:spPr>
        <p:txBody>
          <a:bodyPr>
            <a:normAutofit lnSpcReduction="10000"/>
          </a:bodyPr>
          <a:lstStyle/>
          <a:p>
            <a:r>
              <a:rPr lang="en-US" sz="4800" dirty="0">
                <a:effectLst>
                  <a:outerShdw blurRad="38100" dist="38100" dir="2700000" algn="tl">
                    <a:srgbClr val="000000">
                      <a:alpha val="43137"/>
                    </a:srgbClr>
                  </a:outerShdw>
                </a:effectLst>
              </a:rPr>
              <a:t>Geo-Replication Setup</a:t>
            </a:r>
          </a:p>
        </p:txBody>
      </p:sp>
      <p:pic>
        <p:nvPicPr>
          <p:cNvPr id="2" name="Content Placeholder 1"/>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572556" y="2828926"/>
            <a:ext cx="5046887" cy="2841529"/>
          </a:xfrm>
        </p:spPr>
      </p:pic>
    </p:spTree>
    <p:extLst>
      <p:ext uri="{BB962C8B-B14F-4D97-AF65-F5344CB8AC3E}">
        <p14:creationId xmlns:p14="http://schemas.microsoft.com/office/powerpoint/2010/main" val="4177775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742950"/>
          </a:xfrm>
        </p:spPr>
        <p:txBody>
          <a:bodyPr/>
          <a:lstStyle/>
          <a:p>
            <a:r>
              <a:rPr lang="en-US" dirty="0"/>
              <a:t>Geo-Replication Setup	</a:t>
            </a:r>
          </a:p>
        </p:txBody>
      </p:sp>
      <p:sp>
        <p:nvSpPr>
          <p:cNvPr id="2" name="TextBox 1"/>
          <p:cNvSpPr txBox="1"/>
          <p:nvPr/>
        </p:nvSpPr>
        <p:spPr>
          <a:xfrm>
            <a:off x="2381251" y="4210050"/>
            <a:ext cx="7610475" cy="2308324"/>
          </a:xfrm>
          <a:prstGeom prst="rect">
            <a:avLst/>
          </a:prstGeom>
          <a:noFill/>
        </p:spPr>
        <p:txBody>
          <a:bodyPr wrap="square" rtlCol="0">
            <a:spAutoFit/>
          </a:bodyPr>
          <a:lstStyle/>
          <a:p>
            <a:r>
              <a:rPr lang="en-US" dirty="0"/>
              <a:t>What if I told you that you can configure your DBaaS to be HA in seconds? </a:t>
            </a:r>
          </a:p>
          <a:p>
            <a:endParaRPr lang="en-US" dirty="0"/>
          </a:p>
          <a:p>
            <a:r>
              <a:rPr lang="en-US" dirty="0"/>
              <a:t> What if I told you that you can configure your DR for DBaaS in seconds?</a:t>
            </a:r>
          </a:p>
          <a:p>
            <a:endParaRPr lang="en-US" dirty="0"/>
          </a:p>
          <a:p>
            <a:r>
              <a:rPr lang="en-US" dirty="0"/>
              <a:t>What if I told you that you can do this ALL through the Azure Portal?</a:t>
            </a:r>
          </a:p>
        </p:txBody>
      </p:sp>
      <p:pic>
        <p:nvPicPr>
          <p:cNvPr id="5" name="Picture 4">
            <a:extLst>
              <a:ext uri="{FF2B5EF4-FFF2-40B4-BE49-F238E27FC236}">
                <a16:creationId xmlns:a16="http://schemas.microsoft.com/office/drawing/2014/main" id="{963D65AB-54BF-49A2-A1F9-8CC535D6176F}"/>
              </a:ext>
            </a:extLst>
          </p:cNvPr>
          <p:cNvPicPr>
            <a:picLocks noChangeAspect="1"/>
          </p:cNvPicPr>
          <p:nvPr/>
        </p:nvPicPr>
        <p:blipFill>
          <a:blip r:embed="rId3"/>
          <a:stretch>
            <a:fillRect/>
          </a:stretch>
        </p:blipFill>
        <p:spPr>
          <a:xfrm>
            <a:off x="819150" y="742950"/>
            <a:ext cx="9496425" cy="3467100"/>
          </a:xfrm>
          <a:prstGeom prst="rect">
            <a:avLst/>
          </a:prstGeom>
        </p:spPr>
      </p:pic>
    </p:spTree>
    <p:extLst>
      <p:ext uri="{BB962C8B-B14F-4D97-AF65-F5344CB8AC3E}">
        <p14:creationId xmlns:p14="http://schemas.microsoft.com/office/powerpoint/2010/main" val="230774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046"/>
            <a:ext cx="9326934" cy="613766"/>
          </a:xfrm>
        </p:spPr>
        <p:txBody>
          <a:bodyPr/>
          <a:lstStyle/>
          <a:p>
            <a:r>
              <a:rPr lang="en-US" dirty="0"/>
              <a:t>Setup Flowchart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465" y="738970"/>
            <a:ext cx="3074686" cy="679830"/>
          </a:xfrm>
          <a:prstGeom prst="rect">
            <a:avLst/>
          </a:prstGeom>
        </p:spPr>
      </p:pic>
      <p:cxnSp>
        <p:nvCxnSpPr>
          <p:cNvPr id="12" name="Straight Arrow Connector 11"/>
          <p:cNvCxnSpPr/>
          <p:nvPr/>
        </p:nvCxnSpPr>
        <p:spPr>
          <a:xfrm flipV="1">
            <a:off x="2179643" y="1418800"/>
            <a:ext cx="1124389" cy="208704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169429" y="1418800"/>
            <a:ext cx="135871" cy="743375"/>
          </a:xfrm>
          <a:prstGeom prst="straightConnector1">
            <a:avLst/>
          </a:prstGeom>
          <a:ln>
            <a:solidFill>
              <a:schemeClr val="bg1"/>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a:off x="4499434" y="3147759"/>
            <a:ext cx="123796" cy="576310"/>
          </a:xfrm>
          <a:prstGeom prst="straightConnector1">
            <a:avLst/>
          </a:prstGeom>
          <a:ln>
            <a:solidFill>
              <a:schemeClr val="bg1"/>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flipV="1">
            <a:off x="7014032" y="3724070"/>
            <a:ext cx="2038528" cy="1819480"/>
          </a:xfrm>
          <a:prstGeom prst="straightConnector1">
            <a:avLst/>
          </a:prstGeom>
          <a:ln>
            <a:solidFill>
              <a:schemeClr val="bg1"/>
            </a:solidFill>
            <a:headEnd type="none" w="med" len="med"/>
            <a:tailEnd type="triangle"/>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866A00F1-1645-4879-AF18-EA80EF21F66C}"/>
              </a:ext>
            </a:extLst>
          </p:cNvPr>
          <p:cNvPicPr>
            <a:picLocks noChangeAspect="1"/>
          </p:cNvPicPr>
          <p:nvPr/>
        </p:nvPicPr>
        <p:blipFill>
          <a:blip r:embed="rId4"/>
          <a:stretch>
            <a:fillRect/>
          </a:stretch>
        </p:blipFill>
        <p:spPr>
          <a:xfrm>
            <a:off x="2894801" y="2161614"/>
            <a:ext cx="3333062" cy="1181100"/>
          </a:xfrm>
          <a:prstGeom prst="rect">
            <a:avLst/>
          </a:prstGeom>
        </p:spPr>
      </p:pic>
      <p:pic>
        <p:nvPicPr>
          <p:cNvPr id="5" name="Picture 4">
            <a:extLst>
              <a:ext uri="{FF2B5EF4-FFF2-40B4-BE49-F238E27FC236}">
                <a16:creationId xmlns:a16="http://schemas.microsoft.com/office/drawing/2014/main" id="{A68A6DA3-44E0-4D70-B553-EC27EA824319}"/>
              </a:ext>
            </a:extLst>
          </p:cNvPr>
          <p:cNvPicPr>
            <a:picLocks noChangeAspect="1"/>
          </p:cNvPicPr>
          <p:nvPr/>
        </p:nvPicPr>
        <p:blipFill>
          <a:blip r:embed="rId5"/>
          <a:stretch>
            <a:fillRect/>
          </a:stretch>
        </p:blipFill>
        <p:spPr>
          <a:xfrm>
            <a:off x="2385697" y="3724069"/>
            <a:ext cx="4628335" cy="3133931"/>
          </a:xfrm>
          <a:prstGeom prst="rect">
            <a:avLst/>
          </a:prstGeom>
        </p:spPr>
      </p:pic>
      <p:pic>
        <p:nvPicPr>
          <p:cNvPr id="10" name="Picture 9">
            <a:extLst>
              <a:ext uri="{FF2B5EF4-FFF2-40B4-BE49-F238E27FC236}">
                <a16:creationId xmlns:a16="http://schemas.microsoft.com/office/drawing/2014/main" id="{0030AE5B-9C3A-4516-B6A1-AC5BA18AD18B}"/>
              </a:ext>
            </a:extLst>
          </p:cNvPr>
          <p:cNvPicPr>
            <a:picLocks noChangeAspect="1"/>
          </p:cNvPicPr>
          <p:nvPr/>
        </p:nvPicPr>
        <p:blipFill>
          <a:blip r:embed="rId6"/>
          <a:stretch>
            <a:fillRect/>
          </a:stretch>
        </p:blipFill>
        <p:spPr>
          <a:xfrm>
            <a:off x="6943021" y="827262"/>
            <a:ext cx="5163254" cy="2823315"/>
          </a:xfrm>
          <a:prstGeom prst="rect">
            <a:avLst/>
          </a:prstGeom>
        </p:spPr>
      </p:pic>
      <p:sp>
        <p:nvSpPr>
          <p:cNvPr id="2" name="Content Placeholder 1"/>
          <p:cNvSpPr>
            <a:spLocks noGrp="1"/>
          </p:cNvSpPr>
          <p:nvPr>
            <p:ph sz="quarter" idx="12"/>
          </p:nvPr>
        </p:nvSpPr>
        <p:spPr/>
        <p:txBody>
          <a:bodyPr/>
          <a:lstStyle/>
          <a:p>
            <a:endParaRPr lang="en-US"/>
          </a:p>
        </p:txBody>
      </p:sp>
      <p:pic>
        <p:nvPicPr>
          <p:cNvPr id="8" name="Picture 7"/>
          <p:cNvPicPr>
            <a:picLocks noChangeAspect="1"/>
          </p:cNvPicPr>
          <p:nvPr/>
        </p:nvPicPr>
        <p:blipFill>
          <a:blip r:embed="rId7"/>
          <a:stretch>
            <a:fillRect/>
          </a:stretch>
        </p:blipFill>
        <p:spPr>
          <a:xfrm>
            <a:off x="50599" y="790909"/>
            <a:ext cx="2261311" cy="4205040"/>
          </a:xfrm>
          <a:prstGeom prst="rect">
            <a:avLst/>
          </a:prstGeom>
        </p:spPr>
      </p:pic>
    </p:spTree>
    <p:extLst>
      <p:ext uri="{BB962C8B-B14F-4D97-AF65-F5344CB8AC3E}">
        <p14:creationId xmlns:p14="http://schemas.microsoft.com/office/powerpoint/2010/main" val="23490827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476" y="2171700"/>
            <a:ext cx="9544049" cy="1600200"/>
          </a:xfrm>
        </p:spPr>
        <p:txBody>
          <a:bodyPr>
            <a:normAutofit/>
          </a:bodyPr>
          <a:lstStyle/>
          <a:p>
            <a:pPr algn="ctr"/>
            <a:r>
              <a:rPr lang="en-US" sz="5400" dirty="0"/>
              <a:t>Failover Groups</a:t>
            </a:r>
          </a:p>
        </p:txBody>
      </p:sp>
      <p:sp>
        <p:nvSpPr>
          <p:cNvPr id="4" name="Content Placeholder 3">
            <a:extLst>
              <a:ext uri="{FF2B5EF4-FFF2-40B4-BE49-F238E27FC236}">
                <a16:creationId xmlns:a16="http://schemas.microsoft.com/office/drawing/2014/main" id="{09F6848A-B0E4-B8FB-5D82-6516542020D1}"/>
              </a:ext>
            </a:extLst>
          </p:cNvPr>
          <p:cNvSpPr>
            <a:spLocks noGrp="1"/>
          </p:cNvSpPr>
          <p:nvPr>
            <p:ph sz="quarter" idx="12"/>
          </p:nvPr>
        </p:nvSpPr>
        <p:spPr/>
        <p:txBody>
          <a:bodyPr/>
          <a:lstStyle/>
          <a:p>
            <a:endParaRPr lang="en-US"/>
          </a:p>
        </p:txBody>
      </p:sp>
    </p:spTree>
    <p:extLst>
      <p:ext uri="{BB962C8B-B14F-4D97-AF65-F5344CB8AC3E}">
        <p14:creationId xmlns:p14="http://schemas.microsoft.com/office/powerpoint/2010/main" val="106098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4301" y="1104900"/>
            <a:ext cx="11944350" cy="5349310"/>
          </a:xfrm>
        </p:spPr>
        <p:txBody>
          <a:bodyPr>
            <a:normAutofit/>
          </a:bodyPr>
          <a:lstStyle/>
          <a:p>
            <a:r>
              <a:rPr lang="en-US" sz="1600" dirty="0"/>
              <a:t>Utilizing Geo-Replication still requires a manual intervention of updating connection strings to repoint your application from the Primary, to the Secondary in the event of a failover.  Using a Failover Group, you configure one address, and in the event Primary fails, the connection string does not need to be updated.  Think of this as a Listener in your Always On Group.</a:t>
            </a:r>
          </a:p>
          <a:p>
            <a:endParaRPr lang="en-US" sz="1600" dirty="0"/>
          </a:p>
          <a:p>
            <a:pPr marL="0" indent="0">
              <a:buNone/>
            </a:pPr>
            <a:endParaRPr lang="en-US" sz="1200" dirty="0"/>
          </a:p>
        </p:txBody>
      </p:sp>
      <p:sp>
        <p:nvSpPr>
          <p:cNvPr id="4" name="Title 3"/>
          <p:cNvSpPr>
            <a:spLocks noGrp="1"/>
          </p:cNvSpPr>
          <p:nvPr>
            <p:ph type="title"/>
          </p:nvPr>
        </p:nvSpPr>
        <p:spPr>
          <a:xfrm>
            <a:off x="0" y="0"/>
            <a:ext cx="9404723" cy="709332"/>
          </a:xfrm>
        </p:spPr>
        <p:txBody>
          <a:bodyPr/>
          <a:lstStyle/>
          <a:p>
            <a:r>
              <a:rPr lang="en-US" dirty="0"/>
              <a:t>Failover Groups</a:t>
            </a:r>
          </a:p>
        </p:txBody>
      </p:sp>
      <p:sp>
        <p:nvSpPr>
          <p:cNvPr id="5" name="Content Placeholder 4"/>
          <p:cNvSpPr>
            <a:spLocks noGrp="1"/>
          </p:cNvSpPr>
          <p:nvPr>
            <p:ph sz="quarter" idx="12"/>
          </p:nvPr>
        </p:nvSpPr>
        <p:spPr/>
        <p:txBody>
          <a:bodyPr/>
          <a:lstStyle/>
          <a:p>
            <a:endParaRPr lang="en-US"/>
          </a:p>
        </p:txBody>
      </p:sp>
      <p:pic>
        <p:nvPicPr>
          <p:cNvPr id="3" name="Picture 2">
            <a:extLst>
              <a:ext uri="{FF2B5EF4-FFF2-40B4-BE49-F238E27FC236}">
                <a16:creationId xmlns:a16="http://schemas.microsoft.com/office/drawing/2014/main" id="{7ABFB512-AA95-47B4-8252-D2864C6593FB}"/>
              </a:ext>
            </a:extLst>
          </p:cNvPr>
          <p:cNvPicPr>
            <a:picLocks noChangeAspect="1"/>
          </p:cNvPicPr>
          <p:nvPr/>
        </p:nvPicPr>
        <p:blipFill>
          <a:blip r:embed="rId2"/>
          <a:stretch>
            <a:fillRect/>
          </a:stretch>
        </p:blipFill>
        <p:spPr>
          <a:xfrm>
            <a:off x="114301" y="2260857"/>
            <a:ext cx="11963398" cy="4491803"/>
          </a:xfrm>
          <a:prstGeom prst="rect">
            <a:avLst/>
          </a:prstGeom>
        </p:spPr>
      </p:pic>
      <p:sp>
        <p:nvSpPr>
          <p:cNvPr id="6" name="Rectangle 5">
            <a:extLst>
              <a:ext uri="{FF2B5EF4-FFF2-40B4-BE49-F238E27FC236}">
                <a16:creationId xmlns:a16="http://schemas.microsoft.com/office/drawing/2014/main" id="{5248008B-9DAA-4A47-AE16-956F814B80B4}"/>
              </a:ext>
            </a:extLst>
          </p:cNvPr>
          <p:cNvSpPr/>
          <p:nvPr/>
        </p:nvSpPr>
        <p:spPr>
          <a:xfrm>
            <a:off x="133349" y="4133850"/>
            <a:ext cx="2505076" cy="1009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5F33EE-8495-4D81-B943-97B0EBEB9D6D}"/>
              </a:ext>
            </a:extLst>
          </p:cNvPr>
          <p:cNvSpPr/>
          <p:nvPr/>
        </p:nvSpPr>
        <p:spPr>
          <a:xfrm>
            <a:off x="133348" y="5524500"/>
            <a:ext cx="3009901" cy="1009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0DBACA-A2B0-4A5D-8C73-672C4F3B3C23}"/>
              </a:ext>
            </a:extLst>
          </p:cNvPr>
          <p:cNvSpPr>
            <a:spLocks noGrp="1"/>
          </p:cNvSpPr>
          <p:nvPr>
            <p:ph type="body" sz="quarter" idx="10"/>
          </p:nvPr>
        </p:nvSpPr>
        <p:spPr>
          <a:xfrm>
            <a:off x="4677774" y="2996461"/>
            <a:ext cx="2836452" cy="865078"/>
          </a:xfrm>
        </p:spPr>
        <p:txBody>
          <a:bodyPr>
            <a:normAutofit fontScale="92500" lnSpcReduction="10000"/>
          </a:bodyPr>
          <a:lstStyle/>
          <a:p>
            <a:r>
              <a:rPr lang="en-US" sz="6000" dirty="0"/>
              <a:t>Demo</a:t>
            </a:r>
          </a:p>
        </p:txBody>
      </p:sp>
    </p:spTree>
    <p:extLst>
      <p:ext uri="{BB962C8B-B14F-4D97-AF65-F5344CB8AC3E}">
        <p14:creationId xmlns:p14="http://schemas.microsoft.com/office/powerpoint/2010/main" val="264612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 y="1108074"/>
            <a:ext cx="11389784" cy="1597026"/>
          </a:xfrm>
        </p:spPr>
        <p:txBody>
          <a:bodyPr>
            <a:normAutofit/>
          </a:bodyPr>
          <a:lstStyle/>
          <a:p>
            <a:pPr algn="ctr"/>
            <a:r>
              <a:rPr lang="en-US" sz="6000" dirty="0"/>
              <a:t>Elastic Pools</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3648075" y="2590802"/>
            <a:ext cx="4734685" cy="2957642"/>
          </a:xfrm>
        </p:spPr>
      </p:pic>
    </p:spTree>
    <p:extLst>
      <p:ext uri="{BB962C8B-B14F-4D97-AF65-F5344CB8AC3E}">
        <p14:creationId xmlns:p14="http://schemas.microsoft.com/office/powerpoint/2010/main" val="3894401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812" y="0"/>
            <a:ext cx="9372130" cy="574589"/>
          </a:xfrm>
        </p:spPr>
        <p:txBody>
          <a:bodyPr/>
          <a:lstStyle/>
          <a:p>
            <a:pPr marL="342900" indent="-342900" algn="ctr"/>
            <a:r>
              <a:rPr lang="en-US" dirty="0"/>
              <a:t>Agenda</a:t>
            </a:r>
          </a:p>
        </p:txBody>
      </p:sp>
      <p:sp>
        <p:nvSpPr>
          <p:cNvPr id="2" name="TextBox 1"/>
          <p:cNvSpPr txBox="1"/>
          <p:nvPr/>
        </p:nvSpPr>
        <p:spPr>
          <a:xfrm>
            <a:off x="86497" y="624017"/>
            <a:ext cx="8166227" cy="674030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400" b="1" dirty="0"/>
              <a:t>What is Azure SQL Database?</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Configuration </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Firewall Configuration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Auditing/Threat Detection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Automatic Tuning</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Alert configurations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Geo-Replication setup</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Maintenance for Azure SQL Database</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Resource locks</a:t>
            </a:r>
          </a:p>
          <a:p>
            <a:pPr marL="342900" indent="-342900">
              <a:buClr>
                <a:schemeClr val="accent1"/>
              </a:buClr>
              <a:buFont typeface="Arial" panose="020B0604020202020204" pitchFamily="34" charset="0"/>
              <a:buChar char="•"/>
            </a:pPr>
            <a:endParaRPr lang="en-US" sz="2400" b="1" dirty="0"/>
          </a:p>
        </p:txBody>
      </p:sp>
    </p:spTree>
    <p:extLst>
      <p:ext uri="{BB962C8B-B14F-4D97-AF65-F5344CB8AC3E}">
        <p14:creationId xmlns:p14="http://schemas.microsoft.com/office/powerpoint/2010/main" val="1631500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3875" y="908049"/>
            <a:ext cx="11151660" cy="5692775"/>
          </a:xfrm>
        </p:spPr>
        <p:txBody>
          <a:bodyPr>
            <a:normAutofit/>
          </a:bodyPr>
          <a:lstStyle/>
          <a:p>
            <a:endParaRPr lang="en-US" sz="1600" dirty="0"/>
          </a:p>
          <a:p>
            <a:r>
              <a:rPr lang="en-US" sz="2800" dirty="0"/>
              <a:t>What is an Elastic Pool?</a:t>
            </a:r>
          </a:p>
          <a:p>
            <a:endParaRPr lang="en-US" sz="2800" dirty="0"/>
          </a:p>
          <a:p>
            <a:r>
              <a:rPr lang="en-US" sz="1600" dirty="0"/>
              <a:t>SQL Database elastic pools are a simple, cost-effective solution for managing and scaling multiple databases that have varying and unpredictable usage demands. The databases in an elastic pool are on a single Azure SQL Database server and share a set number of resources (</a:t>
            </a:r>
            <a:r>
              <a:rPr lang="en-US" sz="1600" dirty="0" err="1"/>
              <a:t>eDTUs</a:t>
            </a:r>
            <a:r>
              <a:rPr lang="en-US" sz="1600" dirty="0"/>
              <a:t>) at a set price. Elastic pools in Azure SQL Database enable SaaS developers to optimize the price performance for a group of databases within a prescribed budget while delivering performance elasticity for each database.</a:t>
            </a:r>
          </a:p>
          <a:p>
            <a:endParaRPr lang="en-US" sz="1600" dirty="0"/>
          </a:p>
          <a:p>
            <a:endParaRPr lang="en-US" sz="1600" dirty="0"/>
          </a:p>
          <a:p>
            <a:endParaRPr lang="en-US" sz="1600" dirty="0"/>
          </a:p>
          <a:p>
            <a:r>
              <a:rPr lang="en-US" sz="1600" dirty="0"/>
              <a:t>More info can be found here:</a:t>
            </a:r>
          </a:p>
          <a:p>
            <a:r>
              <a:rPr lang="en-US" sz="1600" dirty="0">
                <a:hlinkClick r:id="rId2"/>
              </a:rPr>
              <a:t>Elastic Pool Documentation</a:t>
            </a:r>
            <a:endParaRPr lang="en-US" sz="1600" dirty="0"/>
          </a:p>
        </p:txBody>
      </p:sp>
      <p:sp>
        <p:nvSpPr>
          <p:cNvPr id="4" name="Title 3"/>
          <p:cNvSpPr>
            <a:spLocks noGrp="1"/>
          </p:cNvSpPr>
          <p:nvPr>
            <p:ph type="title"/>
          </p:nvPr>
        </p:nvSpPr>
        <p:spPr>
          <a:xfrm>
            <a:off x="0" y="0"/>
            <a:ext cx="9404723" cy="908049"/>
          </a:xfrm>
        </p:spPr>
        <p:txBody>
          <a:bodyPr/>
          <a:lstStyle/>
          <a:p>
            <a:r>
              <a:rPr lang="en-US" dirty="0"/>
              <a:t>Elastic Pools</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242649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1000"/>
                                        <p:tgtEl>
                                          <p:spTgt spid="2">
                                            <p:txEl>
                                              <p:pRg st="7" end="7"/>
                                            </p:txEl>
                                          </p:spTgt>
                                        </p:tgtEl>
                                      </p:cBhvr>
                                    </p:animEffect>
                                    <p:anim calcmode="lin" valueType="num">
                                      <p:cBhvr>
                                        <p:cTn id="1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1000"/>
                                        <p:tgtEl>
                                          <p:spTgt spid="2">
                                            <p:txEl>
                                              <p:pRg st="8" end="8"/>
                                            </p:txEl>
                                          </p:spTgt>
                                        </p:tgtEl>
                                      </p:cBhvr>
                                    </p:animEffect>
                                    <p:anim calcmode="lin" valueType="num">
                                      <p:cBhvr>
                                        <p:cTn id="2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133475"/>
            <a:ext cx="11915775" cy="927100"/>
          </a:xfrm>
        </p:spPr>
        <p:txBody>
          <a:bodyPr>
            <a:normAutofit fontScale="92500" lnSpcReduction="10000"/>
          </a:bodyPr>
          <a:lstStyle/>
          <a:p>
            <a:r>
              <a:rPr lang="en-US" dirty="0"/>
              <a:t>A former client of mine utilizes the Elastic Pool functionality/feature for their DBaaS instances in Production.  The main reason for this is cost.  See the below cost estimates with Elastic Pool, and without Elastic Pool.</a:t>
            </a:r>
          </a:p>
        </p:txBody>
      </p:sp>
      <p:sp>
        <p:nvSpPr>
          <p:cNvPr id="4" name="Title 3"/>
          <p:cNvSpPr>
            <a:spLocks noGrp="1"/>
          </p:cNvSpPr>
          <p:nvPr>
            <p:ph type="title"/>
          </p:nvPr>
        </p:nvSpPr>
        <p:spPr>
          <a:xfrm>
            <a:off x="-55475" y="-67982"/>
            <a:ext cx="9404723" cy="595032"/>
          </a:xfrm>
        </p:spPr>
        <p:txBody>
          <a:bodyPr/>
          <a:lstStyle/>
          <a:p>
            <a:r>
              <a:rPr lang="en-US" dirty="0"/>
              <a:t>Elastic Pools</a:t>
            </a:r>
          </a:p>
        </p:txBody>
      </p:sp>
      <p:pic>
        <p:nvPicPr>
          <p:cNvPr id="9" name="Content Placeholder 8"/>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766887" y="2091769"/>
            <a:ext cx="8382001" cy="2372837"/>
          </a:xfrm>
        </p:spPr>
      </p:pic>
      <p:sp>
        <p:nvSpPr>
          <p:cNvPr id="10" name="Rectangle 9"/>
          <p:cNvSpPr/>
          <p:nvPr/>
        </p:nvSpPr>
        <p:spPr>
          <a:xfrm>
            <a:off x="8061007" y="4214694"/>
            <a:ext cx="2087880" cy="196850"/>
          </a:xfrm>
          <a:prstGeom prst="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887" y="4495800"/>
            <a:ext cx="8400024" cy="2362200"/>
          </a:xfrm>
          <a:prstGeom prst="rect">
            <a:avLst/>
          </a:prstGeom>
        </p:spPr>
      </p:pic>
      <p:sp>
        <p:nvSpPr>
          <p:cNvPr id="12" name="Rectangle 11"/>
          <p:cNvSpPr/>
          <p:nvPr/>
        </p:nvSpPr>
        <p:spPr>
          <a:xfrm>
            <a:off x="8811491" y="6163294"/>
            <a:ext cx="1246909" cy="285007"/>
          </a:xfrm>
          <a:prstGeom prst="rect">
            <a:avLst/>
          </a:prstGeom>
          <a:noFill/>
          <a:effectLst>
            <a:glow rad="2286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748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380025" y="1122969"/>
            <a:ext cx="9097475" cy="991581"/>
          </a:xfrm>
        </p:spPr>
        <p:txBody>
          <a:bodyPr>
            <a:normAutofit/>
          </a:bodyPr>
          <a:lstStyle/>
          <a:p>
            <a:r>
              <a:rPr lang="en-US" sz="5400" dirty="0"/>
              <a:t>Maintenance for DBaaS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717479" y="2600324"/>
            <a:ext cx="2422565" cy="2306517"/>
          </a:xfrm>
        </p:spPr>
      </p:pic>
    </p:spTree>
    <p:extLst>
      <p:ext uri="{BB962C8B-B14F-4D97-AF65-F5344CB8AC3E}">
        <p14:creationId xmlns:p14="http://schemas.microsoft.com/office/powerpoint/2010/main" val="1450754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47650" y="908050"/>
            <a:ext cx="11363326" cy="5264150"/>
          </a:xfrm>
        </p:spPr>
        <p:txBody>
          <a:bodyPr>
            <a:normAutofit/>
          </a:bodyPr>
          <a:lstStyle/>
          <a:p>
            <a:r>
              <a:rPr lang="en-US" sz="2800" dirty="0"/>
              <a:t>Backups/Integrity Checks</a:t>
            </a:r>
          </a:p>
          <a:p>
            <a:pPr lvl="1"/>
            <a:r>
              <a:rPr lang="en-US" sz="1600" dirty="0"/>
              <a:t>Microsoft handles the backups(Weekly Full, Hourly Differentials, T-logs every 5 minutes)</a:t>
            </a:r>
          </a:p>
          <a:p>
            <a:endParaRPr lang="en-US" dirty="0"/>
          </a:p>
          <a:p>
            <a:r>
              <a:rPr lang="en-US" sz="2800" dirty="0"/>
              <a:t>Indexes/Statistics</a:t>
            </a:r>
          </a:p>
          <a:p>
            <a:pPr lvl="1"/>
            <a:r>
              <a:rPr lang="en-US" sz="1600" dirty="0"/>
              <a:t>Index/Statistic maintenance is still performed by the end user/client.  </a:t>
            </a:r>
          </a:p>
          <a:p>
            <a:pPr lvl="1"/>
            <a:endParaRPr lang="en-US" sz="2000" dirty="0"/>
          </a:p>
          <a:p>
            <a:r>
              <a:rPr lang="en-US" sz="2000" dirty="0">
                <a:hlinkClick r:id="rId2"/>
              </a:rPr>
              <a:t>Azure Maintenance Blog Post</a:t>
            </a:r>
            <a:endParaRPr lang="en-US" sz="2000" dirty="0"/>
          </a:p>
          <a:p>
            <a:endParaRPr lang="en-US" sz="2000" dirty="0"/>
          </a:p>
          <a:p>
            <a:r>
              <a:rPr lang="en-US" sz="2000" dirty="0"/>
              <a:t>The common way of performing custom maintenance(Indexes) is through Automation Run Books.  </a:t>
            </a:r>
          </a:p>
          <a:p>
            <a:endParaRPr lang="en-US" sz="2000" dirty="0"/>
          </a:p>
          <a:p>
            <a:endParaRPr lang="en-US" sz="2000" dirty="0"/>
          </a:p>
        </p:txBody>
      </p:sp>
      <p:sp>
        <p:nvSpPr>
          <p:cNvPr id="4" name="Title 3"/>
          <p:cNvSpPr>
            <a:spLocks noGrp="1"/>
          </p:cNvSpPr>
          <p:nvPr>
            <p:ph type="title"/>
          </p:nvPr>
        </p:nvSpPr>
        <p:spPr>
          <a:xfrm>
            <a:off x="0" y="0"/>
            <a:ext cx="9404723" cy="623607"/>
          </a:xfrm>
        </p:spPr>
        <p:txBody>
          <a:bodyPr/>
          <a:lstStyle/>
          <a:p>
            <a:r>
              <a:rPr lang="en-US" dirty="0"/>
              <a:t>Maintenance</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8832071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1921" y="656246"/>
            <a:ext cx="8083639" cy="387350"/>
          </a:xfrm>
        </p:spPr>
        <p:txBody>
          <a:bodyPr>
            <a:normAutofit fontScale="55000" lnSpcReduction="20000"/>
          </a:bodyPr>
          <a:lstStyle/>
          <a:p>
            <a:r>
              <a:rPr lang="en-US" sz="4000" dirty="0"/>
              <a:t>Automation Job</a:t>
            </a:r>
          </a:p>
        </p:txBody>
      </p:sp>
      <p:sp>
        <p:nvSpPr>
          <p:cNvPr id="3" name="Text Placeholder 2"/>
          <p:cNvSpPr>
            <a:spLocks noGrp="1"/>
          </p:cNvSpPr>
          <p:nvPr>
            <p:ph type="body" sz="quarter" idx="10"/>
          </p:nvPr>
        </p:nvSpPr>
        <p:spPr/>
        <p:txBody>
          <a:bodyPr/>
          <a:lstStyle/>
          <a:p>
            <a:endParaRPr lang="en-US" dirty="0"/>
          </a:p>
        </p:txBody>
      </p:sp>
      <p:sp>
        <p:nvSpPr>
          <p:cNvPr id="4" name="Title 3"/>
          <p:cNvSpPr>
            <a:spLocks noGrp="1"/>
          </p:cNvSpPr>
          <p:nvPr>
            <p:ph type="title"/>
          </p:nvPr>
        </p:nvSpPr>
        <p:spPr>
          <a:xfrm>
            <a:off x="0" y="0"/>
            <a:ext cx="9404723" cy="753083"/>
          </a:xfrm>
        </p:spPr>
        <p:txBody>
          <a:bodyPr/>
          <a:lstStyle/>
          <a:p>
            <a:r>
              <a:rPr lang="en-US" dirty="0"/>
              <a:t>Maintenance(cont.)</a:t>
            </a:r>
          </a:p>
        </p:txBody>
      </p:sp>
      <p:pic>
        <p:nvPicPr>
          <p:cNvPr id="7" name="Content Placeholder 6"/>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8150" y="1171574"/>
            <a:ext cx="11581900" cy="5484813"/>
          </a:xfrm>
        </p:spPr>
      </p:pic>
    </p:spTree>
    <p:extLst>
      <p:ext uri="{BB962C8B-B14F-4D97-AF65-F5344CB8AC3E}">
        <p14:creationId xmlns:p14="http://schemas.microsoft.com/office/powerpoint/2010/main" val="493837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3D4891-E02F-A81C-3DE4-49434AC0A9C1}"/>
              </a:ext>
            </a:extLst>
          </p:cNvPr>
          <p:cNvSpPr>
            <a:spLocks noGrp="1"/>
          </p:cNvSpPr>
          <p:nvPr>
            <p:ph type="body" sz="quarter" idx="13"/>
          </p:nvPr>
        </p:nvSpPr>
        <p:spPr>
          <a:xfrm>
            <a:off x="100338" y="714375"/>
            <a:ext cx="10778185" cy="387350"/>
          </a:xfrm>
        </p:spPr>
        <p:txBody>
          <a:bodyPr>
            <a:normAutofit fontScale="92500" lnSpcReduction="10000"/>
          </a:bodyPr>
          <a:lstStyle/>
          <a:p>
            <a:r>
              <a:rPr lang="en-US" dirty="0"/>
              <a:t>Elastic Job Agent</a:t>
            </a:r>
          </a:p>
        </p:txBody>
      </p:sp>
      <p:sp>
        <p:nvSpPr>
          <p:cNvPr id="3" name="Text Placeholder 2">
            <a:extLst>
              <a:ext uri="{FF2B5EF4-FFF2-40B4-BE49-F238E27FC236}">
                <a16:creationId xmlns:a16="http://schemas.microsoft.com/office/drawing/2014/main" id="{FE8D590A-BC2B-C1F2-76E5-95269D7882B7}"/>
              </a:ext>
            </a:extLst>
          </p:cNvPr>
          <p:cNvSpPr>
            <a:spLocks noGrp="1"/>
          </p:cNvSpPr>
          <p:nvPr>
            <p:ph type="body" sz="quarter" idx="10"/>
          </p:nvPr>
        </p:nvSpPr>
        <p:spPr/>
        <p:txBody>
          <a:bodyPr>
            <a:normAutofit/>
          </a:bodyPr>
          <a:lstStyle/>
          <a:p>
            <a:r>
              <a:rPr lang="en-US" dirty="0"/>
              <a:t>The service itself is free.  However, you need to pay for the database that stores all of the service related information.  This database needs to be at an S1 level or higher.  By using the Azure Calculator, you can see what this database would cost in your region.  It’s generally around $30 a month. </a:t>
            </a:r>
          </a:p>
          <a:p>
            <a:pPr lvl="3"/>
            <a:r>
              <a:rPr lang="en-US" dirty="0"/>
              <a:t>Azure Calculator link: </a:t>
            </a:r>
            <a:r>
              <a:rPr lang="en-US" dirty="0">
                <a:hlinkClick r:id="rId2"/>
              </a:rPr>
              <a:t>Azure Calculator</a:t>
            </a:r>
            <a:endParaRPr lang="en-US" dirty="0"/>
          </a:p>
          <a:p>
            <a:endParaRPr lang="en-US" dirty="0"/>
          </a:p>
          <a:p>
            <a:r>
              <a:rPr lang="en-US" dirty="0"/>
              <a:t>It works very well once you get past the setup.  The security behind it is what I find to be the trickiest part, but once you grasp the concept, it works flawlessly.  OLA </a:t>
            </a:r>
            <a:r>
              <a:rPr lang="en-US" dirty="0" err="1"/>
              <a:t>Hallengren</a:t>
            </a:r>
            <a:r>
              <a:rPr lang="en-US" dirty="0"/>
              <a:t> scripts can be used here as well!  </a:t>
            </a:r>
          </a:p>
          <a:p>
            <a:endParaRPr lang="en-US" dirty="0"/>
          </a:p>
          <a:p>
            <a:r>
              <a:rPr lang="en-US" dirty="0">
                <a:hlinkClick r:id="rId3"/>
              </a:rPr>
              <a:t>Learn about the Elastic Job Agent here!</a:t>
            </a:r>
            <a:endParaRPr lang="en-US" dirty="0"/>
          </a:p>
        </p:txBody>
      </p:sp>
      <p:sp>
        <p:nvSpPr>
          <p:cNvPr id="4" name="Title 3">
            <a:extLst>
              <a:ext uri="{FF2B5EF4-FFF2-40B4-BE49-F238E27FC236}">
                <a16:creationId xmlns:a16="http://schemas.microsoft.com/office/drawing/2014/main" id="{E42C2A2F-A9FA-ADD8-8355-0E7C60D463A8}"/>
              </a:ext>
            </a:extLst>
          </p:cNvPr>
          <p:cNvSpPr>
            <a:spLocks noGrp="1"/>
          </p:cNvSpPr>
          <p:nvPr>
            <p:ph type="title"/>
          </p:nvPr>
        </p:nvSpPr>
        <p:spPr>
          <a:xfrm>
            <a:off x="0" y="0"/>
            <a:ext cx="9404723" cy="820130"/>
          </a:xfrm>
        </p:spPr>
        <p:txBody>
          <a:bodyPr/>
          <a:lstStyle/>
          <a:p>
            <a:r>
              <a:rPr lang="en-US" dirty="0"/>
              <a:t>Maintenance(cont.)</a:t>
            </a:r>
          </a:p>
        </p:txBody>
      </p:sp>
      <p:sp>
        <p:nvSpPr>
          <p:cNvPr id="5" name="Content Placeholder 4">
            <a:extLst>
              <a:ext uri="{FF2B5EF4-FFF2-40B4-BE49-F238E27FC236}">
                <a16:creationId xmlns:a16="http://schemas.microsoft.com/office/drawing/2014/main" id="{567F026E-DAD7-BC11-63F3-A10D34E3C548}"/>
              </a:ext>
            </a:extLst>
          </p:cNvPr>
          <p:cNvSpPr>
            <a:spLocks noGrp="1"/>
          </p:cNvSpPr>
          <p:nvPr>
            <p:ph sz="quarter" idx="12"/>
          </p:nvPr>
        </p:nvSpPr>
        <p:spPr/>
        <p:txBody>
          <a:bodyPr/>
          <a:lstStyle/>
          <a:p>
            <a:endParaRPr lang="en-US"/>
          </a:p>
        </p:txBody>
      </p:sp>
    </p:spTree>
    <p:extLst>
      <p:ext uri="{BB962C8B-B14F-4D97-AF65-F5344CB8AC3E}">
        <p14:creationId xmlns:p14="http://schemas.microsoft.com/office/powerpoint/2010/main" val="826822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Transparent Data Encryption(TDE) is enabled by default at no extra cost to you!</a:t>
            </a:r>
          </a:p>
          <a:p>
            <a:endParaRPr lang="en-US" dirty="0"/>
          </a:p>
          <a:p>
            <a:r>
              <a:rPr lang="en-US" dirty="0"/>
              <a:t>Query Store is enabled by default for ALL databases(Basic/Standard/Premium)</a:t>
            </a:r>
          </a:p>
          <a:p>
            <a:endParaRPr lang="en-US" dirty="0"/>
          </a:p>
          <a:p>
            <a:r>
              <a:rPr lang="en-US" dirty="0"/>
              <a:t>Dynamic Data Masking available across ALL database tiers(Basic/Standard/Premium)</a:t>
            </a:r>
          </a:p>
          <a:p>
            <a:endParaRPr lang="en-US" dirty="0"/>
          </a:p>
          <a:p>
            <a:r>
              <a:rPr lang="en-US" dirty="0"/>
              <a:t>Free database to use every month!  See here for details</a:t>
            </a:r>
            <a:r>
              <a:rPr lang="en-US"/>
              <a:t>: </a:t>
            </a:r>
            <a:r>
              <a:rPr lang="en-US">
                <a:hlinkClick r:id="rId2"/>
              </a:rPr>
              <a:t>Free Database Details</a:t>
            </a:r>
            <a:endParaRPr lang="en-US" dirty="0"/>
          </a:p>
          <a:p>
            <a:endParaRPr lang="en-US" dirty="0"/>
          </a:p>
        </p:txBody>
      </p:sp>
      <p:sp>
        <p:nvSpPr>
          <p:cNvPr id="4" name="Title 3"/>
          <p:cNvSpPr>
            <a:spLocks noGrp="1"/>
          </p:cNvSpPr>
          <p:nvPr>
            <p:ph type="title"/>
          </p:nvPr>
        </p:nvSpPr>
        <p:spPr>
          <a:xfrm>
            <a:off x="646111" y="452718"/>
            <a:ext cx="9404723" cy="744180"/>
          </a:xfrm>
        </p:spPr>
        <p:txBody>
          <a:bodyPr/>
          <a:lstStyle/>
          <a:p>
            <a:r>
              <a:rPr lang="en-US" dirty="0"/>
              <a:t>Bonus Features!</a:t>
            </a:r>
            <a:br>
              <a:rPr lang="en-US" dirty="0"/>
            </a:br>
            <a:endParaRPr lang="en-US"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96345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0702" y="1152983"/>
            <a:ext cx="8528049" cy="1228725"/>
          </a:xfrm>
        </p:spPr>
        <p:txBody>
          <a:bodyPr>
            <a:normAutofit lnSpcReduction="10000"/>
          </a:bodyPr>
          <a:lstStyle/>
          <a:p>
            <a:pPr algn="ctr"/>
            <a:r>
              <a:rPr lang="en-US" sz="8000" dirty="0"/>
              <a:t>Resource locks</a:t>
            </a:r>
          </a:p>
          <a:p>
            <a:endParaRPr lang="en-US" dirty="0"/>
          </a:p>
        </p:txBody>
      </p:sp>
      <p:sp>
        <p:nvSpPr>
          <p:cNvPr id="4" name="Title 3"/>
          <p:cNvSpPr>
            <a:spLocks noGrp="1"/>
          </p:cNvSpPr>
          <p:nvPr>
            <p:ph type="title"/>
          </p:nvPr>
        </p:nvSpPr>
        <p:spPr/>
        <p:txBody>
          <a:bodyPr/>
          <a:lstStyle/>
          <a:p>
            <a:r>
              <a:rPr lang="en-US"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775" y="2733675"/>
            <a:ext cx="2438400" cy="2438400"/>
          </a:xfrm>
          <a:prstGeom prst="rect">
            <a:avLst/>
          </a:prstGeom>
        </p:spPr>
      </p:pic>
    </p:spTree>
    <p:extLst>
      <p:ext uri="{BB962C8B-B14F-4D97-AF65-F5344CB8AC3E}">
        <p14:creationId xmlns:p14="http://schemas.microsoft.com/office/powerpoint/2010/main" val="20141649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690282"/>
            <a:ext cx="8305800" cy="5257800"/>
          </a:xfrm>
        </p:spPr>
        <p:txBody>
          <a:bodyPr>
            <a:normAutofit/>
          </a:bodyPr>
          <a:lstStyle/>
          <a:p>
            <a:r>
              <a:rPr lang="en-US" sz="1600" b="0" dirty="0"/>
              <a:t>As an administrator, you may need to </a:t>
            </a:r>
            <a:r>
              <a:rPr lang="en-US" sz="1600" dirty="0"/>
              <a:t>lock</a:t>
            </a:r>
            <a:r>
              <a:rPr lang="en-US" sz="1600" b="0" dirty="0"/>
              <a:t> a subscription, </a:t>
            </a:r>
            <a:r>
              <a:rPr lang="en-US" sz="1600" dirty="0"/>
              <a:t>resource</a:t>
            </a:r>
            <a:r>
              <a:rPr lang="en-US" sz="1600" b="0" dirty="0"/>
              <a:t> group, or </a:t>
            </a:r>
            <a:r>
              <a:rPr lang="en-US" sz="1600" dirty="0"/>
              <a:t>resource</a:t>
            </a:r>
            <a:r>
              <a:rPr lang="en-US" sz="1600" b="0" dirty="0"/>
              <a:t> to prevent other users in your organization from accidentally deleting or modifying critical </a:t>
            </a:r>
            <a:r>
              <a:rPr lang="en-US" sz="1600" dirty="0"/>
              <a:t>resources</a:t>
            </a:r>
          </a:p>
          <a:p>
            <a:r>
              <a:rPr lang="en-US" dirty="0"/>
              <a:t>Two types:</a:t>
            </a:r>
          </a:p>
          <a:p>
            <a:pPr lvl="2"/>
            <a:r>
              <a:rPr lang="en-US" b="1" dirty="0"/>
              <a:t>Delete </a:t>
            </a:r>
            <a:r>
              <a:rPr lang="en-US" dirty="0"/>
              <a:t>- </a:t>
            </a:r>
            <a:r>
              <a:rPr lang="en-US" b="0" dirty="0"/>
              <a:t> means authorized users can still read and modify a resource, but they can't delete the resource.</a:t>
            </a:r>
          </a:p>
          <a:p>
            <a:pPr lvl="2"/>
            <a:r>
              <a:rPr lang="en-US" b="1" dirty="0" err="1"/>
              <a:t>ReadOnly</a:t>
            </a:r>
            <a:r>
              <a:rPr lang="en-US" b="1" dirty="0"/>
              <a:t> </a:t>
            </a:r>
            <a:r>
              <a:rPr lang="en-US" b="0" dirty="0"/>
              <a:t>- means authorized users can read a resource, but they can't delete or update the resource. Applying this lock is similar to restricting all authorized users to the permissions granted by the </a:t>
            </a:r>
            <a:r>
              <a:rPr lang="en-US" dirty="0"/>
              <a:t>Reader</a:t>
            </a:r>
            <a:r>
              <a:rPr lang="en-US" b="0" dirty="0"/>
              <a:t> role. </a:t>
            </a:r>
            <a:r>
              <a:rPr lang="en-US" sz="1800" b="1" u="sng" dirty="0">
                <a:solidFill>
                  <a:srgbClr val="FF0000"/>
                </a:solidFill>
              </a:rPr>
              <a:t>THIS IS BAD FOR </a:t>
            </a:r>
            <a:r>
              <a:rPr lang="en-US" sz="1800" b="1" u="sng" dirty="0" err="1">
                <a:solidFill>
                  <a:srgbClr val="FF0000"/>
                </a:solidFill>
              </a:rPr>
              <a:t>DBaaS</a:t>
            </a:r>
            <a:r>
              <a:rPr lang="en-US" sz="1800" b="1" u="sng" dirty="0">
                <a:solidFill>
                  <a:srgbClr val="FF0000"/>
                </a:solidFill>
              </a:rPr>
              <a:t>!!</a:t>
            </a:r>
            <a:endParaRPr lang="en-US" b="1" u="sng" dirty="0">
              <a:solidFill>
                <a:srgbClr val="FF0000"/>
              </a:solidFill>
            </a:endParaRPr>
          </a:p>
        </p:txBody>
      </p:sp>
      <p:sp>
        <p:nvSpPr>
          <p:cNvPr id="4" name="Title 3"/>
          <p:cNvSpPr>
            <a:spLocks noGrp="1"/>
          </p:cNvSpPr>
          <p:nvPr>
            <p:ph type="title"/>
          </p:nvPr>
        </p:nvSpPr>
        <p:spPr>
          <a:xfrm>
            <a:off x="0" y="0"/>
            <a:ext cx="9412659" cy="690282"/>
          </a:xfrm>
        </p:spPr>
        <p:txBody>
          <a:bodyPr/>
          <a:lstStyle/>
          <a:p>
            <a:r>
              <a:rPr lang="en-US" dirty="0"/>
              <a:t>Resource Locks</a:t>
            </a:r>
          </a:p>
        </p:txBody>
      </p:sp>
      <p:pic>
        <p:nvPicPr>
          <p:cNvPr id="5" name="Picture 4">
            <a:extLst>
              <a:ext uri="{FF2B5EF4-FFF2-40B4-BE49-F238E27FC236}">
                <a16:creationId xmlns:a16="http://schemas.microsoft.com/office/drawing/2014/main" id="{0F94F90C-AF5A-4350-8267-169395393175}"/>
              </a:ext>
            </a:extLst>
          </p:cNvPr>
          <p:cNvPicPr>
            <a:picLocks noChangeAspect="1"/>
          </p:cNvPicPr>
          <p:nvPr/>
        </p:nvPicPr>
        <p:blipFill>
          <a:blip r:embed="rId2"/>
          <a:stretch>
            <a:fillRect/>
          </a:stretch>
        </p:blipFill>
        <p:spPr>
          <a:xfrm>
            <a:off x="5494788" y="3376613"/>
            <a:ext cx="6411461" cy="3481387"/>
          </a:xfrm>
          <a:prstGeom prst="rect">
            <a:avLst/>
          </a:prstGeom>
        </p:spPr>
      </p:pic>
    </p:spTree>
    <p:extLst>
      <p:ext uri="{BB962C8B-B14F-4D97-AF65-F5344CB8AC3E}">
        <p14:creationId xmlns:p14="http://schemas.microsoft.com/office/powerpoint/2010/main" val="330362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566457"/>
          </a:xfrm>
        </p:spPr>
        <p:txBody>
          <a:bodyPr/>
          <a:lstStyle/>
          <a:p>
            <a:r>
              <a:rPr lang="en-US" dirty="0"/>
              <a:t>Resources</a:t>
            </a:r>
          </a:p>
        </p:txBody>
      </p:sp>
      <p:sp>
        <p:nvSpPr>
          <p:cNvPr id="6" name="TextBox 5"/>
          <p:cNvSpPr txBox="1"/>
          <p:nvPr/>
        </p:nvSpPr>
        <p:spPr>
          <a:xfrm>
            <a:off x="625661" y="981076"/>
            <a:ext cx="8153400" cy="6555641"/>
          </a:xfrm>
          <a:prstGeom prst="rect">
            <a:avLst/>
          </a:prstGeom>
          <a:noFill/>
        </p:spPr>
        <p:txBody>
          <a:bodyPr wrap="square" rtlCol="0">
            <a:spAutoFit/>
          </a:bodyPr>
          <a:lstStyle/>
          <a:p>
            <a:r>
              <a:rPr lang="en-US" sz="2400" b="1" dirty="0"/>
              <a:t>Local Pass Chapter</a:t>
            </a:r>
          </a:p>
          <a:p>
            <a:r>
              <a:rPr lang="en-US" dirty="0"/>
              <a:t>Ask your question there, get the speakers contact information and don’t be afraid to reach out to them.  </a:t>
            </a:r>
          </a:p>
          <a:p>
            <a:endParaRPr lang="en-US" dirty="0"/>
          </a:p>
          <a:p>
            <a:endParaRPr lang="en-US" dirty="0"/>
          </a:p>
          <a:p>
            <a:r>
              <a:rPr lang="en-US" sz="2400" b="1" dirty="0"/>
              <a:t>Twitter</a:t>
            </a:r>
          </a:p>
          <a:p>
            <a:r>
              <a:rPr lang="en-US" dirty="0"/>
              <a:t>#SQLHELP, #SQLFAMILY  Reaching out to any of those hashtags will get you a response relatively quickly if you are working on something</a:t>
            </a:r>
          </a:p>
          <a:p>
            <a:endParaRPr lang="en-US" dirty="0"/>
          </a:p>
          <a:p>
            <a:endParaRPr lang="en-US" dirty="0"/>
          </a:p>
          <a:p>
            <a:r>
              <a:rPr lang="en-US" sz="2400" b="1" dirty="0">
                <a:hlinkClick r:id="rId3"/>
              </a:rPr>
              <a:t>Advanced Threat Protection – Vulnerability Scan</a:t>
            </a:r>
            <a:endParaRPr lang="en-US" sz="2400" b="1" dirty="0"/>
          </a:p>
          <a:p>
            <a:r>
              <a:rPr lang="en-US" dirty="0"/>
              <a:t>This walkthrough helps you setup and have your first assessment run against your Azure SQL Database instance.  It is free for the first 60 days(Storage accounts are not included in that free package)</a:t>
            </a:r>
          </a:p>
          <a:p>
            <a:endParaRPr lang="en-US" dirty="0"/>
          </a:p>
          <a:p>
            <a:endParaRPr lang="en-US" dirty="0"/>
          </a:p>
          <a:p>
            <a:r>
              <a:rPr lang="en-US" sz="2400" b="1" dirty="0"/>
              <a:t>Allan </a:t>
            </a:r>
            <a:r>
              <a:rPr lang="en-US" sz="2400" b="1" dirty="0" err="1"/>
              <a:t>Hirt</a:t>
            </a:r>
            <a:r>
              <a:rPr lang="en-US" sz="2400" b="1" dirty="0"/>
              <a:t> - sqlha.com</a:t>
            </a:r>
          </a:p>
          <a:p>
            <a:r>
              <a:rPr lang="en-US" dirty="0"/>
              <a:t>Great blog posts on DR strategies, pitfalls, misconceptions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51039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anim calcmode="lin" valueType="num">
                                      <p:cBhvr>
                                        <p:cTn id="2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1000"/>
                                        <p:tgtEl>
                                          <p:spTgt spid="6">
                                            <p:txEl>
                                              <p:pRg st="8" end="8"/>
                                            </p:txEl>
                                          </p:spTgt>
                                        </p:tgtEl>
                                      </p:cBhvr>
                                    </p:animEffect>
                                    <p:anim calcmode="lin" valueType="num">
                                      <p:cBhvr>
                                        <p:cTn id="3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1000"/>
                                        <p:tgtEl>
                                          <p:spTgt spid="6">
                                            <p:txEl>
                                              <p:pRg st="9" end="9"/>
                                            </p:txEl>
                                          </p:spTgt>
                                        </p:tgtEl>
                                      </p:cBhvr>
                                    </p:animEffect>
                                    <p:anim calcmode="lin" valueType="num">
                                      <p:cBhvr>
                                        <p:cTn id="3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1000"/>
                                        <p:tgtEl>
                                          <p:spTgt spid="6">
                                            <p:txEl>
                                              <p:pRg st="12" end="12"/>
                                            </p:txEl>
                                          </p:spTgt>
                                        </p:tgtEl>
                                      </p:cBhvr>
                                    </p:animEffect>
                                    <p:anim calcmode="lin" valueType="num">
                                      <p:cBhvr>
                                        <p:cTn id="44"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13" end="13"/>
                                            </p:txEl>
                                          </p:spTgt>
                                        </p:tgtEl>
                                        <p:attrNameLst>
                                          <p:attrName>style.visibility</p:attrName>
                                        </p:attrNameLst>
                                      </p:cBhvr>
                                      <p:to>
                                        <p:strVal val="visible"/>
                                      </p:to>
                                    </p:set>
                                    <p:animEffect transition="in" filter="fade">
                                      <p:cBhvr>
                                        <p:cTn id="48" dur="1000"/>
                                        <p:tgtEl>
                                          <p:spTgt spid="6">
                                            <p:txEl>
                                              <p:pRg st="13" end="13"/>
                                            </p:txEl>
                                          </p:spTgt>
                                        </p:tgtEl>
                                      </p:cBhvr>
                                    </p:animEffect>
                                    <p:anim calcmode="lin" valueType="num">
                                      <p:cBhvr>
                                        <p:cTn id="49"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24276" y="807928"/>
            <a:ext cx="8083639" cy="387350"/>
          </a:xfrm>
        </p:spPr>
        <p:txBody>
          <a:bodyPr>
            <a:normAutofit fontScale="92500" lnSpcReduction="10000"/>
          </a:bodyPr>
          <a:lstStyle/>
          <a:p>
            <a:r>
              <a:rPr lang="en-US" dirty="0"/>
              <a:t>Important thing to remember is: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76501" y="1519128"/>
            <a:ext cx="7353903" cy="3860800"/>
          </a:xfrm>
        </p:spPr>
      </p:pic>
    </p:spTree>
    <p:extLst>
      <p:ext uri="{BB962C8B-B14F-4D97-AF65-F5344CB8AC3E}">
        <p14:creationId xmlns:p14="http://schemas.microsoft.com/office/powerpoint/2010/main" val="3065406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1926" y="285749"/>
            <a:ext cx="9620249" cy="5724525"/>
          </a:xfrm>
        </p:spPr>
        <p:txBody>
          <a:bodyPr>
            <a:normAutofit/>
          </a:bodyPr>
          <a:lstStyle/>
          <a:p>
            <a:r>
              <a:rPr lang="en-US" sz="2800" dirty="0" err="1"/>
              <a:t>SentryOne</a:t>
            </a:r>
            <a:r>
              <a:rPr lang="en-US" sz="2800" dirty="0"/>
              <a:t>(Now SolarWinds)</a:t>
            </a:r>
          </a:p>
          <a:p>
            <a:pPr lvl="1"/>
            <a:r>
              <a:rPr lang="en-US" sz="1600" dirty="0"/>
              <a:t>I cannot stress how great </a:t>
            </a:r>
            <a:r>
              <a:rPr lang="en-US" sz="1600" dirty="0" err="1"/>
              <a:t>PlanExplorer</a:t>
            </a:r>
            <a:r>
              <a:rPr lang="en-US" sz="1600" dirty="0"/>
              <a:t> is!  It is COMPLETELY free now!  There used to be a free and paid, but they combined the two.  Powerful tool for Execution Plan reading.  </a:t>
            </a:r>
          </a:p>
          <a:p>
            <a:endParaRPr lang="en-US" sz="2100" dirty="0"/>
          </a:p>
          <a:p>
            <a:r>
              <a:rPr lang="en-US" sz="3300" dirty="0"/>
              <a:t>Virtual Pass Chapters</a:t>
            </a:r>
          </a:p>
          <a:p>
            <a:pPr lvl="1"/>
            <a:r>
              <a:rPr lang="en-US" sz="1600" dirty="0"/>
              <a:t>These chapters hold virtual meetings every month for their subject(In-Memory, Performance, Administration, </a:t>
            </a:r>
            <a:r>
              <a:rPr lang="en-US" sz="1600" dirty="0" err="1"/>
              <a:t>etc</a:t>
            </a:r>
            <a:r>
              <a:rPr lang="en-US" sz="1600" dirty="0"/>
              <a:t>). Register on SQLPASS.org and look into them, lots of great, knowledgeable speakers regularly present!  --Shameless Plug, In-Memory VC has a great leader, just </a:t>
            </a:r>
            <a:r>
              <a:rPr lang="en-US" sz="1600" dirty="0" err="1"/>
              <a:t>sayin</a:t>
            </a:r>
            <a:r>
              <a:rPr lang="en-US" sz="1600" dirty="0"/>
              <a:t>. ;)</a:t>
            </a:r>
          </a:p>
          <a:p>
            <a:endParaRPr lang="en-US" sz="1800" dirty="0"/>
          </a:p>
          <a:p>
            <a:r>
              <a:rPr lang="en-US" sz="3300" dirty="0" err="1"/>
              <a:t>Learn.Microsoft.Com</a:t>
            </a:r>
            <a:endParaRPr lang="en-US" sz="3300" dirty="0"/>
          </a:p>
          <a:p>
            <a:pPr lvl="1"/>
            <a:r>
              <a:rPr lang="en-US" sz="1600" dirty="0"/>
              <a:t>Free training for all Azure topics(Networking, SQL, VM)</a:t>
            </a:r>
          </a:p>
          <a:p>
            <a:pPr marL="457200" lvl="1" indent="0">
              <a:buNone/>
            </a:pPr>
            <a:endParaRPr lang="en-US" sz="1600"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271625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143001"/>
            <a:ext cx="8147050" cy="2247275"/>
          </a:xfrm>
        </p:spPr>
        <p:txBody>
          <a:bodyPr/>
          <a:lstStyle/>
          <a:p>
            <a:pPr algn="ctr"/>
            <a:r>
              <a:rPr lang="en-US" sz="5400" dirty="0">
                <a:effectLst>
                  <a:outerShdw blurRad="38100" dist="38100" dir="2700000" algn="tl">
                    <a:srgbClr val="000000">
                      <a:alpha val="43137"/>
                    </a:srgbClr>
                  </a:outerShdw>
                </a:effectLst>
              </a:rPr>
              <a:t>Questions?</a:t>
            </a:r>
          </a:p>
          <a:p>
            <a:pPr algn="ctr"/>
            <a:endParaRPr lang="en-US" sz="5400" dirty="0">
              <a:effectLst>
                <a:outerShdw blurRad="38100" dist="38100" dir="2700000" algn="tl">
                  <a:srgbClr val="000000">
                    <a:alpha val="43137"/>
                  </a:srgbClr>
                </a:outerShdw>
              </a:effectLst>
            </a:endParaRPr>
          </a:p>
        </p:txBody>
      </p:sp>
      <p:sp>
        <p:nvSpPr>
          <p:cNvPr id="4" name="Title 3"/>
          <p:cNvSpPr>
            <a:spLocks noGrp="1"/>
          </p:cNvSpPr>
          <p:nvPr>
            <p:ph type="title"/>
          </p:nvPr>
        </p:nvSpPr>
        <p:spPr/>
        <p:txBody>
          <a:bodyPr/>
          <a:lstStyle/>
          <a:p>
            <a:endParaRPr lang="en-US" dirty="0"/>
          </a:p>
        </p:txBody>
      </p:sp>
      <p:sp>
        <p:nvSpPr>
          <p:cNvPr id="6" name="TextBox 5"/>
          <p:cNvSpPr txBox="1"/>
          <p:nvPr/>
        </p:nvSpPr>
        <p:spPr>
          <a:xfrm>
            <a:off x="3200401" y="2686878"/>
            <a:ext cx="6276109" cy="369332"/>
          </a:xfrm>
          <a:prstGeom prst="rect">
            <a:avLst/>
          </a:prstGeom>
          <a:noFill/>
        </p:spPr>
        <p:txBody>
          <a:bodyPr wrap="square" rtlCol="0">
            <a:spAutoFit/>
          </a:bodyPr>
          <a:lstStyle/>
          <a:p>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4241801"/>
            <a:ext cx="3099487" cy="228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497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nodePh="1">
                                  <p:stCondLst>
                                    <p:cond delay="0"/>
                                  </p:stCondLst>
                                  <p:endCondLst>
                                    <p:cond evt="begin" delay="0">
                                      <p:tn val="10"/>
                                    </p:cond>
                                  </p:end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57164" y="179173"/>
            <a:ext cx="9077671" cy="2774092"/>
          </a:xfrm>
        </p:spPr>
        <p:txBody>
          <a:bodyPr>
            <a:normAutofit fontScale="70000" lnSpcReduction="20000"/>
          </a:bodyPr>
          <a:lstStyle/>
          <a:p>
            <a:pPr marL="0" indent="0" algn="ctr">
              <a:buNone/>
            </a:pPr>
            <a:endParaRPr lang="en-US" sz="9600" dirty="0">
              <a:effectLst>
                <a:outerShdw blurRad="38100" dist="38100" dir="2700000" algn="tl">
                  <a:srgbClr val="000000">
                    <a:alpha val="43137"/>
                  </a:srgbClr>
                </a:outerShdw>
              </a:effectLst>
            </a:endParaRPr>
          </a:p>
          <a:p>
            <a:pPr marL="0" indent="0" algn="ctr">
              <a:buNone/>
            </a:pPr>
            <a:r>
              <a:rPr lang="en-US" sz="9600" dirty="0">
                <a:effectLst>
                  <a:outerShdw blurRad="38100" dist="38100" dir="2700000" algn="tl">
                    <a:srgbClr val="000000">
                      <a:alpha val="43137"/>
                    </a:srgbClr>
                  </a:outerShdw>
                </a:effectLst>
              </a:rPr>
              <a:t>Thank you ALL for attending! </a:t>
            </a:r>
          </a:p>
        </p:txBody>
      </p:sp>
      <p:sp>
        <p:nvSpPr>
          <p:cNvPr id="5" name="Content Placeholder 4"/>
          <p:cNvSpPr>
            <a:spLocks noGrp="1"/>
          </p:cNvSpPr>
          <p:nvPr>
            <p:ph sz="quarter" idx="12"/>
          </p:nvPr>
        </p:nvSpPr>
        <p:spPr>
          <a:xfrm>
            <a:off x="705106" y="5854908"/>
            <a:ext cx="2767143" cy="149225"/>
          </a:xfrm>
        </p:spPr>
        <p:txBody>
          <a:bodyPr/>
          <a:lstStyle/>
          <a:p>
            <a:r>
              <a:rPr lang="en-US" sz="500" dirty="0"/>
              <a:t>https://chuckjones.com/product/left-at-albuquerque/</a:t>
            </a:r>
          </a:p>
        </p:txBody>
      </p:sp>
      <p:sp>
        <p:nvSpPr>
          <p:cNvPr id="6" name="Content Placeholder 4">
            <a:extLst>
              <a:ext uri="{FF2B5EF4-FFF2-40B4-BE49-F238E27FC236}">
                <a16:creationId xmlns:a16="http://schemas.microsoft.com/office/drawing/2014/main" id="{71B0D32C-109D-142A-6607-517F946CC3A6}"/>
              </a:ext>
            </a:extLst>
          </p:cNvPr>
          <p:cNvSpPr txBox="1">
            <a:spLocks/>
          </p:cNvSpPr>
          <p:nvPr/>
        </p:nvSpPr>
        <p:spPr>
          <a:xfrm>
            <a:off x="7991475" y="5705683"/>
            <a:ext cx="3404023" cy="298450"/>
          </a:xfrm>
          <a:prstGeom prst="rect">
            <a:avLst/>
          </a:prstGeom>
        </p:spPr>
        <p:txBody>
          <a:bodyPr vert="horz" lIns="91440" tIns="45720" rIns="91440" bIns="45720" rtlCol="0" anchor="b">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900" b="0" i="0" kern="1200" baseline="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400" dirty="0"/>
              <a:t>https://www.vanityfair.com/hollywood/2018/01/albuquerque-breaking-bad-tourism-10th-anniversary</a:t>
            </a:r>
          </a:p>
        </p:txBody>
      </p:sp>
      <p:pic>
        <p:nvPicPr>
          <p:cNvPr id="7" name="Picture 6">
            <a:extLst>
              <a:ext uri="{FF2B5EF4-FFF2-40B4-BE49-F238E27FC236}">
                <a16:creationId xmlns:a16="http://schemas.microsoft.com/office/drawing/2014/main" id="{9B065AE1-CC82-9A8A-975A-67CB020C3AA7}"/>
              </a:ext>
            </a:extLst>
          </p:cNvPr>
          <p:cNvPicPr>
            <a:picLocks noChangeAspect="1"/>
          </p:cNvPicPr>
          <p:nvPr/>
        </p:nvPicPr>
        <p:blipFill>
          <a:blip r:embed="rId2"/>
          <a:stretch>
            <a:fillRect/>
          </a:stretch>
        </p:blipFill>
        <p:spPr>
          <a:xfrm>
            <a:off x="782812" y="2300956"/>
            <a:ext cx="2689437" cy="2774092"/>
          </a:xfrm>
          <a:prstGeom prst="rect">
            <a:avLst/>
          </a:prstGeom>
        </p:spPr>
      </p:pic>
      <p:pic>
        <p:nvPicPr>
          <p:cNvPr id="9" name="Picture 8">
            <a:extLst>
              <a:ext uri="{FF2B5EF4-FFF2-40B4-BE49-F238E27FC236}">
                <a16:creationId xmlns:a16="http://schemas.microsoft.com/office/drawing/2014/main" id="{E08F5EF2-A530-AF62-C641-B325E95B047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flipH="1">
            <a:off x="8454298" y="2119724"/>
            <a:ext cx="2689437" cy="2774092"/>
          </a:xfrm>
          <a:prstGeom prst="rect">
            <a:avLst/>
          </a:prstGeom>
          <a:effectLst/>
        </p:spPr>
      </p:pic>
    </p:spTree>
    <p:extLst>
      <p:ext uri="{BB962C8B-B14F-4D97-AF65-F5344CB8AC3E}">
        <p14:creationId xmlns:p14="http://schemas.microsoft.com/office/powerpoint/2010/main" val="2986762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8111" y="2068158"/>
            <a:ext cx="9404723" cy="1400530"/>
          </a:xfrm>
        </p:spPr>
        <p:txBody>
          <a:bodyPr/>
          <a:lstStyle/>
          <a:p>
            <a:r>
              <a:rPr lang="en-US" dirty="0"/>
              <a:t>What are the … as a Service and What do they mean?</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6344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619664" y="487680"/>
            <a:ext cx="8466385" cy="5808345"/>
          </a:xfrm>
        </p:spPr>
      </p:pic>
    </p:spTree>
    <p:extLst>
      <p:ext uri="{BB962C8B-B14F-4D97-AF65-F5344CB8AC3E}">
        <p14:creationId xmlns:p14="http://schemas.microsoft.com/office/powerpoint/2010/main" val="68710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5170" y="1274806"/>
            <a:ext cx="12041659" cy="3996608"/>
          </a:xfrm>
        </p:spPr>
        <p:txBody>
          <a:bodyPr/>
          <a:lstStyle/>
          <a:p>
            <a:pPr algn="ctr"/>
            <a:r>
              <a:rPr lang="en-US" sz="8000" dirty="0">
                <a:effectLst>
                  <a:outerShdw blurRad="38100" dist="38100" dir="2700000" algn="tl">
                    <a:srgbClr val="000000">
                      <a:alpha val="43137"/>
                    </a:srgbClr>
                  </a:outerShdw>
                </a:effectLst>
              </a:rPr>
              <a:t>What is Azure SQL    Database?</a:t>
            </a:r>
          </a:p>
          <a:p>
            <a:endParaRPr lang="en-US" dirty="0"/>
          </a:p>
        </p:txBody>
      </p:sp>
      <p:sp>
        <p:nvSpPr>
          <p:cNvPr id="5" name="Content Placeholder 4"/>
          <p:cNvSpPr>
            <a:spLocks noGrp="1"/>
          </p:cNvSpPr>
          <p:nvPr>
            <p:ph sz="quarter" idx="12"/>
          </p:nvPr>
        </p:nvSpPr>
        <p:spPr/>
        <p:txBody>
          <a:bodyPr/>
          <a:lstStyle/>
          <a:p>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999" y="4019434"/>
            <a:ext cx="3048000" cy="2100072"/>
          </a:xfrm>
          <a:prstGeom prst="rect">
            <a:avLst/>
          </a:prstGeom>
        </p:spPr>
      </p:pic>
    </p:spTree>
    <p:extLst>
      <p:ext uri="{BB962C8B-B14F-4D97-AF65-F5344CB8AC3E}">
        <p14:creationId xmlns:p14="http://schemas.microsoft.com/office/powerpoint/2010/main" val="1403398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77931" y="1967817"/>
            <a:ext cx="8083638" cy="3996608"/>
          </a:xfrm>
        </p:spPr>
        <p:txBody>
          <a:bodyPr/>
          <a:lstStyle/>
          <a:p>
            <a:r>
              <a:rPr lang="en-US" dirty="0">
                <a:solidFill>
                  <a:schemeClr val="tx1"/>
                </a:solidFill>
              </a:rPr>
              <a:t>Database-as-a-service (DBaaS) is a cloud computing service model that provides users with some form of access to a database without the need for setting up physical hardware, installing software or configuring for performance. A cloud database is a database that typically runs on a cloud computing platform, access to it is provided as a service. Database services take care of scalability and high availability of the database.</a:t>
            </a:r>
          </a:p>
          <a:p>
            <a:endParaRPr lang="en-US" dirty="0"/>
          </a:p>
          <a:p>
            <a:endParaRPr lang="en-US" dirty="0"/>
          </a:p>
          <a:p>
            <a:r>
              <a:rPr lang="en-US" dirty="0"/>
              <a:t>https://en.wikipedia.org/wiki/Cloud_database</a:t>
            </a:r>
          </a:p>
          <a:p>
            <a:endParaRPr lang="en-US" dirty="0"/>
          </a:p>
        </p:txBody>
      </p:sp>
      <p:sp>
        <p:nvSpPr>
          <p:cNvPr id="4" name="Title 3"/>
          <p:cNvSpPr>
            <a:spLocks noGrp="1"/>
          </p:cNvSpPr>
          <p:nvPr>
            <p:ph type="title"/>
          </p:nvPr>
        </p:nvSpPr>
        <p:spPr>
          <a:xfrm>
            <a:off x="0" y="4957"/>
            <a:ext cx="9404723" cy="1400530"/>
          </a:xfrm>
        </p:spPr>
        <p:txBody>
          <a:bodyPr/>
          <a:lstStyle/>
          <a:p>
            <a:r>
              <a:rPr lang="en-US" dirty="0"/>
              <a:t>Definition</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7361986" y="207950"/>
            <a:ext cx="1648665" cy="1556874"/>
          </a:xfrm>
        </p:spPr>
      </p:pic>
    </p:spTree>
    <p:extLst>
      <p:ext uri="{BB962C8B-B14F-4D97-AF65-F5344CB8AC3E}">
        <p14:creationId xmlns:p14="http://schemas.microsoft.com/office/powerpoint/2010/main" val="302643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42950" y="1383320"/>
            <a:ext cx="8553451" cy="3874480"/>
          </a:xfrm>
        </p:spPr>
        <p:txBody>
          <a:bodyPr>
            <a:normAutofit/>
          </a:bodyPr>
          <a:lstStyle/>
          <a:p>
            <a:pPr algn="ctr"/>
            <a:r>
              <a:rPr lang="en-US" sz="8000" dirty="0">
                <a:effectLst>
                  <a:outerShdw blurRad="38100" dist="38100" dir="2700000" algn="tl">
                    <a:srgbClr val="000000">
                      <a:alpha val="43137"/>
                    </a:srgbClr>
                  </a:outerShdw>
                </a:effectLst>
              </a:rPr>
              <a:t>Configuration</a:t>
            </a:r>
          </a:p>
        </p:txBody>
      </p:sp>
      <p:sp>
        <p:nvSpPr>
          <p:cNvPr id="4" name="Title 3"/>
          <p:cNvSpPr>
            <a:spLocks noGrp="1"/>
          </p:cNvSpPr>
          <p:nvPr>
            <p:ph type="title"/>
          </p:nvPr>
        </p:nvSpPr>
        <p:spPr/>
        <p:txBody>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551" y="2933700"/>
            <a:ext cx="2515842" cy="2857500"/>
          </a:xfrm>
          <a:prstGeom prst="rect">
            <a:avLst/>
          </a:prstGeom>
        </p:spPr>
      </p:pic>
    </p:spTree>
    <p:extLst>
      <p:ext uri="{BB962C8B-B14F-4D97-AF65-F5344CB8AC3E}">
        <p14:creationId xmlns:p14="http://schemas.microsoft.com/office/powerpoint/2010/main" val="2603863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BE14A82-5976-425D-B8D4-41766C5E3C9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5149</TotalTime>
  <Words>2039</Words>
  <Application>Microsoft Office PowerPoint</Application>
  <PresentationFormat>Widescreen</PresentationFormat>
  <Paragraphs>204</Paragraphs>
  <Slides>42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segoe-ui_normal</vt:lpstr>
      <vt:lpstr>Wingdings 3</vt:lpstr>
      <vt:lpstr>Ion</vt:lpstr>
      <vt:lpstr>Getting Started with Azure SQL Database!</vt:lpstr>
      <vt:lpstr>PowerPoint Presentation</vt:lpstr>
      <vt:lpstr>Agenda</vt:lpstr>
      <vt:lpstr>PowerPoint Presentation</vt:lpstr>
      <vt:lpstr>What are the … as a Service and What do they mean?</vt:lpstr>
      <vt:lpstr>PowerPoint Presentation</vt:lpstr>
      <vt:lpstr>PowerPoint Presentation</vt:lpstr>
      <vt:lpstr>Definition</vt:lpstr>
      <vt:lpstr>PowerPoint Presentation</vt:lpstr>
      <vt:lpstr>Configuration</vt:lpstr>
      <vt:lpstr>PowerPoint Presentation</vt:lpstr>
      <vt:lpstr>Firewall Configuration</vt:lpstr>
      <vt:lpstr>PowerPoint Presentation</vt:lpstr>
      <vt:lpstr>PowerPoint Presentation</vt:lpstr>
      <vt:lpstr>Auditing/Threat Detection </vt:lpstr>
      <vt:lpstr>PowerPoint Presentation</vt:lpstr>
      <vt:lpstr>Automatic Index Management</vt:lpstr>
      <vt:lpstr>PowerPoint Presentation</vt:lpstr>
      <vt:lpstr>PowerPoint Presentation</vt:lpstr>
      <vt:lpstr>PowerPoint Presentation</vt:lpstr>
      <vt:lpstr>Alerting</vt:lpstr>
      <vt:lpstr>PowerPoint Presentation</vt:lpstr>
      <vt:lpstr>PowerPoint Presentation</vt:lpstr>
      <vt:lpstr>Geo-Replication Setup </vt:lpstr>
      <vt:lpstr>Setup Flowchart</vt:lpstr>
      <vt:lpstr>PowerPoint Presentation</vt:lpstr>
      <vt:lpstr>Failover Groups</vt:lpstr>
      <vt:lpstr>PowerPoint Presentation</vt:lpstr>
      <vt:lpstr>PowerPoint Presentation</vt:lpstr>
      <vt:lpstr>Elastic Pools</vt:lpstr>
      <vt:lpstr>Elastic Pools</vt:lpstr>
      <vt:lpstr>PowerPoint Presentation</vt:lpstr>
      <vt:lpstr>Maintenance</vt:lpstr>
      <vt:lpstr>Maintenance(cont.)</vt:lpstr>
      <vt:lpstr>Maintenance(cont.)</vt:lpstr>
      <vt:lpstr>Bonus Features! </vt:lpstr>
      <vt:lpstr> </vt:lpstr>
      <vt:lpstr>Resource Locks</vt:lpstr>
      <vt:lpstr>Resources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Novotny, Katrina</dc:creator>
  <cp:lastModifiedBy>Jim Donahoe</cp:lastModifiedBy>
  <cp:revision>281</cp:revision>
  <dcterms:created xsi:type="dcterms:W3CDTF">2017-04-20T23:35:24Z</dcterms:created>
  <dcterms:modified xsi:type="dcterms:W3CDTF">2023-10-03T22:40:21Z</dcterms:modified>
</cp:coreProperties>
</file>