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8"/>
  </p:notesMasterIdLst>
  <p:sldIdLst>
    <p:sldId id="256" r:id="rId2"/>
    <p:sldId id="262" r:id="rId3"/>
    <p:sldId id="257" r:id="rId4"/>
    <p:sldId id="258" r:id="rId5"/>
    <p:sldId id="259" r:id="rId6"/>
    <p:sldId id="260" r:id="rId7"/>
    <p:sldId id="265" r:id="rId8"/>
    <p:sldId id="266" r:id="rId9"/>
    <p:sldId id="267" r:id="rId10"/>
    <p:sldId id="268" r:id="rId11"/>
    <p:sldId id="269" r:id="rId12"/>
    <p:sldId id="270" r:id="rId13"/>
    <p:sldId id="271" r:id="rId14"/>
    <p:sldId id="272" r:id="rId15"/>
    <p:sldId id="261"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200"/>
    <a:srgbClr val="00308F"/>
    <a:srgbClr val="002A7F"/>
    <a:srgbClr val="ED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varScale="1">
        <p:scale>
          <a:sx n="90" d="100"/>
          <a:sy n="90" d="100"/>
        </p:scale>
        <p:origin x="23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8C820-0967-E846-BA81-8967F2F7163D}" type="datetimeFigureOut">
              <a:rPr lang="en-US" smtClean="0"/>
              <a:t>8/3/23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DA3ACC-38C1-324C-80A5-C323D51EE9EA}" type="slidenum">
              <a:rPr lang="en-US" smtClean="0"/>
              <a:t>‹#›</a:t>
            </a:fld>
            <a:endParaRPr lang="en-US"/>
          </a:p>
        </p:txBody>
      </p:sp>
    </p:spTree>
    <p:extLst>
      <p:ext uri="{BB962C8B-B14F-4D97-AF65-F5344CB8AC3E}">
        <p14:creationId xmlns:p14="http://schemas.microsoft.com/office/powerpoint/2010/main" val="2270615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Json screen</a:t>
            </a:r>
          </a:p>
        </p:txBody>
      </p:sp>
      <p:sp>
        <p:nvSpPr>
          <p:cNvPr id="4" name="Slide Number Placeholder 3"/>
          <p:cNvSpPr>
            <a:spLocks noGrp="1"/>
          </p:cNvSpPr>
          <p:nvPr>
            <p:ph type="sldNum" sz="quarter" idx="5"/>
          </p:nvPr>
        </p:nvSpPr>
        <p:spPr/>
        <p:txBody>
          <a:bodyPr/>
          <a:lstStyle/>
          <a:p>
            <a:fld id="{B4DA3ACC-38C1-324C-80A5-C323D51EE9EA}" type="slidenum">
              <a:rPr lang="en-US" smtClean="0"/>
              <a:t>5</a:t>
            </a:fld>
            <a:endParaRPr lang="en-US"/>
          </a:p>
        </p:txBody>
      </p:sp>
    </p:spTree>
    <p:extLst>
      <p:ext uri="{BB962C8B-B14F-4D97-AF65-F5344CB8AC3E}">
        <p14:creationId xmlns:p14="http://schemas.microsoft.com/office/powerpoint/2010/main" val="248319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0703A55-4804-C745-AE9A-57701EF14D3E}" type="datetimeFigureOut">
              <a:rPr lang="en-US" smtClean="0"/>
              <a:t>8/3/23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CE1A5-1B98-F54A-A844-940EF0FBFEB3}" type="slidenum">
              <a:rPr lang="en-US" smtClean="0"/>
              <a:t>‹#›</a:t>
            </a:fld>
            <a:endParaRPr lang="en-US"/>
          </a:p>
        </p:txBody>
      </p:sp>
    </p:spTree>
    <p:extLst>
      <p:ext uri="{BB962C8B-B14F-4D97-AF65-F5344CB8AC3E}">
        <p14:creationId xmlns:p14="http://schemas.microsoft.com/office/powerpoint/2010/main" val="2935777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03A55-4804-C745-AE9A-57701EF14D3E}" type="datetimeFigureOut">
              <a:rPr lang="en-US" smtClean="0"/>
              <a:t>8/3/23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CE1A5-1B98-F54A-A844-940EF0FBFEB3}" type="slidenum">
              <a:rPr lang="en-US" smtClean="0"/>
              <a:t>‹#›</a:t>
            </a:fld>
            <a:endParaRPr lang="en-US"/>
          </a:p>
        </p:txBody>
      </p:sp>
    </p:spTree>
    <p:extLst>
      <p:ext uri="{BB962C8B-B14F-4D97-AF65-F5344CB8AC3E}">
        <p14:creationId xmlns:p14="http://schemas.microsoft.com/office/powerpoint/2010/main" val="926275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03A55-4804-C745-AE9A-57701EF14D3E}" type="datetimeFigureOut">
              <a:rPr lang="en-US" smtClean="0"/>
              <a:t>8/3/23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CE1A5-1B98-F54A-A844-940EF0FBFEB3}" type="slidenum">
              <a:rPr lang="en-US" smtClean="0"/>
              <a:t>‹#›</a:t>
            </a:fld>
            <a:endParaRPr lang="en-US"/>
          </a:p>
        </p:txBody>
      </p:sp>
    </p:spTree>
    <p:extLst>
      <p:ext uri="{BB962C8B-B14F-4D97-AF65-F5344CB8AC3E}">
        <p14:creationId xmlns:p14="http://schemas.microsoft.com/office/powerpoint/2010/main" val="2943519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703A55-4804-C745-AE9A-57701EF14D3E}" type="datetimeFigureOut">
              <a:rPr lang="en-US" smtClean="0"/>
              <a:t>8/3/23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CE1A5-1B98-F54A-A844-940EF0FBFEB3}" type="slidenum">
              <a:rPr lang="en-US" smtClean="0"/>
              <a:t>‹#›</a:t>
            </a:fld>
            <a:endParaRPr lang="en-US"/>
          </a:p>
        </p:txBody>
      </p:sp>
    </p:spTree>
    <p:extLst>
      <p:ext uri="{BB962C8B-B14F-4D97-AF65-F5344CB8AC3E}">
        <p14:creationId xmlns:p14="http://schemas.microsoft.com/office/powerpoint/2010/main" val="3397490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0703A55-4804-C745-AE9A-57701EF14D3E}" type="datetimeFigureOut">
              <a:rPr lang="en-US" smtClean="0"/>
              <a:t>8/3/23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CE1A5-1B98-F54A-A844-940EF0FBFEB3}" type="slidenum">
              <a:rPr lang="en-US" smtClean="0"/>
              <a:t>‹#›</a:t>
            </a:fld>
            <a:endParaRPr lang="en-US"/>
          </a:p>
        </p:txBody>
      </p:sp>
    </p:spTree>
    <p:extLst>
      <p:ext uri="{BB962C8B-B14F-4D97-AF65-F5344CB8AC3E}">
        <p14:creationId xmlns:p14="http://schemas.microsoft.com/office/powerpoint/2010/main" val="3046989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0703A55-4804-C745-AE9A-57701EF14D3E}" type="datetimeFigureOut">
              <a:rPr lang="en-US" smtClean="0"/>
              <a:t>8/3/23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5CE1A5-1B98-F54A-A844-940EF0FBFEB3}" type="slidenum">
              <a:rPr lang="en-US" smtClean="0"/>
              <a:t>‹#›</a:t>
            </a:fld>
            <a:endParaRPr lang="en-US"/>
          </a:p>
        </p:txBody>
      </p:sp>
    </p:spTree>
    <p:extLst>
      <p:ext uri="{BB962C8B-B14F-4D97-AF65-F5344CB8AC3E}">
        <p14:creationId xmlns:p14="http://schemas.microsoft.com/office/powerpoint/2010/main" val="4176886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0703A55-4804-C745-AE9A-57701EF14D3E}" type="datetimeFigureOut">
              <a:rPr lang="en-US" smtClean="0"/>
              <a:t>8/3/23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CE1A5-1B98-F54A-A844-940EF0FBFEB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22811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703A55-4804-C745-AE9A-57701EF14D3E}" type="datetimeFigureOut">
              <a:rPr lang="en-US" smtClean="0"/>
              <a:t>8/3/23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5CE1A5-1B98-F54A-A844-940EF0FBFEB3}" type="slidenum">
              <a:rPr lang="en-US" smtClean="0"/>
              <a:t>‹#›</a:t>
            </a:fld>
            <a:endParaRPr lang="en-US"/>
          </a:p>
        </p:txBody>
      </p:sp>
    </p:spTree>
    <p:extLst>
      <p:ext uri="{BB962C8B-B14F-4D97-AF65-F5344CB8AC3E}">
        <p14:creationId xmlns:p14="http://schemas.microsoft.com/office/powerpoint/2010/main" val="2049352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03A55-4804-C745-AE9A-57701EF14D3E}" type="datetimeFigureOut">
              <a:rPr lang="en-US" smtClean="0"/>
              <a:t>8/3/23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5CE1A5-1B98-F54A-A844-940EF0FBFEB3}" type="slidenum">
              <a:rPr lang="en-US" smtClean="0"/>
              <a:t>‹#›</a:t>
            </a:fld>
            <a:endParaRPr lang="en-US"/>
          </a:p>
        </p:txBody>
      </p:sp>
    </p:spTree>
    <p:extLst>
      <p:ext uri="{BB962C8B-B14F-4D97-AF65-F5344CB8AC3E}">
        <p14:creationId xmlns:p14="http://schemas.microsoft.com/office/powerpoint/2010/main" val="2086416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0703A55-4804-C745-AE9A-57701EF14D3E}" type="datetimeFigureOut">
              <a:rPr lang="en-US" smtClean="0"/>
              <a:t>8/3/23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15CE1A5-1B98-F54A-A844-940EF0FBFEB3}" type="slidenum">
              <a:rPr lang="en-US" smtClean="0"/>
              <a:t>‹#›</a:t>
            </a:fld>
            <a:endParaRPr lang="en-US"/>
          </a:p>
        </p:txBody>
      </p:sp>
    </p:spTree>
    <p:extLst>
      <p:ext uri="{BB962C8B-B14F-4D97-AF65-F5344CB8AC3E}">
        <p14:creationId xmlns:p14="http://schemas.microsoft.com/office/powerpoint/2010/main" val="2544583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0703A55-4804-C745-AE9A-57701EF14D3E}" type="datetimeFigureOut">
              <a:rPr lang="en-US" smtClean="0"/>
              <a:t>8/3/23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15CE1A5-1B98-F54A-A844-940EF0FBFEB3}" type="slidenum">
              <a:rPr lang="en-US" smtClean="0"/>
              <a:t>‹#›</a:t>
            </a:fld>
            <a:endParaRPr lang="en-US"/>
          </a:p>
        </p:txBody>
      </p:sp>
    </p:spTree>
    <p:extLst>
      <p:ext uri="{BB962C8B-B14F-4D97-AF65-F5344CB8AC3E}">
        <p14:creationId xmlns:p14="http://schemas.microsoft.com/office/powerpoint/2010/main" val="6695065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0703A55-4804-C745-AE9A-57701EF14D3E}" type="datetimeFigureOut">
              <a:rPr lang="en-US" smtClean="0"/>
              <a:t>8/3/23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C15CE1A5-1B98-F54A-A844-940EF0FBFEB3}" type="slidenum">
              <a:rPr lang="en-US" smtClean="0"/>
              <a:t>‹#›</a:t>
            </a:fld>
            <a:endParaRPr lang="en-US"/>
          </a:p>
        </p:txBody>
      </p:sp>
    </p:spTree>
    <p:extLst>
      <p:ext uri="{BB962C8B-B14F-4D97-AF65-F5344CB8AC3E}">
        <p14:creationId xmlns:p14="http://schemas.microsoft.com/office/powerpoint/2010/main" val="36727452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views/BestBuyAnalysisProject/Sheet1?:language=en-US&amp;:display_count=n&amp;:origin=viz_share_lin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public.tableau.com/views/BestBuyTVProject/Story1?:language=en-US&amp;:display_count=n&amp;:origin=viz_share_link"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08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FCD31-B6A0-453B-AC5B-4A7F4219A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C1420-7666-8D45-B14C-6CA870AC3A50}"/>
              </a:ext>
            </a:extLst>
          </p:cNvPr>
          <p:cNvSpPr>
            <a:spLocks noGrp="1"/>
          </p:cNvSpPr>
          <p:nvPr>
            <p:ph type="ctrTitle"/>
          </p:nvPr>
        </p:nvSpPr>
        <p:spPr>
          <a:xfrm>
            <a:off x="1600200" y="3418891"/>
            <a:ext cx="8991600" cy="1645920"/>
          </a:xfrm>
          <a:solidFill>
            <a:schemeClr val="tx1"/>
          </a:solidFill>
        </p:spPr>
        <p:txBody>
          <a:bodyPr>
            <a:normAutofit/>
          </a:bodyPr>
          <a:lstStyle/>
          <a:p>
            <a:r>
              <a:rPr lang="en-US" dirty="0"/>
              <a:t>Best Buy TV Analysis</a:t>
            </a:r>
            <a:br>
              <a:rPr lang="en-US" dirty="0"/>
            </a:br>
            <a:endParaRPr lang="en-US" dirty="0"/>
          </a:p>
        </p:txBody>
      </p:sp>
      <p:sp>
        <p:nvSpPr>
          <p:cNvPr id="3" name="Subtitle 2">
            <a:extLst>
              <a:ext uri="{FF2B5EF4-FFF2-40B4-BE49-F238E27FC236}">
                <a16:creationId xmlns:a16="http://schemas.microsoft.com/office/drawing/2014/main" id="{39B0188D-A717-4C40-A34C-3199FE2B71B1}"/>
              </a:ext>
            </a:extLst>
          </p:cNvPr>
          <p:cNvSpPr>
            <a:spLocks noGrp="1"/>
          </p:cNvSpPr>
          <p:nvPr>
            <p:ph type="subTitle" idx="1"/>
          </p:nvPr>
        </p:nvSpPr>
        <p:spPr>
          <a:xfrm>
            <a:off x="2695194" y="5384691"/>
            <a:ext cx="6801612" cy="736976"/>
          </a:xfrm>
        </p:spPr>
        <p:txBody>
          <a:bodyPr>
            <a:normAutofit/>
          </a:bodyPr>
          <a:lstStyle/>
          <a:p>
            <a:r>
              <a:rPr lang="en-US" dirty="0"/>
              <a:t>By:  Khurram Awan,  Abisola Olakanmi, Ishita Nagar, Amina, Kerry-Ann Morrison-</a:t>
            </a:r>
            <a:r>
              <a:rPr lang="en-US" dirty="0" err="1"/>
              <a:t>Jame</a:t>
            </a:r>
            <a:r>
              <a:rPr lang="en-US" dirty="0"/>
              <a:t> </a:t>
            </a:r>
          </a:p>
        </p:txBody>
      </p:sp>
      <p:pic>
        <p:nvPicPr>
          <p:cNvPr id="5" name="Picture 4" descr="A yellow and black sign&#10;&#10;Description automatically generated with medium confidence">
            <a:extLst>
              <a:ext uri="{FF2B5EF4-FFF2-40B4-BE49-F238E27FC236}">
                <a16:creationId xmlns:a16="http://schemas.microsoft.com/office/drawing/2014/main" id="{4B511D89-DA0C-7B44-9650-F07763345A2B}"/>
              </a:ext>
            </a:extLst>
          </p:cNvPr>
          <p:cNvPicPr>
            <a:picLocks noChangeAspect="1"/>
          </p:cNvPicPr>
          <p:nvPr/>
        </p:nvPicPr>
        <p:blipFill>
          <a:blip r:embed="rId2"/>
          <a:stretch>
            <a:fillRect/>
          </a:stretch>
        </p:blipFill>
        <p:spPr>
          <a:xfrm>
            <a:off x="4306555" y="640079"/>
            <a:ext cx="3578890" cy="2456360"/>
          </a:xfrm>
          <a:prstGeom prst="rect">
            <a:avLst/>
          </a:prstGeom>
        </p:spPr>
      </p:pic>
    </p:spTree>
    <p:extLst>
      <p:ext uri="{BB962C8B-B14F-4D97-AF65-F5344CB8AC3E}">
        <p14:creationId xmlns:p14="http://schemas.microsoft.com/office/powerpoint/2010/main" val="162349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E2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4C9E4-20D1-8B05-C6B7-D14F091733CD}"/>
              </a:ext>
            </a:extLst>
          </p:cNvPr>
          <p:cNvSpPr>
            <a:spLocks noGrp="1"/>
          </p:cNvSpPr>
          <p:nvPr>
            <p:ph idx="1"/>
          </p:nvPr>
        </p:nvSpPr>
        <p:spPr>
          <a:xfrm>
            <a:off x="642936" y="1850232"/>
            <a:ext cx="3871914" cy="3157536"/>
          </a:xfrm>
        </p:spPr>
        <p:txBody>
          <a:bodyPr/>
          <a:lstStyle/>
          <a:p>
            <a:r>
              <a:rPr lang="en-CA" sz="1800" dirty="0">
                <a:solidFill>
                  <a:srgbClr val="12151B"/>
                </a:solidFill>
                <a:effectLst/>
                <a:latin typeface="Roboto" panose="02000000000000000000" pitchFamily="2" charset="0"/>
                <a:ea typeface="Calibri" panose="020F0502020204030204" pitchFamily="34" charset="0"/>
                <a:cs typeface="Mangal" panose="02040503050203030202" pitchFamily="18" charset="0"/>
              </a:rPr>
              <a:t>This is a scatter plot matrix, in which we compare price, discount and reviews with respect to the size of the tv. Most of the products, have discount scattered all over. Discount is not important feature and it is visible through this graph based on how it is positioned.</a:t>
            </a:r>
            <a:endParaRPr lang="en-CA"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pic>
        <p:nvPicPr>
          <p:cNvPr id="4" name="Picture 3">
            <a:extLst>
              <a:ext uri="{FF2B5EF4-FFF2-40B4-BE49-F238E27FC236}">
                <a16:creationId xmlns:a16="http://schemas.microsoft.com/office/drawing/2014/main" id="{F7744893-ADAE-DFA7-09FC-40DA47BA30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2284" y="762634"/>
            <a:ext cx="5986780" cy="4980940"/>
          </a:xfrm>
          <a:prstGeom prst="rect">
            <a:avLst/>
          </a:prstGeom>
          <a:noFill/>
        </p:spPr>
      </p:pic>
    </p:spTree>
    <p:extLst>
      <p:ext uri="{BB962C8B-B14F-4D97-AF65-F5344CB8AC3E}">
        <p14:creationId xmlns:p14="http://schemas.microsoft.com/office/powerpoint/2010/main" val="236491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308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358FD32-AA91-47A4-9758-8C172B306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6B5B18B-0170-4F1B-BF40-89BD5772C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a blue line&#10;&#10;Description automatically generated">
            <a:extLst>
              <a:ext uri="{FF2B5EF4-FFF2-40B4-BE49-F238E27FC236}">
                <a16:creationId xmlns:a16="http://schemas.microsoft.com/office/drawing/2014/main" id="{4EF232A7-1E64-288B-A779-3E012395A726}"/>
              </a:ext>
            </a:extLst>
          </p:cNvPr>
          <p:cNvPicPr>
            <a:picLocks noChangeAspect="1"/>
          </p:cNvPicPr>
          <p:nvPr/>
        </p:nvPicPr>
        <p:blipFill>
          <a:blip r:embed="rId2"/>
          <a:stretch>
            <a:fillRect/>
          </a:stretch>
        </p:blipFill>
        <p:spPr>
          <a:xfrm>
            <a:off x="1387187" y="1293275"/>
            <a:ext cx="5740647" cy="4279392"/>
          </a:xfrm>
          <a:prstGeom prst="rect">
            <a:avLst/>
          </a:prstGeom>
        </p:spPr>
      </p:pic>
      <p:sp>
        <p:nvSpPr>
          <p:cNvPr id="3" name="Content Placeholder 2">
            <a:extLst>
              <a:ext uri="{FF2B5EF4-FFF2-40B4-BE49-F238E27FC236}">
                <a16:creationId xmlns:a16="http://schemas.microsoft.com/office/drawing/2014/main" id="{5604A74A-9B75-4FC4-2920-FA40B94A3CCC}"/>
              </a:ext>
            </a:extLst>
          </p:cNvPr>
          <p:cNvSpPr>
            <a:spLocks noGrp="1"/>
          </p:cNvSpPr>
          <p:nvPr>
            <p:ph idx="1"/>
          </p:nvPr>
        </p:nvSpPr>
        <p:spPr>
          <a:xfrm>
            <a:off x="8313440" y="1797397"/>
            <a:ext cx="3063765" cy="3174653"/>
          </a:xfrm>
        </p:spPr>
        <p:txBody>
          <a:bodyPr>
            <a:normAutofit/>
          </a:bodyPr>
          <a:lstStyle/>
          <a:p>
            <a:r>
              <a:rPr lang="en-US" dirty="0"/>
              <a:t>We chose the 6 which was optimal by using the elbow method.</a:t>
            </a:r>
          </a:p>
          <a:p>
            <a:r>
              <a:rPr lang="en-US" dirty="0"/>
              <a:t>Cluster basically enhances the model. we chose 6 as in this graph, 6 is the optimal number we can choose. The visual suggests the slope providing a better value to split.</a:t>
            </a:r>
          </a:p>
          <a:p>
            <a:endParaRPr lang="en-US" dirty="0"/>
          </a:p>
        </p:txBody>
      </p:sp>
    </p:spTree>
    <p:extLst>
      <p:ext uri="{BB962C8B-B14F-4D97-AF65-F5344CB8AC3E}">
        <p14:creationId xmlns:p14="http://schemas.microsoft.com/office/powerpoint/2010/main" val="2800364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3E2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48E2E-B64A-ACEB-C115-71ABA23F9880}"/>
              </a:ext>
            </a:extLst>
          </p:cNvPr>
          <p:cNvSpPr>
            <a:spLocks noGrp="1"/>
          </p:cNvSpPr>
          <p:nvPr>
            <p:ph idx="1"/>
          </p:nvPr>
        </p:nvSpPr>
        <p:spPr>
          <a:xfrm>
            <a:off x="785811" y="2665488"/>
            <a:ext cx="3743325" cy="1733287"/>
          </a:xfrm>
        </p:spPr>
        <p:txBody>
          <a:bodyPr/>
          <a:lstStyle/>
          <a:p>
            <a:r>
              <a:rPr lang="en-CA" sz="1800" dirty="0">
                <a:solidFill>
                  <a:srgbClr val="12151B"/>
                </a:solidFill>
                <a:effectLst/>
                <a:latin typeface="Roboto" panose="02000000000000000000" pitchFamily="2" charset="0"/>
                <a:ea typeface="Calibri" panose="020F0502020204030204" pitchFamily="34" charset="0"/>
                <a:cs typeface="Mangal" panose="02040503050203030202" pitchFamily="18" charset="0"/>
              </a:rPr>
              <a:t>This plot is just depicting, how the tv type and price is behaving when we group them with clusters, and it isn't overlapping so its optimal.</a:t>
            </a:r>
            <a:endParaRPr lang="en-CA"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pic>
        <p:nvPicPr>
          <p:cNvPr id="4" name="Picture 3">
            <a:extLst>
              <a:ext uri="{FF2B5EF4-FFF2-40B4-BE49-F238E27FC236}">
                <a16:creationId xmlns:a16="http://schemas.microsoft.com/office/drawing/2014/main" id="{921DE636-3B8D-7282-DDAA-EEA12694CCA5}"/>
              </a:ext>
            </a:extLst>
          </p:cNvPr>
          <p:cNvPicPr>
            <a:picLocks noChangeAspect="1"/>
          </p:cNvPicPr>
          <p:nvPr/>
        </p:nvPicPr>
        <p:blipFill>
          <a:blip r:embed="rId2"/>
          <a:stretch>
            <a:fillRect/>
          </a:stretch>
        </p:blipFill>
        <p:spPr>
          <a:xfrm>
            <a:off x="4897437" y="1073336"/>
            <a:ext cx="6781916" cy="4711328"/>
          </a:xfrm>
          <a:prstGeom prst="rect">
            <a:avLst/>
          </a:prstGeom>
        </p:spPr>
      </p:pic>
    </p:spTree>
    <p:extLst>
      <p:ext uri="{BB962C8B-B14F-4D97-AF65-F5344CB8AC3E}">
        <p14:creationId xmlns:p14="http://schemas.microsoft.com/office/powerpoint/2010/main" val="1884246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308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3A89-F542-C593-7D13-847FDF0897B4}"/>
              </a:ext>
            </a:extLst>
          </p:cNvPr>
          <p:cNvSpPr>
            <a:spLocks noGrp="1"/>
          </p:cNvSpPr>
          <p:nvPr>
            <p:ph type="title"/>
          </p:nvPr>
        </p:nvSpPr>
        <p:spPr>
          <a:xfrm>
            <a:off x="8312677" y="964692"/>
            <a:ext cx="3066937" cy="1188720"/>
          </a:xfrm>
        </p:spPr>
        <p:txBody>
          <a:bodyPr>
            <a:normAutofit/>
          </a:bodyPr>
          <a:lstStyle/>
          <a:p>
            <a:r>
              <a:rPr lang="en-US" sz="2600"/>
              <a:t>Use of Decision Tree</a:t>
            </a:r>
          </a:p>
        </p:txBody>
      </p:sp>
      <p:sp>
        <p:nvSpPr>
          <p:cNvPr id="10" name="Rectangle 9">
            <a:extLst>
              <a:ext uri="{FF2B5EF4-FFF2-40B4-BE49-F238E27FC236}">
                <a16:creationId xmlns:a16="http://schemas.microsoft.com/office/drawing/2014/main" id="{0358FD32-AA91-47A4-9758-8C172B306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6B5B18B-0170-4F1B-BF40-89BD5772C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rectangular bar graph&#10;&#10;Description automatically generated with medium confidence">
            <a:extLst>
              <a:ext uri="{FF2B5EF4-FFF2-40B4-BE49-F238E27FC236}">
                <a16:creationId xmlns:a16="http://schemas.microsoft.com/office/drawing/2014/main" id="{E86EAA4A-402C-2F28-5E0D-5C995418D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143979" y="1712745"/>
            <a:ext cx="6227064" cy="3440451"/>
          </a:xfrm>
          <a:prstGeom prst="rect">
            <a:avLst/>
          </a:prstGeom>
          <a:noFill/>
        </p:spPr>
      </p:pic>
      <p:sp>
        <p:nvSpPr>
          <p:cNvPr id="3" name="Content Placeholder 2">
            <a:extLst>
              <a:ext uri="{FF2B5EF4-FFF2-40B4-BE49-F238E27FC236}">
                <a16:creationId xmlns:a16="http://schemas.microsoft.com/office/drawing/2014/main" id="{227F57D3-F135-A19A-64D5-7743DD3DDDF0}"/>
              </a:ext>
            </a:extLst>
          </p:cNvPr>
          <p:cNvSpPr>
            <a:spLocks noGrp="1"/>
          </p:cNvSpPr>
          <p:nvPr>
            <p:ph idx="1"/>
          </p:nvPr>
        </p:nvSpPr>
        <p:spPr>
          <a:xfrm>
            <a:off x="8311249" y="2300288"/>
            <a:ext cx="3063765" cy="3600962"/>
          </a:xfrm>
        </p:spPr>
        <p:txBody>
          <a:bodyPr>
            <a:normAutofit fontScale="92500" lnSpcReduction="10000"/>
          </a:bodyPr>
          <a:lstStyle/>
          <a:p>
            <a:r>
              <a:rPr lang="en-US" dirty="0"/>
              <a:t>Based on our machining learning model we were able to predict the price and found that TV model type tends to have the biggest impact on price with an R-squared score of 0.8013 indicates that approximately 80.13% of the variance in the target variable (TV prices) is explained by the model using the input features (TV Type, TV Pixels, Brand) and 0.8817 for model using Scaled feature.</a:t>
            </a:r>
          </a:p>
          <a:p>
            <a:endParaRPr lang="en-US" dirty="0"/>
          </a:p>
        </p:txBody>
      </p:sp>
    </p:spTree>
    <p:extLst>
      <p:ext uri="{BB962C8B-B14F-4D97-AF65-F5344CB8AC3E}">
        <p14:creationId xmlns:p14="http://schemas.microsoft.com/office/powerpoint/2010/main" val="860489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3E2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981DBD-E8B0-8B4F-EF73-E4CD9E05AC5C}"/>
              </a:ext>
            </a:extLst>
          </p:cNvPr>
          <p:cNvSpPr>
            <a:spLocks noGrp="1"/>
          </p:cNvSpPr>
          <p:nvPr>
            <p:ph idx="1"/>
          </p:nvPr>
        </p:nvSpPr>
        <p:spPr>
          <a:xfrm>
            <a:off x="1716882" y="5243513"/>
            <a:ext cx="8758236" cy="810839"/>
          </a:xfrm>
        </p:spPr>
        <p:txBody>
          <a:bodyPr/>
          <a:lstStyle/>
          <a:p>
            <a:r>
              <a:rPr lang="en-CA" dirty="0">
                <a:solidFill>
                  <a:srgbClr val="12151B"/>
                </a:solidFill>
                <a:latin typeface="Roboto" panose="02000000000000000000" pitchFamily="2" charset="0"/>
                <a:ea typeface="Calibri" panose="020F0502020204030204" pitchFamily="34" charset="0"/>
                <a:cs typeface="Mangal" panose="02040503050203030202" pitchFamily="18" charset="0"/>
              </a:rPr>
              <a:t>Lastly, we</a:t>
            </a:r>
            <a:r>
              <a:rPr lang="en-CA" sz="1800" dirty="0">
                <a:solidFill>
                  <a:srgbClr val="12151B"/>
                </a:solidFill>
                <a:effectLst/>
                <a:latin typeface="Roboto" panose="02000000000000000000" pitchFamily="2" charset="0"/>
                <a:ea typeface="Calibri" panose="020F0502020204030204" pitchFamily="34" charset="0"/>
                <a:cs typeface="Mangal" panose="02040503050203030202" pitchFamily="18" charset="0"/>
              </a:rPr>
              <a:t> used the Flask API to show how can we predict price by using model.</a:t>
            </a:r>
            <a:r>
              <a:rPr lang="en-CA" dirty="0">
                <a:effectLst/>
              </a:rPr>
              <a:t> </a:t>
            </a:r>
            <a:endParaRPr lang="en-US" dirty="0"/>
          </a:p>
        </p:txBody>
      </p:sp>
      <p:pic>
        <p:nvPicPr>
          <p:cNvPr id="4" name="Picture 3">
            <a:extLst>
              <a:ext uri="{FF2B5EF4-FFF2-40B4-BE49-F238E27FC236}">
                <a16:creationId xmlns:a16="http://schemas.microsoft.com/office/drawing/2014/main" id="{359BE7DE-4565-D153-CCE3-8F37C4B073E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4908" y="917948"/>
            <a:ext cx="7302183" cy="3711202"/>
          </a:xfrm>
          <a:prstGeom prst="rect">
            <a:avLst/>
          </a:prstGeom>
          <a:noFill/>
        </p:spPr>
      </p:pic>
    </p:spTree>
    <p:extLst>
      <p:ext uri="{BB962C8B-B14F-4D97-AF65-F5344CB8AC3E}">
        <p14:creationId xmlns:p14="http://schemas.microsoft.com/office/powerpoint/2010/main" val="459279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A7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DBA2-47D6-0B4D-B154-22B8A04CEFBF}"/>
              </a:ext>
            </a:extLst>
          </p:cNvPr>
          <p:cNvSpPr>
            <a:spLocks noGrp="1"/>
          </p:cNvSpPr>
          <p:nvPr>
            <p:ph type="title"/>
          </p:nvPr>
        </p:nvSpPr>
        <p:spPr>
          <a:xfrm>
            <a:off x="804672" y="964692"/>
            <a:ext cx="3066937" cy="1188720"/>
          </a:xfrm>
        </p:spPr>
        <p:txBody>
          <a:bodyPr>
            <a:normAutofit/>
          </a:bodyPr>
          <a:lstStyle/>
          <a:p>
            <a:r>
              <a:rPr lang="en-US" dirty="0"/>
              <a:t>Demo and Analysis:</a:t>
            </a:r>
          </a:p>
        </p:txBody>
      </p:sp>
      <p:sp>
        <p:nvSpPr>
          <p:cNvPr id="3" name="Content Placeholder 2">
            <a:extLst>
              <a:ext uri="{FF2B5EF4-FFF2-40B4-BE49-F238E27FC236}">
                <a16:creationId xmlns:a16="http://schemas.microsoft.com/office/drawing/2014/main" id="{8BD58922-A63D-4841-89C8-83C08051D1C9}"/>
              </a:ext>
            </a:extLst>
          </p:cNvPr>
          <p:cNvSpPr>
            <a:spLocks noGrp="1"/>
          </p:cNvSpPr>
          <p:nvPr>
            <p:ph idx="1"/>
          </p:nvPr>
        </p:nvSpPr>
        <p:spPr>
          <a:xfrm>
            <a:off x="803244" y="2638044"/>
            <a:ext cx="3063765" cy="3263206"/>
          </a:xfrm>
        </p:spPr>
        <p:txBody>
          <a:bodyPr>
            <a:normAutofit fontScale="62500" lnSpcReduction="20000"/>
          </a:bodyPr>
          <a:lstStyle/>
          <a:p>
            <a:r>
              <a:rPr lang="en-US" dirty="0"/>
              <a:t>We took deeper dive into the web scraping data, and found that the items are sold under new, refurbished and open box.</a:t>
            </a:r>
          </a:p>
          <a:p>
            <a:r>
              <a:rPr lang="en-US" dirty="0"/>
              <a:t>From the following data it is obvious that Samsung as a brand is the most popular despite the status of its items, based on the number of models sold and reviews received.</a:t>
            </a:r>
          </a:p>
          <a:p>
            <a:r>
              <a:rPr lang="en-US" dirty="0"/>
              <a:t>In terms of average price Samsung rests above the average price yet it is still more in demand and lands below the costliest models.</a:t>
            </a:r>
          </a:p>
          <a:p>
            <a:r>
              <a:rPr lang="en-US" dirty="0"/>
              <a:t>Based on our machining learning model we were able to predict the price and found that TV model type tends to have the biggest impact on price with , an R-squared score of 0.8013 indicates that approximately 80.13% of the variance in the target variable (TV prices) is explained by the model using the input features (TV_Type, TV_Pixels, Brand) and 0.8817 for model using Scaled feature</a:t>
            </a:r>
          </a:p>
          <a:p>
            <a:endParaRPr lang="en-US" dirty="0"/>
          </a:p>
          <a:p>
            <a:endParaRPr lang="en-US" dirty="0"/>
          </a:p>
        </p:txBody>
      </p:sp>
      <p:sp>
        <p:nvSpPr>
          <p:cNvPr id="9" name="Rectangle 8">
            <a:extLst>
              <a:ext uri="{FF2B5EF4-FFF2-40B4-BE49-F238E27FC236}">
                <a16:creationId xmlns:a16="http://schemas.microsoft.com/office/drawing/2014/main" id="{3BBEBD03-E4CE-4B72-8DF2-6E737BDDF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7221359-7E5B-428B-8817-A7C510427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4516762-258E-1795-9CEA-86B2E6933CE4}"/>
              </a:ext>
            </a:extLst>
          </p:cNvPr>
          <p:cNvPicPr>
            <a:picLocks noChangeAspect="1"/>
          </p:cNvPicPr>
          <p:nvPr/>
        </p:nvPicPr>
        <p:blipFill rotWithShape="1">
          <a:blip r:embed="rId2"/>
          <a:srcRect l="6093" t="5127" b="30042"/>
          <a:stretch/>
        </p:blipFill>
        <p:spPr>
          <a:xfrm>
            <a:off x="5577233" y="1217595"/>
            <a:ext cx="4976503" cy="4422809"/>
          </a:xfrm>
          <a:prstGeom prst="rect">
            <a:avLst/>
          </a:prstGeom>
        </p:spPr>
      </p:pic>
    </p:spTree>
    <p:extLst>
      <p:ext uri="{BB962C8B-B14F-4D97-AF65-F5344CB8AC3E}">
        <p14:creationId xmlns:p14="http://schemas.microsoft.com/office/powerpoint/2010/main" val="315596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E54A-05CB-2141-9770-9FB4CCEBD984}"/>
              </a:ext>
            </a:extLst>
          </p:cNvPr>
          <p:cNvSpPr>
            <a:spLocks noGrp="1"/>
          </p:cNvSpPr>
          <p:nvPr>
            <p:ph type="title"/>
          </p:nvPr>
        </p:nvSpPr>
        <p:spPr>
          <a:xfrm>
            <a:off x="3049524" y="2834640"/>
            <a:ext cx="6092952" cy="1188720"/>
          </a:xfrm>
          <a:solidFill>
            <a:srgbClr val="E3E200"/>
          </a:solidFill>
        </p:spPr>
        <p:txBody>
          <a:bodyPr>
            <a:normAutofit/>
          </a:bodyPr>
          <a:lstStyle/>
          <a:p>
            <a:r>
              <a:rPr lang="en-US" dirty="0">
                <a:solidFill>
                  <a:schemeClr val="bg1"/>
                </a:solidFill>
              </a:rPr>
              <a:t>Thank you!</a:t>
            </a:r>
          </a:p>
        </p:txBody>
      </p:sp>
    </p:spTree>
    <p:extLst>
      <p:ext uri="{BB962C8B-B14F-4D97-AF65-F5344CB8AC3E}">
        <p14:creationId xmlns:p14="http://schemas.microsoft.com/office/powerpoint/2010/main" val="1053870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EC9E-9EC8-C942-8FBF-E068AB5761F8}"/>
              </a:ext>
            </a:extLst>
          </p:cNvPr>
          <p:cNvSpPr>
            <a:spLocks noGrp="1"/>
          </p:cNvSpPr>
          <p:nvPr>
            <p:ph type="title"/>
          </p:nvPr>
        </p:nvSpPr>
        <p:spPr>
          <a:solidFill>
            <a:srgbClr val="EDED00"/>
          </a:solidFill>
        </p:spPr>
        <p:txBody>
          <a:bodyPr/>
          <a:lstStyle/>
          <a:p>
            <a:r>
              <a:rPr lang="en-US" dirty="0">
                <a:solidFill>
                  <a:schemeClr val="bg1"/>
                </a:solidFill>
              </a:rPr>
              <a:t>Why we choose best buy:</a:t>
            </a:r>
          </a:p>
        </p:txBody>
      </p:sp>
      <p:sp>
        <p:nvSpPr>
          <p:cNvPr id="3" name="Content Placeholder 2">
            <a:extLst>
              <a:ext uri="{FF2B5EF4-FFF2-40B4-BE49-F238E27FC236}">
                <a16:creationId xmlns:a16="http://schemas.microsoft.com/office/drawing/2014/main" id="{40F953BD-A492-4545-970A-3307C4571063}"/>
              </a:ext>
            </a:extLst>
          </p:cNvPr>
          <p:cNvSpPr>
            <a:spLocks noGrp="1"/>
          </p:cNvSpPr>
          <p:nvPr>
            <p:ph idx="1"/>
          </p:nvPr>
        </p:nvSpPr>
        <p:spPr/>
        <p:txBody>
          <a:bodyPr>
            <a:normAutofit/>
          </a:bodyPr>
          <a:lstStyle/>
          <a:p>
            <a:r>
              <a:rPr lang="en-US" dirty="0">
                <a:solidFill>
                  <a:schemeClr val="bg1"/>
                </a:solidFill>
              </a:rPr>
              <a:t>Best Buy is one of the biggest retailers that sells a wide variety of electronics.</a:t>
            </a:r>
          </a:p>
          <a:p>
            <a:r>
              <a:rPr lang="en-US" dirty="0">
                <a:solidFill>
                  <a:schemeClr val="bg1"/>
                </a:solidFill>
              </a:rPr>
              <a:t>The website had enough data to draw an accurate analysis of sale per brand</a:t>
            </a:r>
          </a:p>
          <a:p>
            <a:r>
              <a:rPr lang="en-CA" b="0" i="0" dirty="0" err="1">
                <a:solidFill>
                  <a:schemeClr val="bg1"/>
                </a:solidFill>
                <a:effectLst/>
                <a:latin typeface="Arial" panose="020B0604020202020204" pitchFamily="34" charset="0"/>
              </a:rPr>
              <a:t>eCommerceDB.com</a:t>
            </a:r>
            <a:r>
              <a:rPr lang="en-CA" b="0" i="0" dirty="0">
                <a:solidFill>
                  <a:schemeClr val="bg1"/>
                </a:solidFill>
                <a:effectLst/>
                <a:latin typeface="Arial" panose="020B0604020202020204" pitchFamily="34" charset="0"/>
              </a:rPr>
              <a:t> ranking best buy as one of the biggest retailer of electronics, making it a reliable source</a:t>
            </a:r>
          </a:p>
          <a:p>
            <a:r>
              <a:rPr lang="en-CA" dirty="0">
                <a:solidFill>
                  <a:schemeClr val="bg1"/>
                </a:solidFill>
                <a:latin typeface="Arial" panose="020B0604020202020204" pitchFamily="34" charset="0"/>
              </a:rPr>
              <a:t>Watching TV is also the second most popular method that an adult in Canada spends their time on (</a:t>
            </a:r>
            <a:r>
              <a:rPr lang="en-CA" dirty="0" err="1">
                <a:solidFill>
                  <a:schemeClr val="bg1"/>
                </a:solidFill>
                <a:latin typeface="Arial" panose="020B0604020202020204" pitchFamily="34" charset="0"/>
              </a:rPr>
              <a:t>statista.com</a:t>
            </a:r>
            <a:r>
              <a:rPr lang="en-CA" dirty="0">
                <a:solidFill>
                  <a:schemeClr val="bg1"/>
                </a:solidFill>
                <a:latin typeface="Arial" panose="020B0604020202020204" pitchFamily="34" charset="0"/>
              </a:rPr>
              <a:t>).</a:t>
            </a:r>
          </a:p>
          <a:p>
            <a:pPr lvl="1"/>
            <a:r>
              <a:rPr lang="en-CA" dirty="0">
                <a:solidFill>
                  <a:schemeClr val="bg1"/>
                </a:solidFill>
                <a:latin typeface="Arial" panose="020B0604020202020204" pitchFamily="34" charset="0"/>
              </a:rPr>
              <a:t>Making TV sales one of the most popular sales and thus marking the TV sales as an important parameter to analyse. </a:t>
            </a:r>
            <a:endParaRPr lang="en-US" dirty="0">
              <a:solidFill>
                <a:schemeClr val="bg1"/>
              </a:solidFill>
            </a:endParaRPr>
          </a:p>
          <a:p>
            <a:pPr marL="457200" lvl="1" indent="0">
              <a:buNone/>
            </a:pPr>
            <a:endParaRPr lang="en-US" dirty="0"/>
          </a:p>
          <a:p>
            <a:pPr lvl="1"/>
            <a:endParaRPr lang="en-US" dirty="0"/>
          </a:p>
          <a:p>
            <a:pPr lvl="1"/>
            <a:endParaRPr lang="en-US" dirty="0"/>
          </a:p>
          <a:p>
            <a:pPr lvl="1"/>
            <a:endParaRPr lang="en-US" dirty="0"/>
          </a:p>
          <a:p>
            <a:pPr lvl="2"/>
            <a:endParaRPr lang="en-US" dirty="0"/>
          </a:p>
          <a:p>
            <a:pPr marL="914400" lvl="2" indent="0">
              <a:buNone/>
            </a:pPr>
            <a:endParaRPr lang="en-US" dirty="0"/>
          </a:p>
        </p:txBody>
      </p:sp>
    </p:spTree>
    <p:extLst>
      <p:ext uri="{BB962C8B-B14F-4D97-AF65-F5344CB8AC3E}">
        <p14:creationId xmlns:p14="http://schemas.microsoft.com/office/powerpoint/2010/main" val="4201356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A7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6A26-B337-0B42-9B6C-5E4AF8C01D03}"/>
              </a:ext>
            </a:extLst>
          </p:cNvPr>
          <p:cNvSpPr>
            <a:spLocks noGrp="1"/>
          </p:cNvSpPr>
          <p:nvPr>
            <p:ph type="title"/>
          </p:nvPr>
        </p:nvSpPr>
        <p:spPr>
          <a:xfrm>
            <a:off x="804672" y="964692"/>
            <a:ext cx="5894832" cy="1188720"/>
          </a:xfrm>
        </p:spPr>
        <p:txBody>
          <a:bodyPr>
            <a:normAutofit/>
          </a:bodyPr>
          <a:lstStyle/>
          <a:p>
            <a:r>
              <a:rPr lang="en-US" dirty="0"/>
              <a:t>Data Limitations:</a:t>
            </a:r>
          </a:p>
        </p:txBody>
      </p:sp>
      <p:sp>
        <p:nvSpPr>
          <p:cNvPr id="3" name="Content Placeholder 2">
            <a:extLst>
              <a:ext uri="{FF2B5EF4-FFF2-40B4-BE49-F238E27FC236}">
                <a16:creationId xmlns:a16="http://schemas.microsoft.com/office/drawing/2014/main" id="{ADAA954F-AD5A-5E4C-8F22-3B95358A5474}"/>
              </a:ext>
            </a:extLst>
          </p:cNvPr>
          <p:cNvSpPr>
            <a:spLocks noGrp="1"/>
          </p:cNvSpPr>
          <p:nvPr>
            <p:ph idx="1"/>
          </p:nvPr>
        </p:nvSpPr>
        <p:spPr>
          <a:xfrm>
            <a:off x="803243" y="2638044"/>
            <a:ext cx="5963317" cy="3263206"/>
          </a:xfrm>
        </p:spPr>
        <p:txBody>
          <a:bodyPr>
            <a:normAutofit/>
          </a:bodyPr>
          <a:lstStyle/>
          <a:p>
            <a:r>
              <a:rPr lang="en-US" dirty="0"/>
              <a:t>In collecting our data, we came across two Data Limitations.</a:t>
            </a:r>
          </a:p>
          <a:p>
            <a:pPr lvl="1"/>
            <a:r>
              <a:rPr lang="en-US" dirty="0"/>
              <a:t>Number of reviews is not restricted to just the two month period, but is a representation of total reviews over the life of the product. New TVs could be rated as not being popular.. </a:t>
            </a:r>
          </a:p>
          <a:p>
            <a:pPr lvl="1"/>
            <a:r>
              <a:rPr lang="en-US" dirty="0"/>
              <a:t>Sale volume (units available, total sales) not supplied by BestBuy website. </a:t>
            </a:r>
          </a:p>
          <a:p>
            <a:pPr marL="228600" lvl="1" indent="0">
              <a:buNone/>
            </a:pPr>
            <a:endParaRPr lang="en-US" dirty="0"/>
          </a:p>
        </p:txBody>
      </p:sp>
      <p:sp>
        <p:nvSpPr>
          <p:cNvPr id="10" name="Rectangle 9">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toon of a person pushing a large blue rock up a hill&#10;&#10;Description automatically generated with low confidence">
            <a:extLst>
              <a:ext uri="{FF2B5EF4-FFF2-40B4-BE49-F238E27FC236}">
                <a16:creationId xmlns:a16="http://schemas.microsoft.com/office/drawing/2014/main" id="{D60A7F10-D12B-7647-88A4-265C789D2717}"/>
              </a:ext>
            </a:extLst>
          </p:cNvPr>
          <p:cNvPicPr>
            <a:picLocks noChangeAspect="1"/>
          </p:cNvPicPr>
          <p:nvPr/>
        </p:nvPicPr>
        <p:blipFill>
          <a:blip r:embed="rId2"/>
          <a:stretch>
            <a:fillRect/>
          </a:stretch>
        </p:blipFill>
        <p:spPr>
          <a:xfrm>
            <a:off x="7715890" y="2559262"/>
            <a:ext cx="3328416" cy="1747418"/>
          </a:xfrm>
          <a:prstGeom prst="rect">
            <a:avLst/>
          </a:prstGeom>
        </p:spPr>
      </p:pic>
    </p:spTree>
    <p:extLst>
      <p:ext uri="{BB962C8B-B14F-4D97-AF65-F5344CB8AC3E}">
        <p14:creationId xmlns:p14="http://schemas.microsoft.com/office/powerpoint/2010/main" val="4226633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0AC7-0CD4-8C48-A0A1-7D23504FB97B}"/>
              </a:ext>
            </a:extLst>
          </p:cNvPr>
          <p:cNvSpPr>
            <a:spLocks noGrp="1"/>
          </p:cNvSpPr>
          <p:nvPr>
            <p:ph type="title"/>
          </p:nvPr>
        </p:nvSpPr>
        <p:spPr>
          <a:solidFill>
            <a:srgbClr val="E3E200"/>
          </a:solidFill>
        </p:spPr>
        <p:txBody>
          <a:bodyPr/>
          <a:lstStyle/>
          <a:p>
            <a:r>
              <a:rPr lang="en-US" dirty="0">
                <a:solidFill>
                  <a:schemeClr val="bg1"/>
                </a:solidFill>
              </a:rPr>
              <a:t>Methods: data collection</a:t>
            </a:r>
          </a:p>
        </p:txBody>
      </p:sp>
      <p:sp>
        <p:nvSpPr>
          <p:cNvPr id="3" name="Content Placeholder 2">
            <a:extLst>
              <a:ext uri="{FF2B5EF4-FFF2-40B4-BE49-F238E27FC236}">
                <a16:creationId xmlns:a16="http://schemas.microsoft.com/office/drawing/2014/main" id="{8838E77B-4CF0-1A4F-8EBC-871BFF400290}"/>
              </a:ext>
            </a:extLst>
          </p:cNvPr>
          <p:cNvSpPr>
            <a:spLocks noGrp="1"/>
          </p:cNvSpPr>
          <p:nvPr>
            <p:ph idx="1"/>
          </p:nvPr>
        </p:nvSpPr>
        <p:spPr>
          <a:xfrm>
            <a:off x="442913" y="2506685"/>
            <a:ext cx="4943475" cy="3101983"/>
          </a:xfrm>
        </p:spPr>
        <p:txBody>
          <a:bodyPr>
            <a:normAutofit fontScale="92500" lnSpcReduction="20000"/>
          </a:bodyPr>
          <a:lstStyle/>
          <a:p>
            <a:r>
              <a:rPr lang="en-US" dirty="0">
                <a:solidFill>
                  <a:schemeClr val="bg1"/>
                </a:solidFill>
              </a:rPr>
              <a:t>Web scraping and data cleanup using Pandas in </a:t>
            </a:r>
            <a:r>
              <a:rPr lang="en-US" dirty="0" err="1">
                <a:solidFill>
                  <a:schemeClr val="bg1"/>
                </a:solidFill>
              </a:rPr>
              <a:t>Jupyter</a:t>
            </a:r>
            <a:r>
              <a:rPr lang="en-US" dirty="0">
                <a:solidFill>
                  <a:schemeClr val="bg1"/>
                </a:solidFill>
              </a:rPr>
              <a:t> notebook. </a:t>
            </a:r>
          </a:p>
          <a:p>
            <a:r>
              <a:rPr lang="en-US" dirty="0">
                <a:solidFill>
                  <a:schemeClr val="bg1"/>
                </a:solidFill>
              </a:rPr>
              <a:t>Gathered Additional Data</a:t>
            </a:r>
          </a:p>
          <a:p>
            <a:pPr lvl="1"/>
            <a:r>
              <a:rPr lang="en-US" dirty="0">
                <a:solidFill>
                  <a:schemeClr val="bg1"/>
                </a:solidFill>
              </a:rPr>
              <a:t>Reran web scraping Python script created in Project 3, to get additional data</a:t>
            </a:r>
          </a:p>
          <a:p>
            <a:r>
              <a:rPr lang="en-US" dirty="0">
                <a:solidFill>
                  <a:schemeClr val="bg1"/>
                </a:solidFill>
              </a:rPr>
              <a:t>Refined Data Preprocessing by:</a:t>
            </a:r>
          </a:p>
          <a:p>
            <a:pPr lvl="1"/>
            <a:r>
              <a:rPr lang="en-US" dirty="0">
                <a:solidFill>
                  <a:schemeClr val="bg1"/>
                </a:solidFill>
              </a:rPr>
              <a:t>Changed NAs to zeros; </a:t>
            </a:r>
          </a:p>
          <a:p>
            <a:pPr lvl="1"/>
            <a:r>
              <a:rPr lang="en-US" dirty="0">
                <a:solidFill>
                  <a:schemeClr val="bg1"/>
                </a:solidFill>
              </a:rPr>
              <a:t>Removed none TV items; </a:t>
            </a:r>
          </a:p>
          <a:p>
            <a:pPr lvl="1"/>
            <a:r>
              <a:rPr lang="en-US" dirty="0">
                <a:solidFill>
                  <a:schemeClr val="bg1"/>
                </a:solidFill>
              </a:rPr>
              <a:t>Changed reviews column from text to numeric; </a:t>
            </a:r>
          </a:p>
          <a:p>
            <a:pPr lvl="1"/>
            <a:r>
              <a:rPr lang="en-US" dirty="0">
                <a:solidFill>
                  <a:schemeClr val="bg1"/>
                </a:solidFill>
              </a:rPr>
              <a:t>Added two additional columns to improve analysis</a:t>
            </a:r>
          </a:p>
          <a:p>
            <a:pPr marL="228600" lvl="1" indent="0">
              <a:buNone/>
            </a:pPr>
            <a:endParaRPr lang="en-US" dirty="0">
              <a:solidFill>
                <a:schemeClr val="bg1"/>
              </a:solidFill>
            </a:endParaRPr>
          </a:p>
          <a:p>
            <a:pPr lvl="1"/>
            <a:endParaRPr lang="en-US" dirty="0"/>
          </a:p>
        </p:txBody>
      </p:sp>
      <p:pic>
        <p:nvPicPr>
          <p:cNvPr id="5" name="Picture 4" descr="A screenshot of a computer&#10;&#10;Description automatically generated with low confidence">
            <a:extLst>
              <a:ext uri="{FF2B5EF4-FFF2-40B4-BE49-F238E27FC236}">
                <a16:creationId xmlns:a16="http://schemas.microsoft.com/office/drawing/2014/main" id="{51362206-9292-1544-A9F1-8705FAC448C4}"/>
              </a:ext>
            </a:extLst>
          </p:cNvPr>
          <p:cNvPicPr>
            <a:picLocks noChangeAspect="1"/>
          </p:cNvPicPr>
          <p:nvPr/>
        </p:nvPicPr>
        <p:blipFill>
          <a:blip r:embed="rId2"/>
          <a:stretch>
            <a:fillRect/>
          </a:stretch>
        </p:blipFill>
        <p:spPr>
          <a:xfrm>
            <a:off x="5643563" y="3429001"/>
            <a:ext cx="6219824" cy="3167906"/>
          </a:xfrm>
          <a:prstGeom prst="rect">
            <a:avLst/>
          </a:prstGeom>
        </p:spPr>
      </p:pic>
    </p:spTree>
    <p:extLst>
      <p:ext uri="{BB962C8B-B14F-4D97-AF65-F5344CB8AC3E}">
        <p14:creationId xmlns:p14="http://schemas.microsoft.com/office/powerpoint/2010/main" val="1770134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A7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8328-06DF-154E-818A-63A912B9F80D}"/>
              </a:ext>
            </a:extLst>
          </p:cNvPr>
          <p:cNvSpPr>
            <a:spLocks noGrp="1"/>
          </p:cNvSpPr>
          <p:nvPr>
            <p:ph type="title"/>
          </p:nvPr>
        </p:nvSpPr>
        <p:spPr>
          <a:xfrm>
            <a:off x="8312677" y="964692"/>
            <a:ext cx="3066937" cy="1188720"/>
          </a:xfrm>
        </p:spPr>
        <p:txBody>
          <a:bodyPr>
            <a:normAutofit fontScale="90000"/>
          </a:bodyPr>
          <a:lstStyle/>
          <a:p>
            <a:r>
              <a:rPr lang="en-US" dirty="0"/>
              <a:t>Methods: Visualization</a:t>
            </a:r>
          </a:p>
        </p:txBody>
      </p:sp>
      <p:sp>
        <p:nvSpPr>
          <p:cNvPr id="9" name="Rectangle 8">
            <a:extLst>
              <a:ext uri="{FF2B5EF4-FFF2-40B4-BE49-F238E27FC236}">
                <a16:creationId xmlns:a16="http://schemas.microsoft.com/office/drawing/2014/main" id="{0358FD32-AA91-47A4-9758-8C172B306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6B5B18B-0170-4F1B-BF40-89BD5772C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797797-EE3B-2F48-8A8A-42FA2785377F}"/>
              </a:ext>
            </a:extLst>
          </p:cNvPr>
          <p:cNvSpPr>
            <a:spLocks noGrp="1"/>
          </p:cNvSpPr>
          <p:nvPr>
            <p:ph idx="1"/>
          </p:nvPr>
        </p:nvSpPr>
        <p:spPr>
          <a:xfrm>
            <a:off x="8311249" y="2638044"/>
            <a:ext cx="3063765" cy="3263206"/>
          </a:xfrm>
        </p:spPr>
        <p:txBody>
          <a:bodyPr>
            <a:normAutofit fontScale="85000" lnSpcReduction="10000"/>
          </a:bodyPr>
          <a:lstStyle/>
          <a:p>
            <a:r>
              <a:rPr lang="en-US" dirty="0"/>
              <a:t>Visualized data in Tableau to Create a story about the current TV sales data for June and July.</a:t>
            </a:r>
          </a:p>
          <a:p>
            <a:r>
              <a:rPr lang="en-US" dirty="0"/>
              <a:t>Tableau stories</a:t>
            </a:r>
          </a:p>
          <a:p>
            <a:pPr lvl="1"/>
            <a:r>
              <a:rPr lang="en-US" dirty="0">
                <a:hlinkClick r:id="rId3"/>
              </a:rPr>
              <a:t>https://public.tableau.com/views/BestBuyAnalysisProject/Sheet1?:language=en-US&amp;:display_count=n&amp;:origin=viz_share_link</a:t>
            </a:r>
            <a:endParaRPr lang="en-US" dirty="0"/>
          </a:p>
          <a:p>
            <a:pPr lvl="1"/>
            <a:r>
              <a:rPr lang="en-US" dirty="0">
                <a:hlinkClick r:id="rId4"/>
              </a:rPr>
              <a:t>https://public.tableau.com/views/BestBuyTVProject/Story1?:language=en-US&amp;:display_count=n&amp;:origin=viz_share_link</a:t>
            </a:r>
            <a:r>
              <a:rPr lang="en-US" dirty="0"/>
              <a:t> </a:t>
            </a:r>
          </a:p>
        </p:txBody>
      </p:sp>
      <p:pic>
        <p:nvPicPr>
          <p:cNvPr id="6" name="Picture 5" descr="A graph of different colored bars&#10;&#10;Description automatically generated">
            <a:extLst>
              <a:ext uri="{FF2B5EF4-FFF2-40B4-BE49-F238E27FC236}">
                <a16:creationId xmlns:a16="http://schemas.microsoft.com/office/drawing/2014/main" id="{615191D6-2705-334D-97F6-F53C83B5EE2D}"/>
              </a:ext>
            </a:extLst>
          </p:cNvPr>
          <p:cNvPicPr>
            <a:picLocks noChangeAspect="1"/>
          </p:cNvPicPr>
          <p:nvPr/>
        </p:nvPicPr>
        <p:blipFill>
          <a:blip r:embed="rId5"/>
          <a:stretch>
            <a:fillRect/>
          </a:stretch>
        </p:blipFill>
        <p:spPr>
          <a:xfrm>
            <a:off x="1894052" y="1552642"/>
            <a:ext cx="4735348" cy="3752715"/>
          </a:xfrm>
          <a:prstGeom prst="rect">
            <a:avLst/>
          </a:prstGeom>
        </p:spPr>
      </p:pic>
    </p:spTree>
    <p:extLst>
      <p:ext uri="{BB962C8B-B14F-4D97-AF65-F5344CB8AC3E}">
        <p14:creationId xmlns:p14="http://schemas.microsoft.com/office/powerpoint/2010/main" val="3281968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E54A-05CB-2141-9770-9FB4CCEBD984}"/>
              </a:ext>
            </a:extLst>
          </p:cNvPr>
          <p:cNvSpPr>
            <a:spLocks noGrp="1"/>
          </p:cNvSpPr>
          <p:nvPr>
            <p:ph type="title"/>
          </p:nvPr>
        </p:nvSpPr>
        <p:spPr>
          <a:xfrm>
            <a:off x="5138928" y="964692"/>
            <a:ext cx="6092952" cy="1188720"/>
          </a:xfrm>
          <a:solidFill>
            <a:srgbClr val="E3E200"/>
          </a:solidFill>
        </p:spPr>
        <p:txBody>
          <a:bodyPr>
            <a:normAutofit/>
          </a:bodyPr>
          <a:lstStyle/>
          <a:p>
            <a:r>
              <a:rPr lang="en-US" dirty="0">
                <a:solidFill>
                  <a:schemeClr val="bg1"/>
                </a:solidFill>
              </a:rPr>
              <a:t>Methods: Machine Learning</a:t>
            </a:r>
          </a:p>
        </p:txBody>
      </p:sp>
      <p:sp>
        <p:nvSpPr>
          <p:cNvPr id="3" name="Content Placeholder 2">
            <a:extLst>
              <a:ext uri="{FF2B5EF4-FFF2-40B4-BE49-F238E27FC236}">
                <a16:creationId xmlns:a16="http://schemas.microsoft.com/office/drawing/2014/main" id="{8245F57E-BFB7-6846-83F4-6849BAF07F30}"/>
              </a:ext>
            </a:extLst>
          </p:cNvPr>
          <p:cNvSpPr>
            <a:spLocks noGrp="1"/>
          </p:cNvSpPr>
          <p:nvPr>
            <p:ph idx="1"/>
          </p:nvPr>
        </p:nvSpPr>
        <p:spPr>
          <a:xfrm>
            <a:off x="5089646" y="2475145"/>
            <a:ext cx="6142233" cy="3409259"/>
          </a:xfrm>
        </p:spPr>
        <p:txBody>
          <a:bodyPr>
            <a:normAutofit/>
          </a:bodyPr>
          <a:lstStyle/>
          <a:p>
            <a:r>
              <a:rPr lang="en-US" dirty="0">
                <a:solidFill>
                  <a:schemeClr val="bg1"/>
                </a:solidFill>
              </a:rPr>
              <a:t>Through clustering in unsupervised learning, we are are aiming to predict the effect of different parameters on the future price and in relation the sale of the TV.</a:t>
            </a:r>
          </a:p>
          <a:p>
            <a:r>
              <a:rPr lang="en-US" dirty="0">
                <a:solidFill>
                  <a:schemeClr val="bg1"/>
                </a:solidFill>
              </a:rPr>
              <a:t>Here is a heat map portraying the correlation between the parameters and price.</a:t>
            </a:r>
          </a:p>
          <a:p>
            <a:pPr lvl="1"/>
            <a:r>
              <a:rPr lang="en-US" dirty="0">
                <a:solidFill>
                  <a:schemeClr val="bg1"/>
                </a:solidFill>
              </a:rPr>
              <a:t>It's a heatmap. Say that, Price and </a:t>
            </a:r>
            <a:r>
              <a:rPr lang="en-US" dirty="0" err="1">
                <a:solidFill>
                  <a:schemeClr val="bg1"/>
                </a:solidFill>
              </a:rPr>
              <a:t>Tv_type</a:t>
            </a:r>
            <a:r>
              <a:rPr lang="en-US" dirty="0">
                <a:solidFill>
                  <a:schemeClr val="bg1"/>
                </a:solidFill>
              </a:rPr>
              <a:t> has better correlation compared to others.</a:t>
            </a:r>
          </a:p>
          <a:p>
            <a:pPr lvl="1"/>
            <a:r>
              <a:rPr lang="en-US" dirty="0">
                <a:solidFill>
                  <a:schemeClr val="bg1"/>
                </a:solidFill>
              </a:rPr>
              <a:t>So based on this, based on the </a:t>
            </a:r>
            <a:r>
              <a:rPr lang="en-US" dirty="0" err="1">
                <a:solidFill>
                  <a:schemeClr val="bg1"/>
                </a:solidFill>
              </a:rPr>
              <a:t>Tv_type</a:t>
            </a:r>
            <a:r>
              <a:rPr lang="en-US" dirty="0">
                <a:solidFill>
                  <a:schemeClr val="bg1"/>
                </a:solidFill>
              </a:rPr>
              <a:t> price varies. Discount and price are not linked together.</a:t>
            </a:r>
          </a:p>
          <a:p>
            <a:pPr marL="228600" lvl="1" indent="0">
              <a:buNone/>
            </a:pPr>
            <a:endParaRPr lang="en-US" dirty="0"/>
          </a:p>
        </p:txBody>
      </p:sp>
      <p:pic>
        <p:nvPicPr>
          <p:cNvPr id="6" name="Picture 5">
            <a:extLst>
              <a:ext uri="{FF2B5EF4-FFF2-40B4-BE49-F238E27FC236}">
                <a16:creationId xmlns:a16="http://schemas.microsoft.com/office/drawing/2014/main" id="{DAE389FE-BE90-D2E9-EA3C-3BE1DE4773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402" y="2343151"/>
            <a:ext cx="4434939" cy="2961192"/>
          </a:xfrm>
          <a:prstGeom prst="rect">
            <a:avLst/>
          </a:prstGeom>
          <a:noFill/>
        </p:spPr>
      </p:pic>
    </p:spTree>
    <p:extLst>
      <p:ext uri="{BB962C8B-B14F-4D97-AF65-F5344CB8AC3E}">
        <p14:creationId xmlns:p14="http://schemas.microsoft.com/office/powerpoint/2010/main" val="1707986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308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358FD32-AA91-47A4-9758-8C172B306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6B5B18B-0170-4F1B-BF40-89BD5772C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purple dots&#10;&#10;Description automatically generated">
            <a:extLst>
              <a:ext uri="{FF2B5EF4-FFF2-40B4-BE49-F238E27FC236}">
                <a16:creationId xmlns:a16="http://schemas.microsoft.com/office/drawing/2014/main" id="{A35D59E5-7F95-43F8-3133-133BE9F00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243855" y="1293275"/>
            <a:ext cx="6027312" cy="4279392"/>
          </a:xfrm>
          <a:prstGeom prst="rect">
            <a:avLst/>
          </a:prstGeom>
          <a:solidFill>
            <a:schemeClr val="accent2"/>
          </a:solidFill>
        </p:spPr>
      </p:pic>
      <p:sp>
        <p:nvSpPr>
          <p:cNvPr id="3" name="Content Placeholder 2">
            <a:extLst>
              <a:ext uri="{FF2B5EF4-FFF2-40B4-BE49-F238E27FC236}">
                <a16:creationId xmlns:a16="http://schemas.microsoft.com/office/drawing/2014/main" id="{5961D3A8-FE46-096D-C509-8538622CEE47}"/>
              </a:ext>
            </a:extLst>
          </p:cNvPr>
          <p:cNvSpPr>
            <a:spLocks noGrp="1"/>
          </p:cNvSpPr>
          <p:nvPr>
            <p:ph idx="1"/>
          </p:nvPr>
        </p:nvSpPr>
        <p:spPr>
          <a:xfrm>
            <a:off x="8311249" y="2638044"/>
            <a:ext cx="3063765" cy="3263206"/>
          </a:xfrm>
        </p:spPr>
        <p:txBody>
          <a:bodyPr>
            <a:normAutofit/>
          </a:bodyPr>
          <a:lstStyle/>
          <a:p>
            <a:r>
              <a:rPr lang="en-CA">
                <a:effectLst/>
                <a:latin typeface="Roboto" panose="02000000000000000000" pitchFamily="2" charset="0"/>
                <a:ea typeface="Calibri" panose="020F0502020204030204" pitchFamily="34" charset="0"/>
                <a:cs typeface="Mangal" panose="02040503050203030202" pitchFamily="18" charset="0"/>
              </a:rPr>
              <a:t>The tv type shows the various size of TV’s that are available. It's clear that, the price is in the lower side for most of the TV Size and as the size increases the cost increases.</a:t>
            </a:r>
            <a:endParaRPr lang="en-CA">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1649239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2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082A7-0E50-2E91-6C15-457AB9215AEC}"/>
              </a:ext>
            </a:extLst>
          </p:cNvPr>
          <p:cNvSpPr>
            <a:spLocks noGrp="1"/>
          </p:cNvSpPr>
          <p:nvPr>
            <p:ph idx="1"/>
          </p:nvPr>
        </p:nvSpPr>
        <p:spPr>
          <a:xfrm>
            <a:off x="2592609" y="5186363"/>
            <a:ext cx="7006781" cy="1171574"/>
          </a:xfrm>
        </p:spPr>
        <p:txBody>
          <a:bodyPr/>
          <a:lstStyle/>
          <a:p>
            <a:pPr algn="just">
              <a:lnSpc>
                <a:spcPct val="107000"/>
              </a:lnSpc>
              <a:spcAft>
                <a:spcPts val="800"/>
              </a:spcAft>
            </a:pPr>
            <a:r>
              <a:rPr lang="en-CA" sz="1800" dirty="0">
                <a:solidFill>
                  <a:srgbClr val="12151B"/>
                </a:solidFill>
                <a:effectLst/>
                <a:latin typeface="Roboto" panose="02000000000000000000" pitchFamily="2" charset="0"/>
                <a:ea typeface="Calibri" panose="020F0502020204030204" pitchFamily="34" charset="0"/>
                <a:cs typeface="Mangal" panose="02040503050203030202" pitchFamily="18" charset="0"/>
              </a:rPr>
              <a:t>It's a plot showing how the price works. Notable thing is, all price mostly lies less than 10000</a:t>
            </a:r>
            <a:endParaRPr lang="en-CA" sz="18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4DB28101-780D-729A-BEE3-5284577B06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07614" y="500063"/>
            <a:ext cx="5562600" cy="4114800"/>
          </a:xfrm>
          <a:prstGeom prst="rect">
            <a:avLst/>
          </a:prstGeom>
          <a:noFill/>
        </p:spPr>
      </p:pic>
    </p:spTree>
    <p:extLst>
      <p:ext uri="{BB962C8B-B14F-4D97-AF65-F5344CB8AC3E}">
        <p14:creationId xmlns:p14="http://schemas.microsoft.com/office/powerpoint/2010/main" val="1032515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308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358FD32-AA91-47A4-9758-8C172B306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6B5B18B-0170-4F1B-BF40-89BD5772C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different colored bars&#10;&#10;Description automatically generated">
            <a:extLst>
              <a:ext uri="{FF2B5EF4-FFF2-40B4-BE49-F238E27FC236}">
                <a16:creationId xmlns:a16="http://schemas.microsoft.com/office/drawing/2014/main" id="{BA90C75E-614B-C733-B8E7-CF7955A4A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385435" y="1293275"/>
            <a:ext cx="5744152" cy="4279392"/>
          </a:xfrm>
          <a:prstGeom prst="rect">
            <a:avLst/>
          </a:prstGeom>
          <a:noFill/>
        </p:spPr>
      </p:pic>
      <p:sp>
        <p:nvSpPr>
          <p:cNvPr id="3" name="Content Placeholder 2">
            <a:extLst>
              <a:ext uri="{FF2B5EF4-FFF2-40B4-BE49-F238E27FC236}">
                <a16:creationId xmlns:a16="http://schemas.microsoft.com/office/drawing/2014/main" id="{96233A32-E65C-9927-8023-33852AFD1653}"/>
              </a:ext>
            </a:extLst>
          </p:cNvPr>
          <p:cNvSpPr>
            <a:spLocks noGrp="1"/>
          </p:cNvSpPr>
          <p:nvPr>
            <p:ph idx="1"/>
          </p:nvPr>
        </p:nvSpPr>
        <p:spPr>
          <a:xfrm>
            <a:off x="8313440" y="2619184"/>
            <a:ext cx="3063765" cy="1619631"/>
          </a:xfrm>
        </p:spPr>
        <p:txBody>
          <a:bodyPr>
            <a:normAutofit/>
          </a:bodyPr>
          <a:lstStyle/>
          <a:p>
            <a:r>
              <a:rPr lang="en-US" dirty="0"/>
              <a:t>8K resolution TVs are available the most and their price lies between 4000 to 12000</a:t>
            </a:r>
          </a:p>
          <a:p>
            <a:endParaRPr lang="en-US" dirty="0"/>
          </a:p>
        </p:txBody>
      </p:sp>
    </p:spTree>
    <p:extLst>
      <p:ext uri="{BB962C8B-B14F-4D97-AF65-F5344CB8AC3E}">
        <p14:creationId xmlns:p14="http://schemas.microsoft.com/office/powerpoint/2010/main" val="650230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{1BDBDB50-42DE-5C4F-844B-65DA681F1884}tf10001120</Template>
  <TotalTime>2754</TotalTime>
  <Words>899</Words>
  <Application>Microsoft Macintosh PowerPoint</Application>
  <PresentationFormat>Widescreen</PresentationFormat>
  <Paragraphs>53</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Roboto</vt:lpstr>
      <vt:lpstr>Parcel</vt:lpstr>
      <vt:lpstr>Best Buy TV Analysis </vt:lpstr>
      <vt:lpstr>Why we choose best buy:</vt:lpstr>
      <vt:lpstr>Data Limitations:</vt:lpstr>
      <vt:lpstr>Methods: data collection</vt:lpstr>
      <vt:lpstr>Methods: Visualization</vt:lpstr>
      <vt:lpstr>Methods: Machine Learning</vt:lpstr>
      <vt:lpstr>PowerPoint Presentation</vt:lpstr>
      <vt:lpstr>PowerPoint Presentation</vt:lpstr>
      <vt:lpstr>PowerPoint Presentation</vt:lpstr>
      <vt:lpstr>PowerPoint Presentation</vt:lpstr>
      <vt:lpstr>PowerPoint Presentation</vt:lpstr>
      <vt:lpstr>PowerPoint Presentation</vt:lpstr>
      <vt:lpstr>Use of Decision Tree</vt:lpstr>
      <vt:lpstr>PowerPoint Presentation</vt:lpstr>
      <vt:lpstr>Demo and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Buy TV Analysis </dc:title>
  <dc:creator>ishita nagar</dc:creator>
  <cp:lastModifiedBy>ishita nagar</cp:lastModifiedBy>
  <cp:revision>9</cp:revision>
  <dcterms:created xsi:type="dcterms:W3CDTF">2023-06-14T22:43:07Z</dcterms:created>
  <dcterms:modified xsi:type="dcterms:W3CDTF">2023-08-03T23:51:49Z</dcterms:modified>
</cp:coreProperties>
</file>