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21"/>
  </p:notesMasterIdLst>
  <p:sldIdLst>
    <p:sldId id="278" r:id="rId3"/>
    <p:sldId id="279" r:id="rId4"/>
    <p:sldId id="280" r:id="rId5"/>
    <p:sldId id="281" r:id="rId6"/>
    <p:sldId id="282" r:id="rId7"/>
    <p:sldId id="283" r:id="rId8"/>
    <p:sldId id="284" r:id="rId9"/>
    <p:sldId id="285" r:id="rId10"/>
    <p:sldId id="287" r:id="rId11"/>
    <p:sldId id="286" r:id="rId12"/>
    <p:sldId id="288" r:id="rId13"/>
    <p:sldId id="289" r:id="rId14"/>
    <p:sldId id="290" r:id="rId15"/>
    <p:sldId id="291" r:id="rId16"/>
    <p:sldId id="292" r:id="rId17"/>
    <p:sldId id="293" r:id="rId18"/>
    <p:sldId id="294" r:id="rId19"/>
    <p:sldId id="296" r:id="rId20"/>
  </p:sldIdLst>
  <p:sldSz cx="9144000" cy="5143500" type="screen16x9"/>
  <p:notesSz cx="6858000" cy="9144000"/>
  <p:embeddedFontLst>
    <p:embeddedFont>
      <p:font typeface="Calibri" panose="020F0502020204030204" pitchFamily="34" charset="0"/>
      <p:regular r:id="rId22"/>
      <p:bold r:id="rId23"/>
      <p:italic r:id="rId24"/>
      <p:boldItalic r:id="rId25"/>
    </p:embeddedFont>
    <p:embeddedFont>
      <p:font typeface="Open Sans" panose="020B0606030504020204" pitchFamily="34" charset="0"/>
      <p:regular r:id="rId26"/>
      <p:bold r:id="rId27"/>
      <p:italic r:id="rId28"/>
      <p:boldItalic r:id="rId29"/>
    </p:embeddedFont>
    <p:embeddedFont>
      <p:font typeface="PT Sans Narrow" panose="020B0506020203020204" pitchFamily="34" charset="77"/>
      <p:regular r:id="rId30"/>
      <p:bold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21"/>
  </p:normalViewPr>
  <p:slideViewPr>
    <p:cSldViewPr snapToGrid="0">
      <p:cViewPr varScale="1">
        <p:scale>
          <a:sx n="144" d="100"/>
          <a:sy n="144" d="100"/>
        </p:scale>
        <p:origin x="72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font" Target="fonts/font5.fntdata"/><Relationship Id="rId3" Type="http://schemas.openxmlformats.org/officeDocument/2006/relationships/slide" Target="slides/slide1.xml"/><Relationship Id="rId21" Type="http://schemas.openxmlformats.org/officeDocument/2006/relationships/notesMaster" Target="notesMasters/notesMaster1.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font" Target="fonts/font4.fntdata"/><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3.fntdata"/><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10.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gfb10ed6627_2_24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5" name="Google Shape;715;gfb10ed6627_2_2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fb10ed6627_2_24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fb10ed6627_2_24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FORMATION ENERGY – VALENCE ELECTRON, ELECTRON AFFINITY, ATOMIC VOLUME MAY NOT BE IMPORTANT</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fb10ed6627_2_25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fb10ed6627_2_25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fb10ed6627_2_25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fb10ed6627_2_25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MANY CASES IT IS AROUND FIVE HUNDRED DATA POINTS, BULK MODULI, SHEAR MODULI, POISSON RATIO</a:t>
            </a: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2"/>
        <p:cNvGrpSpPr/>
        <p:nvPr/>
      </p:nvGrpSpPr>
      <p:grpSpPr>
        <a:xfrm>
          <a:off x="0" y="0"/>
          <a:ext cx="0" cy="0"/>
          <a:chOff x="0" y="0"/>
          <a:chExt cx="0" cy="0"/>
        </a:xfrm>
      </p:grpSpPr>
      <p:sp>
        <p:nvSpPr>
          <p:cNvPr id="813" name="Google Shape;813;gfb10ed6627_2_25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4" name="Google Shape;814;gfb10ed6627_2_25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9"/>
        <p:cNvGrpSpPr/>
        <p:nvPr/>
      </p:nvGrpSpPr>
      <p:grpSpPr>
        <a:xfrm>
          <a:off x="0" y="0"/>
          <a:ext cx="0" cy="0"/>
          <a:chOff x="0" y="0"/>
          <a:chExt cx="0" cy="0"/>
        </a:xfrm>
      </p:grpSpPr>
      <p:sp>
        <p:nvSpPr>
          <p:cNvPr id="820" name="Google Shape;820;gfb10ed6627_2_25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1" name="Google Shape;821;gfb10ed6627_2_2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4"/>
        <p:cNvGrpSpPr/>
        <p:nvPr/>
      </p:nvGrpSpPr>
      <p:grpSpPr>
        <a:xfrm>
          <a:off x="0" y="0"/>
          <a:ext cx="0" cy="0"/>
          <a:chOff x="0" y="0"/>
          <a:chExt cx="0" cy="0"/>
        </a:xfrm>
      </p:grpSpPr>
      <p:sp>
        <p:nvSpPr>
          <p:cNvPr id="825" name="Google Shape;825;gfb10ed6627_2_25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6" name="Google Shape;826;gfb10ed6627_2_25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2"/>
        <p:cNvGrpSpPr/>
        <p:nvPr/>
      </p:nvGrpSpPr>
      <p:grpSpPr>
        <a:xfrm>
          <a:off x="0" y="0"/>
          <a:ext cx="0" cy="0"/>
          <a:chOff x="0" y="0"/>
          <a:chExt cx="0" cy="0"/>
        </a:xfrm>
      </p:grpSpPr>
      <p:sp>
        <p:nvSpPr>
          <p:cNvPr id="833" name="Google Shape;833;gfb10ed6627_2_25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4" name="Google Shape;834;gfb10ed6627_2_25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1"/>
        <p:cNvGrpSpPr/>
        <p:nvPr/>
      </p:nvGrpSpPr>
      <p:grpSpPr>
        <a:xfrm>
          <a:off x="0" y="0"/>
          <a:ext cx="0" cy="0"/>
          <a:chOff x="0" y="0"/>
          <a:chExt cx="0" cy="0"/>
        </a:xfrm>
      </p:grpSpPr>
      <p:sp>
        <p:nvSpPr>
          <p:cNvPr id="842" name="Google Shape;842;gfb10ed6627_2_2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3" name="Google Shape;843;gfb10ed6627_2_2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6"/>
        <p:cNvGrpSpPr/>
        <p:nvPr/>
      </p:nvGrpSpPr>
      <p:grpSpPr>
        <a:xfrm>
          <a:off x="0" y="0"/>
          <a:ext cx="0" cy="0"/>
          <a:chOff x="0" y="0"/>
          <a:chExt cx="0" cy="0"/>
        </a:xfrm>
      </p:grpSpPr>
      <p:sp>
        <p:nvSpPr>
          <p:cNvPr id="857" name="Google Shape;857;gfb10ed6627_2_25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8" name="Google Shape;858;gfb10ed6627_2_2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1"/>
        <p:cNvGrpSpPr/>
        <p:nvPr/>
      </p:nvGrpSpPr>
      <p:grpSpPr>
        <a:xfrm>
          <a:off x="0" y="0"/>
          <a:ext cx="0" cy="0"/>
          <a:chOff x="0" y="0"/>
          <a:chExt cx="0" cy="0"/>
        </a:xfrm>
      </p:grpSpPr>
      <p:sp>
        <p:nvSpPr>
          <p:cNvPr id="722" name="Google Shape;722;gfb10ed6627_2_24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3" name="Google Shape;723;gfb10ed6627_2_24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4"/>
        <p:cNvGrpSpPr/>
        <p:nvPr/>
      </p:nvGrpSpPr>
      <p:grpSpPr>
        <a:xfrm>
          <a:off x="0" y="0"/>
          <a:ext cx="0" cy="0"/>
          <a:chOff x="0" y="0"/>
          <a:chExt cx="0" cy="0"/>
        </a:xfrm>
      </p:grpSpPr>
      <p:sp>
        <p:nvSpPr>
          <p:cNvPr id="735" name="Google Shape;735;gfb10ed6627_2_26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6" name="Google Shape;736;gfb10ed6627_2_2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STATE PROPERTY: FORMATION ENERY, FERMI ENERGY, BAND GAP, MAGNETIC MOMEMT; ELASTIC PROPERY: POISSON RATIO, BULK MODULII, SHEAR MODULI. </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fb10ed6627_2_24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fb10ed6627_2_24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Generating handcrafted features </a:t>
            </a:r>
            <a:r>
              <a:rPr lang="en" sz="1800" b="1">
                <a:solidFill>
                  <a:srgbClr val="C0504D"/>
                </a:solidFill>
                <a:latin typeface="Calibri"/>
                <a:ea typeface="Calibri"/>
                <a:cs typeface="Calibri"/>
                <a:sym typeface="Calibri"/>
              </a:rPr>
              <a:t>requires specific domain knowledge and human intervention</a:t>
            </a:r>
            <a:r>
              <a:rPr lang="en" sz="1800">
                <a:solidFill>
                  <a:schemeClr val="dk1"/>
                </a:solidFill>
                <a:latin typeface="Calibri"/>
                <a:ea typeface="Calibri"/>
                <a:cs typeface="Calibri"/>
                <a:sym typeface="Calibri"/>
              </a:rPr>
              <a:t>, which makes the methods inherently restricted</a:t>
            </a:r>
            <a:endParaRPr sz="1800">
              <a:solidFill>
                <a:schemeClr val="dk1"/>
              </a:solidFill>
              <a:latin typeface="Calibri"/>
              <a:ea typeface="Calibri"/>
              <a:cs typeface="Calibri"/>
              <a:sym typeface="Calibri"/>
            </a:endParaRPr>
          </a:p>
          <a:p>
            <a:pPr marL="457200" lvl="0" indent="-342900" algn="l" rtl="0">
              <a:spcBef>
                <a:spcPts val="10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Deep models typically have a large number of workable parameters, they </a:t>
            </a:r>
            <a:r>
              <a:rPr lang="en" sz="1800" b="1">
                <a:solidFill>
                  <a:srgbClr val="C0504D"/>
                </a:solidFill>
                <a:latin typeface="Calibri"/>
                <a:ea typeface="Calibri"/>
                <a:cs typeface="Calibri"/>
                <a:sym typeface="Calibri"/>
              </a:rPr>
              <a:t>require a huge amount of tagged training data</a:t>
            </a:r>
            <a:r>
              <a:rPr lang="en" sz="1800">
                <a:solidFill>
                  <a:schemeClr val="dk1"/>
                </a:solidFill>
                <a:latin typeface="Calibri"/>
                <a:ea typeface="Calibri"/>
                <a:cs typeface="Calibri"/>
                <a:sym typeface="Calibri"/>
              </a:rPr>
              <a:t> to estimate the parameters and certain properties like Band-gap, Magnetic Moment and other elastic properties does not have enough tagged data.</a:t>
            </a:r>
            <a:endParaRPr sz="1800">
              <a:solidFill>
                <a:schemeClr val="dk1"/>
              </a:solidFill>
              <a:latin typeface="Calibri"/>
              <a:ea typeface="Calibri"/>
              <a:cs typeface="Calibri"/>
              <a:sym typeface="Calibri"/>
            </a:endParaRPr>
          </a:p>
          <a:p>
            <a:pPr marL="457200" lvl="0" indent="-342900" algn="l" rtl="0">
              <a:spcBef>
                <a:spcPts val="1000"/>
              </a:spcBef>
              <a:spcAft>
                <a:spcPts val="0"/>
              </a:spcAft>
              <a:buClr>
                <a:schemeClr val="dk1"/>
              </a:buClr>
              <a:buSzPts val="1800"/>
              <a:buFont typeface="Calibri"/>
              <a:buChar char="●"/>
            </a:pPr>
            <a:r>
              <a:rPr lang="en" sz="1800">
                <a:solidFill>
                  <a:schemeClr val="dk1"/>
                </a:solidFill>
                <a:latin typeface="Calibri"/>
                <a:ea typeface="Calibri"/>
                <a:cs typeface="Calibri"/>
                <a:sym typeface="Calibri"/>
              </a:rPr>
              <a:t>As experimental data for the various properties are small and less diverse, these models are trained using data gathered from the DFT calculations. Hence model prediction has the </a:t>
            </a:r>
            <a:r>
              <a:rPr lang="en" sz="1800" b="1">
                <a:solidFill>
                  <a:srgbClr val="C0504D"/>
                </a:solidFill>
                <a:latin typeface="Calibri"/>
                <a:ea typeface="Calibri"/>
                <a:cs typeface="Calibri"/>
                <a:sym typeface="Calibri"/>
              </a:rPr>
              <a:t>DFT error bias</a:t>
            </a:r>
            <a:r>
              <a:rPr lang="en" sz="1800">
                <a:solidFill>
                  <a:schemeClr val="dk1"/>
                </a:solidFill>
                <a:latin typeface="Calibri"/>
                <a:ea typeface="Calibri"/>
                <a:cs typeface="Calibri"/>
                <a:sym typeface="Calibri"/>
              </a:rPr>
              <a:t> and current methods hardly can mitigate this bias.</a:t>
            </a:r>
            <a:endParaRPr sz="1800">
              <a:solidFill>
                <a:schemeClr val="dk1"/>
              </a:solidFill>
              <a:latin typeface="Calibri"/>
              <a:ea typeface="Calibri"/>
              <a:cs typeface="Calibri"/>
              <a:sym typeface="Calibri"/>
            </a:endParaRPr>
          </a:p>
          <a:p>
            <a:pPr marL="457200" lvl="0" indent="-342900" algn="l" rtl="0">
              <a:spcBef>
                <a:spcPts val="1000"/>
              </a:spcBef>
              <a:spcAft>
                <a:spcPts val="1000"/>
              </a:spcAft>
              <a:buClr>
                <a:schemeClr val="dk1"/>
              </a:buClr>
              <a:buSzPts val="1800"/>
              <a:buFont typeface="Calibri"/>
              <a:buChar char="●"/>
            </a:pPr>
            <a:r>
              <a:rPr lang="en" sz="1800">
                <a:solidFill>
                  <a:schemeClr val="dk1"/>
                </a:solidFill>
                <a:latin typeface="Calibri"/>
                <a:ea typeface="Calibri"/>
                <a:cs typeface="Calibri"/>
                <a:sym typeface="Calibri"/>
              </a:rPr>
              <a:t>Existing neural network based methods hardly provide any explanation for their results. The </a:t>
            </a:r>
            <a:r>
              <a:rPr lang="en" sz="1800" b="1">
                <a:solidFill>
                  <a:srgbClr val="C0504D"/>
                </a:solidFill>
                <a:latin typeface="Calibri"/>
                <a:ea typeface="Calibri"/>
                <a:cs typeface="Calibri"/>
                <a:sym typeface="Calibri"/>
              </a:rPr>
              <a:t>lack of interpretability and algorithmic transparency</a:t>
            </a:r>
            <a:r>
              <a:rPr lang="en" sz="1800">
                <a:solidFill>
                  <a:schemeClr val="dk1"/>
                </a:solidFill>
                <a:latin typeface="Calibri"/>
                <a:ea typeface="Calibri"/>
                <a:cs typeface="Calibri"/>
                <a:sym typeface="Calibri"/>
              </a:rPr>
              <a:t> allow little use of them in the field of material science.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0"/>
        <p:cNvGrpSpPr/>
        <p:nvPr/>
      </p:nvGrpSpPr>
      <p:grpSpPr>
        <a:xfrm>
          <a:off x="0" y="0"/>
          <a:ext cx="0" cy="0"/>
          <a:chOff x="0" y="0"/>
          <a:chExt cx="0" cy="0"/>
        </a:xfrm>
      </p:grpSpPr>
      <p:sp>
        <p:nvSpPr>
          <p:cNvPr id="751" name="Google Shape;751;gfb10ed6627_2_24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2" name="Google Shape;752;gfb10ed6627_2_24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7"/>
        <p:cNvGrpSpPr/>
        <p:nvPr/>
      </p:nvGrpSpPr>
      <p:grpSpPr>
        <a:xfrm>
          <a:off x="0" y="0"/>
          <a:ext cx="0" cy="0"/>
          <a:chOff x="0" y="0"/>
          <a:chExt cx="0" cy="0"/>
        </a:xfrm>
      </p:grpSpPr>
      <p:sp>
        <p:nvSpPr>
          <p:cNvPr id="758" name="Google Shape;758;gfceb44eb6a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9" name="Google Shape;759;gfceb44eb6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6"/>
        <p:cNvGrpSpPr/>
        <p:nvPr/>
      </p:nvGrpSpPr>
      <p:grpSpPr>
        <a:xfrm>
          <a:off x="0" y="0"/>
          <a:ext cx="0" cy="0"/>
          <a:chOff x="0" y="0"/>
          <a:chExt cx="0" cy="0"/>
        </a:xfrm>
      </p:grpSpPr>
      <p:sp>
        <p:nvSpPr>
          <p:cNvPr id="767" name="Google Shape;767;gfb10ed6627_2_24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8" name="Google Shape;768;gfb10ed6627_2_24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Clr>
                <a:schemeClr val="dk1"/>
              </a:buClr>
              <a:buSzPts val="1100"/>
              <a:buFont typeface="Arial"/>
              <a:buNone/>
            </a:pPr>
            <a:r>
              <a:rPr lang="en" sz="1800">
                <a:solidFill>
                  <a:schemeClr val="dk1"/>
                </a:solidFill>
                <a:latin typeface="Calibri"/>
                <a:ea typeface="Calibri"/>
                <a:cs typeface="Calibri"/>
                <a:sym typeface="Calibri"/>
              </a:rPr>
              <a:t>Decoder reconstructs two important features that induce the </a:t>
            </a:r>
            <a:r>
              <a:rPr lang="en" sz="1800" b="1">
                <a:solidFill>
                  <a:schemeClr val="dk1"/>
                </a:solidFill>
                <a:latin typeface="Calibri"/>
                <a:ea typeface="Calibri"/>
                <a:cs typeface="Calibri"/>
                <a:sym typeface="Calibri"/>
              </a:rPr>
              <a:t>local chemical environment</a:t>
            </a:r>
            <a:r>
              <a:rPr lang="en" sz="1800">
                <a:solidFill>
                  <a:schemeClr val="dk1"/>
                </a:solidFill>
                <a:latin typeface="Calibri"/>
                <a:ea typeface="Calibri"/>
                <a:cs typeface="Calibri"/>
                <a:sym typeface="Calibri"/>
              </a:rPr>
              <a:t> : </a:t>
            </a:r>
            <a:r>
              <a:rPr lang="en" sz="1800" b="1">
                <a:solidFill>
                  <a:schemeClr val="dk1"/>
                </a:solidFill>
                <a:latin typeface="Calibri"/>
                <a:ea typeface="Calibri"/>
                <a:cs typeface="Calibri"/>
                <a:sym typeface="Calibri"/>
              </a:rPr>
              <a:t>node features  and local connectivity </a:t>
            </a:r>
            <a:endParaRPr sz="1800" b="1">
              <a:solidFill>
                <a:schemeClr val="dk1"/>
              </a:solidFill>
              <a:latin typeface="Calibri"/>
              <a:ea typeface="Calibri"/>
              <a:cs typeface="Calibri"/>
              <a:sym typeface="Calibri"/>
            </a:endParaRPr>
          </a:p>
          <a:p>
            <a:pPr marL="457200" lvl="0" indent="0" algn="l" rtl="0">
              <a:spcBef>
                <a:spcPts val="1000"/>
              </a:spcBef>
              <a:spcAft>
                <a:spcPts val="1000"/>
              </a:spcAft>
              <a:buClr>
                <a:schemeClr val="dk1"/>
              </a:buClr>
              <a:buSzPts val="1100"/>
              <a:buFont typeface="Arial"/>
              <a:buNone/>
            </a:pPr>
            <a:r>
              <a:rPr lang="en" sz="1800">
                <a:solidFill>
                  <a:schemeClr val="dk1"/>
                </a:solidFill>
                <a:latin typeface="Calibri"/>
                <a:ea typeface="Calibri"/>
                <a:cs typeface="Calibri"/>
                <a:sym typeface="Calibri"/>
              </a:rPr>
              <a:t>Further we reconstruct the </a:t>
            </a:r>
            <a:r>
              <a:rPr lang="en" sz="1800" b="1">
                <a:solidFill>
                  <a:schemeClr val="dk1"/>
                </a:solidFill>
                <a:latin typeface="Calibri"/>
                <a:ea typeface="Calibri"/>
                <a:cs typeface="Calibri"/>
                <a:sym typeface="Calibri"/>
              </a:rPr>
              <a:t>global structure</a:t>
            </a:r>
            <a:r>
              <a:rPr lang="en" sz="1800">
                <a:solidFill>
                  <a:schemeClr val="dk1"/>
                </a:solidFill>
                <a:latin typeface="Calibri"/>
                <a:ea typeface="Calibri"/>
                <a:cs typeface="Calibri"/>
                <a:sym typeface="Calibri"/>
              </a:rPr>
              <a:t> i.e  The </a:t>
            </a:r>
            <a:r>
              <a:rPr lang="en" sz="1800" b="1">
                <a:solidFill>
                  <a:schemeClr val="dk1"/>
                </a:solidFill>
                <a:latin typeface="Calibri"/>
                <a:ea typeface="Calibri"/>
                <a:cs typeface="Calibri"/>
                <a:sym typeface="Calibri"/>
              </a:rPr>
              <a:t>connectivity and periodicity</a:t>
            </a:r>
            <a:r>
              <a:rPr lang="en" sz="1800">
                <a:solidFill>
                  <a:schemeClr val="dk1"/>
                </a:solidFill>
                <a:latin typeface="Calibri"/>
                <a:ea typeface="Calibri"/>
                <a:cs typeface="Calibri"/>
                <a:sym typeface="Calibri"/>
              </a:rPr>
              <a:t> of the crystal structures.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3"/>
        <p:cNvGrpSpPr/>
        <p:nvPr/>
      </p:nvGrpSpPr>
      <p:grpSpPr>
        <a:xfrm>
          <a:off x="0" y="0"/>
          <a:ext cx="0" cy="0"/>
          <a:chOff x="0" y="0"/>
          <a:chExt cx="0" cy="0"/>
        </a:xfrm>
      </p:grpSpPr>
      <p:sp>
        <p:nvSpPr>
          <p:cNvPr id="774" name="Google Shape;774;gfb10ed6627_2_24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5" name="Google Shape;775;gfb10ed6627_2_2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8"/>
        <p:cNvGrpSpPr/>
        <p:nvPr/>
      </p:nvGrpSpPr>
      <p:grpSpPr>
        <a:xfrm>
          <a:off x="0" y="0"/>
          <a:ext cx="0" cy="0"/>
          <a:chOff x="0" y="0"/>
          <a:chExt cx="0" cy="0"/>
        </a:xfrm>
      </p:grpSpPr>
      <p:sp>
        <p:nvSpPr>
          <p:cNvPr id="789" name="Google Shape;789;gfb10ed6627_2_24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0" name="Google Shape;790;gfb10ed6627_2_24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FORMATION ENERGY – VALENCE ELECTRON, ELECTRON AFFINITY, ATOMIC VOLUME MAY NOT BE IMPORTANT</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cxnSp>
        <p:nvCxnSpPr>
          <p:cNvPr id="55" name="Google Shape;55;p14"/>
          <p:cNvCxnSpPr/>
          <p:nvPr/>
        </p:nvCxnSpPr>
        <p:spPr>
          <a:xfrm>
            <a:off x="7007735" y="3760413"/>
            <a:ext cx="562200" cy="0"/>
          </a:xfrm>
          <a:prstGeom prst="straightConnector1">
            <a:avLst/>
          </a:prstGeom>
          <a:noFill/>
          <a:ln w="76200" cap="flat" cmpd="sng">
            <a:solidFill>
              <a:schemeClr val="lt2"/>
            </a:solidFill>
            <a:prstDash val="solid"/>
            <a:round/>
            <a:headEnd type="none" w="sm" len="sm"/>
            <a:tailEnd type="none" w="sm" len="sm"/>
          </a:ln>
        </p:spPr>
      </p:cxnSp>
      <p:cxnSp>
        <p:nvCxnSpPr>
          <p:cNvPr id="56" name="Google Shape;56;p14"/>
          <p:cNvCxnSpPr/>
          <p:nvPr/>
        </p:nvCxnSpPr>
        <p:spPr>
          <a:xfrm>
            <a:off x="1778060" y="3760427"/>
            <a:ext cx="562200" cy="0"/>
          </a:xfrm>
          <a:prstGeom prst="straightConnector1">
            <a:avLst/>
          </a:prstGeom>
          <a:noFill/>
          <a:ln w="76200" cap="flat" cmpd="sng">
            <a:solidFill>
              <a:schemeClr val="lt2"/>
            </a:solidFill>
            <a:prstDash val="solid"/>
            <a:round/>
            <a:headEnd type="none" w="sm" len="sm"/>
            <a:tailEnd type="none" w="sm" len="sm"/>
          </a:ln>
        </p:spPr>
      </p:cxnSp>
      <p:grpSp>
        <p:nvGrpSpPr>
          <p:cNvPr id="57" name="Google Shape;57;p14"/>
          <p:cNvGrpSpPr/>
          <p:nvPr/>
        </p:nvGrpSpPr>
        <p:grpSpPr>
          <a:xfrm>
            <a:off x="1004144" y="1022025"/>
            <a:ext cx="7136668" cy="152400"/>
            <a:chOff x="1346429" y="1011300"/>
            <a:chExt cx="6452100" cy="152400"/>
          </a:xfrm>
        </p:grpSpPr>
        <p:cxnSp>
          <p:nvCxnSpPr>
            <p:cNvPr id="58" name="Google Shape;58;p14"/>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59" name="Google Shape;59;p14"/>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60" name="Google Shape;60;p14"/>
          <p:cNvGrpSpPr/>
          <p:nvPr/>
        </p:nvGrpSpPr>
        <p:grpSpPr>
          <a:xfrm>
            <a:off x="1004164" y="4663225"/>
            <a:ext cx="7136668" cy="152400"/>
            <a:chOff x="1346435" y="3969088"/>
            <a:chExt cx="6452100" cy="152400"/>
          </a:xfrm>
        </p:grpSpPr>
        <p:cxnSp>
          <p:nvCxnSpPr>
            <p:cNvPr id="61" name="Google Shape;61;p14"/>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62" name="Google Shape;62;p14"/>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63" name="Google Shape;63;p14"/>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400"/>
              <a:buNone/>
              <a:defRPr sz="5400"/>
            </a:lvl1pPr>
            <a:lvl2pPr lvl="1" algn="ctr" rtl="0">
              <a:spcBef>
                <a:spcPts val="0"/>
              </a:spcBef>
              <a:spcAft>
                <a:spcPts val="0"/>
              </a:spcAft>
              <a:buSzPts val="5400"/>
              <a:buNone/>
              <a:defRPr sz="5400"/>
            </a:lvl2pPr>
            <a:lvl3pPr lvl="2" algn="ctr" rtl="0">
              <a:spcBef>
                <a:spcPts val="0"/>
              </a:spcBef>
              <a:spcAft>
                <a:spcPts val="0"/>
              </a:spcAft>
              <a:buSzPts val="5400"/>
              <a:buNone/>
              <a:defRPr sz="5400"/>
            </a:lvl3pPr>
            <a:lvl4pPr lvl="3" algn="ctr" rtl="0">
              <a:spcBef>
                <a:spcPts val="0"/>
              </a:spcBef>
              <a:spcAft>
                <a:spcPts val="0"/>
              </a:spcAft>
              <a:buSzPts val="5400"/>
              <a:buNone/>
              <a:defRPr sz="5400"/>
            </a:lvl4pPr>
            <a:lvl5pPr lvl="4" algn="ctr" rtl="0">
              <a:spcBef>
                <a:spcPts val="0"/>
              </a:spcBef>
              <a:spcAft>
                <a:spcPts val="0"/>
              </a:spcAft>
              <a:buSzPts val="5400"/>
              <a:buNone/>
              <a:defRPr sz="5400"/>
            </a:lvl5pPr>
            <a:lvl6pPr lvl="5" algn="ctr" rtl="0">
              <a:spcBef>
                <a:spcPts val="0"/>
              </a:spcBef>
              <a:spcAft>
                <a:spcPts val="0"/>
              </a:spcAft>
              <a:buSzPts val="5400"/>
              <a:buNone/>
              <a:defRPr sz="5400"/>
            </a:lvl6pPr>
            <a:lvl7pPr lvl="6" algn="ctr" rtl="0">
              <a:spcBef>
                <a:spcPts val="0"/>
              </a:spcBef>
              <a:spcAft>
                <a:spcPts val="0"/>
              </a:spcAft>
              <a:buSzPts val="5400"/>
              <a:buNone/>
              <a:defRPr sz="5400"/>
            </a:lvl7pPr>
            <a:lvl8pPr lvl="7" algn="ctr" rtl="0">
              <a:spcBef>
                <a:spcPts val="0"/>
              </a:spcBef>
              <a:spcAft>
                <a:spcPts val="0"/>
              </a:spcAft>
              <a:buSzPts val="5400"/>
              <a:buNone/>
              <a:defRPr sz="5400"/>
            </a:lvl8pPr>
            <a:lvl9pPr lvl="8" algn="ctr" rtl="0">
              <a:spcBef>
                <a:spcPts val="0"/>
              </a:spcBef>
              <a:spcAft>
                <a:spcPts val="0"/>
              </a:spcAft>
              <a:buSzPts val="5400"/>
              <a:buNone/>
              <a:defRPr sz="5400"/>
            </a:lvl9pPr>
          </a:lstStyle>
          <a:p>
            <a:endParaRPr/>
          </a:p>
        </p:txBody>
      </p:sp>
      <p:sp>
        <p:nvSpPr>
          <p:cNvPr id="64" name="Google Shape;64;p14"/>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65" name="Google Shape;65;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6"/>
        <p:cNvGrpSpPr/>
        <p:nvPr/>
      </p:nvGrpSpPr>
      <p:grpSpPr>
        <a:xfrm>
          <a:off x="0" y="0"/>
          <a:ext cx="0" cy="0"/>
          <a:chOff x="0" y="0"/>
          <a:chExt cx="0" cy="0"/>
        </a:xfrm>
      </p:grpSpPr>
      <p:sp>
        <p:nvSpPr>
          <p:cNvPr id="67" name="Google Shape;67;p15"/>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a:lvl1pPr>
            <a:lvl2pPr lvl="1" algn="ctr" rtl="0">
              <a:spcBef>
                <a:spcPts val="0"/>
              </a:spcBef>
              <a:spcAft>
                <a:spcPts val="0"/>
              </a:spcAft>
              <a:buSzPts val="3600"/>
              <a:buNone/>
              <a:defRPr/>
            </a:lvl2pPr>
            <a:lvl3pPr lvl="2" algn="ctr" rtl="0">
              <a:spcBef>
                <a:spcPts val="0"/>
              </a:spcBef>
              <a:spcAft>
                <a:spcPts val="0"/>
              </a:spcAft>
              <a:buSzPts val="3600"/>
              <a:buNone/>
              <a:defRPr/>
            </a:lvl3pPr>
            <a:lvl4pPr lvl="3" algn="ctr" rtl="0">
              <a:spcBef>
                <a:spcPts val="0"/>
              </a:spcBef>
              <a:spcAft>
                <a:spcPts val="0"/>
              </a:spcAft>
              <a:buSzPts val="3600"/>
              <a:buNone/>
              <a:defRPr/>
            </a:lvl4pPr>
            <a:lvl5pPr lvl="4" algn="ctr" rtl="0">
              <a:spcBef>
                <a:spcPts val="0"/>
              </a:spcBef>
              <a:spcAft>
                <a:spcPts val="0"/>
              </a:spcAft>
              <a:buSzPts val="3600"/>
              <a:buNone/>
              <a:defRPr/>
            </a:lvl5pPr>
            <a:lvl6pPr lvl="5" algn="ctr" rtl="0">
              <a:spcBef>
                <a:spcPts val="0"/>
              </a:spcBef>
              <a:spcAft>
                <a:spcPts val="0"/>
              </a:spcAft>
              <a:buSzPts val="3600"/>
              <a:buNone/>
              <a:defRPr/>
            </a:lvl6pPr>
            <a:lvl7pPr lvl="6" algn="ctr" rtl="0">
              <a:spcBef>
                <a:spcPts val="0"/>
              </a:spcBef>
              <a:spcAft>
                <a:spcPts val="0"/>
              </a:spcAft>
              <a:buSzPts val="3600"/>
              <a:buNone/>
              <a:defRPr/>
            </a:lvl7pPr>
            <a:lvl8pPr lvl="7" algn="ctr" rtl="0">
              <a:spcBef>
                <a:spcPts val="0"/>
              </a:spcBef>
              <a:spcAft>
                <a:spcPts val="0"/>
              </a:spcAft>
              <a:buSzPts val="3600"/>
              <a:buNone/>
              <a:defRPr/>
            </a:lvl8pPr>
            <a:lvl9pPr lvl="8" algn="ctr" rtl="0">
              <a:spcBef>
                <a:spcPts val="0"/>
              </a:spcBef>
              <a:spcAft>
                <a:spcPts val="0"/>
              </a:spcAft>
              <a:buSzPts val="3600"/>
              <a:buNone/>
              <a:defRPr/>
            </a:lvl9pPr>
          </a:lstStyle>
          <a:p>
            <a:endParaRPr/>
          </a:p>
        </p:txBody>
      </p:sp>
      <p:sp>
        <p:nvSpPr>
          <p:cNvPr id="69" name="Google Shape;69;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5"/>
        <p:cNvGrpSpPr/>
        <p:nvPr/>
      </p:nvGrpSpPr>
      <p:grpSpPr>
        <a:xfrm>
          <a:off x="0" y="0"/>
          <a:ext cx="0" cy="0"/>
          <a:chOff x="0" y="0"/>
          <a:chExt cx="0" cy="0"/>
        </a:xfrm>
      </p:grpSpPr>
      <p:sp>
        <p:nvSpPr>
          <p:cNvPr id="76" name="Google Shape;76;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77" name="Google Shape;77;p17"/>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8" name="Google Shape;78;p17"/>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3"/>
        <p:cNvGrpSpPr/>
        <p:nvPr/>
      </p:nvGrpSpPr>
      <p:grpSpPr>
        <a:xfrm>
          <a:off x="0" y="0"/>
          <a:ext cx="0" cy="0"/>
          <a:chOff x="0" y="0"/>
          <a:chExt cx="0" cy="0"/>
        </a:xfrm>
      </p:grpSpPr>
      <p:sp>
        <p:nvSpPr>
          <p:cNvPr id="84" name="Google Shape;84;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85" name="Google Shape;85;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86" name="Google Shape;86;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87"/>
        <p:cNvGrpSpPr/>
        <p:nvPr/>
      </p:nvGrpSpPr>
      <p:grpSpPr>
        <a:xfrm>
          <a:off x="0" y="0"/>
          <a:ext cx="0" cy="0"/>
          <a:chOff x="0" y="0"/>
          <a:chExt cx="0" cy="0"/>
        </a:xfrm>
      </p:grpSpPr>
      <p:sp>
        <p:nvSpPr>
          <p:cNvPr id="88" name="Google Shape;88;p20"/>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dk2"/>
              </a:buClr>
              <a:buSzPts val="5400"/>
              <a:buNone/>
              <a:defRPr sz="5400" b="0">
                <a:solidFill>
                  <a:schemeClr val="dk2"/>
                </a:solidFill>
              </a:defRPr>
            </a:lvl1pPr>
            <a:lvl2pPr lvl="1" rtl="0">
              <a:spcBef>
                <a:spcPts val="0"/>
              </a:spcBef>
              <a:spcAft>
                <a:spcPts val="0"/>
              </a:spcAft>
              <a:buClr>
                <a:schemeClr val="dk2"/>
              </a:buClr>
              <a:buSzPts val="5400"/>
              <a:buNone/>
              <a:defRPr sz="5400" b="0">
                <a:solidFill>
                  <a:schemeClr val="dk2"/>
                </a:solidFill>
              </a:defRPr>
            </a:lvl2pPr>
            <a:lvl3pPr lvl="2" rtl="0">
              <a:spcBef>
                <a:spcPts val="0"/>
              </a:spcBef>
              <a:spcAft>
                <a:spcPts val="0"/>
              </a:spcAft>
              <a:buClr>
                <a:schemeClr val="dk2"/>
              </a:buClr>
              <a:buSzPts val="5400"/>
              <a:buNone/>
              <a:defRPr sz="5400" b="0">
                <a:solidFill>
                  <a:schemeClr val="dk2"/>
                </a:solidFill>
              </a:defRPr>
            </a:lvl3pPr>
            <a:lvl4pPr lvl="3" rtl="0">
              <a:spcBef>
                <a:spcPts val="0"/>
              </a:spcBef>
              <a:spcAft>
                <a:spcPts val="0"/>
              </a:spcAft>
              <a:buClr>
                <a:schemeClr val="dk2"/>
              </a:buClr>
              <a:buSzPts val="5400"/>
              <a:buNone/>
              <a:defRPr sz="5400" b="0">
                <a:solidFill>
                  <a:schemeClr val="dk2"/>
                </a:solidFill>
              </a:defRPr>
            </a:lvl4pPr>
            <a:lvl5pPr lvl="4" rtl="0">
              <a:spcBef>
                <a:spcPts val="0"/>
              </a:spcBef>
              <a:spcAft>
                <a:spcPts val="0"/>
              </a:spcAft>
              <a:buClr>
                <a:schemeClr val="dk2"/>
              </a:buClr>
              <a:buSzPts val="5400"/>
              <a:buNone/>
              <a:defRPr sz="5400" b="0">
                <a:solidFill>
                  <a:schemeClr val="dk2"/>
                </a:solidFill>
              </a:defRPr>
            </a:lvl5pPr>
            <a:lvl6pPr lvl="5" rtl="0">
              <a:spcBef>
                <a:spcPts val="0"/>
              </a:spcBef>
              <a:spcAft>
                <a:spcPts val="0"/>
              </a:spcAft>
              <a:buClr>
                <a:schemeClr val="dk2"/>
              </a:buClr>
              <a:buSzPts val="5400"/>
              <a:buNone/>
              <a:defRPr sz="5400" b="0">
                <a:solidFill>
                  <a:schemeClr val="dk2"/>
                </a:solidFill>
              </a:defRPr>
            </a:lvl6pPr>
            <a:lvl7pPr lvl="6" rtl="0">
              <a:spcBef>
                <a:spcPts val="0"/>
              </a:spcBef>
              <a:spcAft>
                <a:spcPts val="0"/>
              </a:spcAft>
              <a:buClr>
                <a:schemeClr val="dk2"/>
              </a:buClr>
              <a:buSzPts val="5400"/>
              <a:buNone/>
              <a:defRPr sz="5400" b="0">
                <a:solidFill>
                  <a:schemeClr val="dk2"/>
                </a:solidFill>
              </a:defRPr>
            </a:lvl7pPr>
            <a:lvl8pPr lvl="7" rtl="0">
              <a:spcBef>
                <a:spcPts val="0"/>
              </a:spcBef>
              <a:spcAft>
                <a:spcPts val="0"/>
              </a:spcAft>
              <a:buClr>
                <a:schemeClr val="dk2"/>
              </a:buClr>
              <a:buSzPts val="5400"/>
              <a:buNone/>
              <a:defRPr sz="5400" b="0">
                <a:solidFill>
                  <a:schemeClr val="dk2"/>
                </a:solidFill>
              </a:defRPr>
            </a:lvl8pPr>
            <a:lvl9pPr lvl="8" rtl="0">
              <a:spcBef>
                <a:spcPts val="0"/>
              </a:spcBef>
              <a:spcAft>
                <a:spcPts val="0"/>
              </a:spcAft>
              <a:buClr>
                <a:schemeClr val="dk2"/>
              </a:buClr>
              <a:buSzPts val="5400"/>
              <a:buNone/>
              <a:defRPr sz="5400" b="0">
                <a:solidFill>
                  <a:schemeClr val="dk2"/>
                </a:solidFill>
              </a:defRPr>
            </a:lvl9pPr>
          </a:lstStyle>
          <a:p>
            <a:endParaRPr/>
          </a:p>
        </p:txBody>
      </p:sp>
      <p:sp>
        <p:nvSpPr>
          <p:cNvPr id="89" name="Google Shape;8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0"/>
        <p:cNvGrpSpPr/>
        <p:nvPr/>
      </p:nvGrpSpPr>
      <p:grpSpPr>
        <a:xfrm>
          <a:off x="0" y="0"/>
          <a:ext cx="0" cy="0"/>
          <a:chOff x="0" y="0"/>
          <a:chExt cx="0" cy="0"/>
        </a:xfrm>
      </p:grpSpPr>
      <p:sp>
        <p:nvSpPr>
          <p:cNvPr id="91" name="Google Shape;91;p21"/>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92" name="Google Shape;92;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93" name="Google Shape;93;p21"/>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94" name="Google Shape;94;p21"/>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95" name="Google Shape;95;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1600"/>
              </a:spcBef>
              <a:spcAft>
                <a:spcPts val="0"/>
              </a:spcAft>
              <a:buClr>
                <a:schemeClr val="lt1"/>
              </a:buClr>
              <a:buSzPts val="1400"/>
              <a:buChar char="○"/>
              <a:defRPr>
                <a:solidFill>
                  <a:schemeClr val="lt1"/>
                </a:solidFill>
              </a:defRPr>
            </a:lvl2pPr>
            <a:lvl3pPr marL="1371600" lvl="2" indent="-317500" rtl="0">
              <a:spcBef>
                <a:spcPts val="1600"/>
              </a:spcBef>
              <a:spcAft>
                <a:spcPts val="0"/>
              </a:spcAft>
              <a:buClr>
                <a:schemeClr val="lt1"/>
              </a:buClr>
              <a:buSzPts val="1400"/>
              <a:buChar char="■"/>
              <a:defRPr>
                <a:solidFill>
                  <a:schemeClr val="lt1"/>
                </a:solidFill>
              </a:defRPr>
            </a:lvl3pPr>
            <a:lvl4pPr marL="1828800" lvl="3" indent="-317500" rtl="0">
              <a:spcBef>
                <a:spcPts val="1600"/>
              </a:spcBef>
              <a:spcAft>
                <a:spcPts val="0"/>
              </a:spcAft>
              <a:buClr>
                <a:schemeClr val="lt1"/>
              </a:buClr>
              <a:buSzPts val="1400"/>
              <a:buChar char="●"/>
              <a:defRPr>
                <a:solidFill>
                  <a:schemeClr val="lt1"/>
                </a:solidFill>
              </a:defRPr>
            </a:lvl4pPr>
            <a:lvl5pPr marL="2286000" lvl="4" indent="-317500" rtl="0">
              <a:spcBef>
                <a:spcPts val="1600"/>
              </a:spcBef>
              <a:spcAft>
                <a:spcPts val="0"/>
              </a:spcAft>
              <a:buClr>
                <a:schemeClr val="lt1"/>
              </a:buClr>
              <a:buSzPts val="1400"/>
              <a:buChar char="○"/>
              <a:defRPr>
                <a:solidFill>
                  <a:schemeClr val="lt1"/>
                </a:solidFill>
              </a:defRPr>
            </a:lvl5pPr>
            <a:lvl6pPr marL="2743200" lvl="5" indent="-317500" rtl="0">
              <a:spcBef>
                <a:spcPts val="1600"/>
              </a:spcBef>
              <a:spcAft>
                <a:spcPts val="0"/>
              </a:spcAft>
              <a:buClr>
                <a:schemeClr val="lt1"/>
              </a:buClr>
              <a:buSzPts val="1400"/>
              <a:buChar char="■"/>
              <a:defRPr>
                <a:solidFill>
                  <a:schemeClr val="lt1"/>
                </a:solidFill>
              </a:defRPr>
            </a:lvl6pPr>
            <a:lvl7pPr marL="3200400" lvl="6" indent="-317500" rtl="0">
              <a:spcBef>
                <a:spcPts val="1600"/>
              </a:spcBef>
              <a:spcAft>
                <a:spcPts val="0"/>
              </a:spcAft>
              <a:buClr>
                <a:schemeClr val="lt1"/>
              </a:buClr>
              <a:buSzPts val="1400"/>
              <a:buChar char="●"/>
              <a:defRPr>
                <a:solidFill>
                  <a:schemeClr val="lt1"/>
                </a:solidFill>
              </a:defRPr>
            </a:lvl7pPr>
            <a:lvl8pPr marL="3657600" lvl="7" indent="-317500" rtl="0">
              <a:spcBef>
                <a:spcPts val="1600"/>
              </a:spcBef>
              <a:spcAft>
                <a:spcPts val="0"/>
              </a:spcAft>
              <a:buClr>
                <a:schemeClr val="lt1"/>
              </a:buClr>
              <a:buSzPts val="1400"/>
              <a:buChar char="○"/>
              <a:defRPr>
                <a:solidFill>
                  <a:schemeClr val="lt1"/>
                </a:solidFill>
              </a:defRPr>
            </a:lvl8pPr>
            <a:lvl9pPr marL="4114800" lvl="8" indent="-317500" rtl="0">
              <a:spcBef>
                <a:spcPts val="1600"/>
              </a:spcBef>
              <a:spcAft>
                <a:spcPts val="1600"/>
              </a:spcAft>
              <a:buClr>
                <a:schemeClr val="lt1"/>
              </a:buClr>
              <a:buSzPts val="1400"/>
              <a:buChar char="■"/>
              <a:defRPr>
                <a:solidFill>
                  <a:schemeClr val="lt1"/>
                </a:solidFill>
              </a:defRPr>
            </a:lvl9pPr>
          </a:lstStyle>
          <a:p>
            <a:endParaRPr/>
          </a:p>
        </p:txBody>
      </p:sp>
      <p:sp>
        <p:nvSpPr>
          <p:cNvPr id="96" name="Google Shape;9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7"/>
        <p:cNvGrpSpPr/>
        <p:nvPr/>
      </p:nvGrpSpPr>
      <p:grpSpPr>
        <a:xfrm>
          <a:off x="0" y="0"/>
          <a:ext cx="0" cy="0"/>
          <a:chOff x="0" y="0"/>
          <a:chExt cx="0" cy="0"/>
        </a:xfrm>
      </p:grpSpPr>
      <p:sp>
        <p:nvSpPr>
          <p:cNvPr id="98" name="Google Shape;98;p22"/>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99" name="Google Shape;99;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0"/>
        <p:cNvGrpSpPr/>
        <p:nvPr/>
      </p:nvGrpSpPr>
      <p:grpSpPr>
        <a:xfrm>
          <a:off x="0" y="0"/>
          <a:ext cx="0" cy="0"/>
          <a:chOff x="0" y="0"/>
          <a:chExt cx="0" cy="0"/>
        </a:xfrm>
      </p:grpSpPr>
      <p:sp>
        <p:nvSpPr>
          <p:cNvPr id="101" name="Google Shape;101;p23"/>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3"/>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accent3"/>
              </a:buClr>
              <a:buSzPts val="13000"/>
              <a:buNone/>
              <a:defRPr sz="13000">
                <a:solidFill>
                  <a:schemeClr val="accent3"/>
                </a:solidFill>
              </a:defRPr>
            </a:lvl1pPr>
            <a:lvl2pPr lvl="1" algn="ctr" rtl="0">
              <a:spcBef>
                <a:spcPts val="0"/>
              </a:spcBef>
              <a:spcAft>
                <a:spcPts val="0"/>
              </a:spcAft>
              <a:buClr>
                <a:schemeClr val="accent3"/>
              </a:buClr>
              <a:buSzPts val="13000"/>
              <a:buNone/>
              <a:defRPr sz="13000">
                <a:solidFill>
                  <a:schemeClr val="accent3"/>
                </a:solidFill>
              </a:defRPr>
            </a:lvl2pPr>
            <a:lvl3pPr lvl="2" algn="ctr" rtl="0">
              <a:spcBef>
                <a:spcPts val="0"/>
              </a:spcBef>
              <a:spcAft>
                <a:spcPts val="0"/>
              </a:spcAft>
              <a:buClr>
                <a:schemeClr val="accent3"/>
              </a:buClr>
              <a:buSzPts val="13000"/>
              <a:buNone/>
              <a:defRPr sz="13000">
                <a:solidFill>
                  <a:schemeClr val="accent3"/>
                </a:solidFill>
              </a:defRPr>
            </a:lvl3pPr>
            <a:lvl4pPr lvl="3" algn="ctr" rtl="0">
              <a:spcBef>
                <a:spcPts val="0"/>
              </a:spcBef>
              <a:spcAft>
                <a:spcPts val="0"/>
              </a:spcAft>
              <a:buClr>
                <a:schemeClr val="accent3"/>
              </a:buClr>
              <a:buSzPts val="13000"/>
              <a:buNone/>
              <a:defRPr sz="13000">
                <a:solidFill>
                  <a:schemeClr val="accent3"/>
                </a:solidFill>
              </a:defRPr>
            </a:lvl4pPr>
            <a:lvl5pPr lvl="4" algn="ctr" rtl="0">
              <a:spcBef>
                <a:spcPts val="0"/>
              </a:spcBef>
              <a:spcAft>
                <a:spcPts val="0"/>
              </a:spcAft>
              <a:buClr>
                <a:schemeClr val="accent3"/>
              </a:buClr>
              <a:buSzPts val="13000"/>
              <a:buNone/>
              <a:defRPr sz="13000">
                <a:solidFill>
                  <a:schemeClr val="accent3"/>
                </a:solidFill>
              </a:defRPr>
            </a:lvl5pPr>
            <a:lvl6pPr lvl="5" algn="ctr" rtl="0">
              <a:spcBef>
                <a:spcPts val="0"/>
              </a:spcBef>
              <a:spcAft>
                <a:spcPts val="0"/>
              </a:spcAft>
              <a:buClr>
                <a:schemeClr val="accent3"/>
              </a:buClr>
              <a:buSzPts val="13000"/>
              <a:buNone/>
              <a:defRPr sz="13000">
                <a:solidFill>
                  <a:schemeClr val="accent3"/>
                </a:solidFill>
              </a:defRPr>
            </a:lvl6pPr>
            <a:lvl7pPr lvl="6" algn="ctr" rtl="0">
              <a:spcBef>
                <a:spcPts val="0"/>
              </a:spcBef>
              <a:spcAft>
                <a:spcPts val="0"/>
              </a:spcAft>
              <a:buClr>
                <a:schemeClr val="accent3"/>
              </a:buClr>
              <a:buSzPts val="13000"/>
              <a:buNone/>
              <a:defRPr sz="13000">
                <a:solidFill>
                  <a:schemeClr val="accent3"/>
                </a:solidFill>
              </a:defRPr>
            </a:lvl7pPr>
            <a:lvl8pPr lvl="7" algn="ctr" rtl="0">
              <a:spcBef>
                <a:spcPts val="0"/>
              </a:spcBef>
              <a:spcAft>
                <a:spcPts val="0"/>
              </a:spcAft>
              <a:buClr>
                <a:schemeClr val="accent3"/>
              </a:buClr>
              <a:buSzPts val="13000"/>
              <a:buNone/>
              <a:defRPr sz="13000">
                <a:solidFill>
                  <a:schemeClr val="accent3"/>
                </a:solidFill>
              </a:defRPr>
            </a:lvl8pPr>
            <a:lvl9pPr lvl="8" algn="ctr" rtl="0">
              <a:spcBef>
                <a:spcPts val="0"/>
              </a:spcBef>
              <a:spcAft>
                <a:spcPts val="0"/>
              </a:spcAft>
              <a:buClr>
                <a:schemeClr val="accent3"/>
              </a:buClr>
              <a:buSzPts val="13000"/>
              <a:buNone/>
              <a:defRPr sz="13000">
                <a:solidFill>
                  <a:schemeClr val="accent3"/>
                </a:solidFill>
              </a:defRPr>
            </a:lvl9pPr>
          </a:lstStyle>
          <a:p>
            <a:r>
              <a:t>xx%</a:t>
            </a:r>
          </a:p>
        </p:txBody>
      </p:sp>
      <p:sp>
        <p:nvSpPr>
          <p:cNvPr id="103" name="Google Shape;103;p23"/>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104" name="Google Shape;10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5"/>
        <p:cNvGrpSpPr/>
        <p:nvPr/>
      </p:nvGrpSpPr>
      <p:grpSpPr>
        <a:xfrm>
          <a:off x="0" y="0"/>
          <a:ext cx="0" cy="0"/>
          <a:chOff x="0" y="0"/>
          <a:chExt cx="0" cy="0"/>
        </a:xfrm>
      </p:grpSpPr>
      <p:sp>
        <p:nvSpPr>
          <p:cNvPr id="106" name="Google Shape;106;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xmlns:mc="http://schemas.openxmlformats.org/markup-compatibility/2006" xmlns:p14="http://schemas.microsoft.com/office/powerpoint/2010/main">
    <mc:Choice Requires="p14">
      <p:transition p14:dur="4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1A9988"/>
              </a:buClr>
              <a:buSzPts val="3600"/>
              <a:buFont typeface="PT Sans Narrow"/>
              <a:buNone/>
              <a:defRPr sz="3600" b="1">
                <a:solidFill>
                  <a:srgbClr val="1A9988"/>
                </a:solidFill>
                <a:latin typeface="PT Sans Narrow"/>
                <a:ea typeface="PT Sans Narrow"/>
                <a:cs typeface="PT Sans Narrow"/>
                <a:sym typeface="PT Sans Narrow"/>
              </a:defRPr>
            </a:lvl1pPr>
            <a:lvl2pPr lvl="1"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rt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52" name="Google Shape;52;p1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latin typeface="Open Sans"/>
                <a:ea typeface="Open Sans"/>
                <a:cs typeface="Open Sans"/>
                <a:sym typeface="Open Sans"/>
              </a:defRPr>
            </a:lvl1pPr>
            <a:lvl2pPr lvl="1" algn="r" rtl="0">
              <a:buNone/>
              <a:defRPr sz="1000">
                <a:solidFill>
                  <a:schemeClr val="dk2"/>
                </a:solidFill>
                <a:latin typeface="Open Sans"/>
                <a:ea typeface="Open Sans"/>
                <a:cs typeface="Open Sans"/>
                <a:sym typeface="Open Sans"/>
              </a:defRPr>
            </a:lvl2pPr>
            <a:lvl3pPr lvl="2" algn="r" rtl="0">
              <a:buNone/>
              <a:defRPr sz="1000">
                <a:solidFill>
                  <a:schemeClr val="dk2"/>
                </a:solidFill>
                <a:latin typeface="Open Sans"/>
                <a:ea typeface="Open Sans"/>
                <a:cs typeface="Open Sans"/>
                <a:sym typeface="Open Sans"/>
              </a:defRPr>
            </a:lvl3pPr>
            <a:lvl4pPr lvl="3" algn="r" rtl="0">
              <a:buNone/>
              <a:defRPr sz="1000">
                <a:solidFill>
                  <a:schemeClr val="dk2"/>
                </a:solidFill>
                <a:latin typeface="Open Sans"/>
                <a:ea typeface="Open Sans"/>
                <a:cs typeface="Open Sans"/>
                <a:sym typeface="Open Sans"/>
              </a:defRPr>
            </a:lvl4pPr>
            <a:lvl5pPr lvl="4" algn="r" rtl="0">
              <a:buNone/>
              <a:defRPr sz="1000">
                <a:solidFill>
                  <a:schemeClr val="dk2"/>
                </a:solidFill>
                <a:latin typeface="Open Sans"/>
                <a:ea typeface="Open Sans"/>
                <a:cs typeface="Open Sans"/>
                <a:sym typeface="Open Sans"/>
              </a:defRPr>
            </a:lvl5pPr>
            <a:lvl6pPr lvl="5" algn="r" rtl="0">
              <a:buNone/>
              <a:defRPr sz="1000">
                <a:solidFill>
                  <a:schemeClr val="dk2"/>
                </a:solidFill>
                <a:latin typeface="Open Sans"/>
                <a:ea typeface="Open Sans"/>
                <a:cs typeface="Open Sans"/>
                <a:sym typeface="Open Sans"/>
              </a:defRPr>
            </a:lvl6pPr>
            <a:lvl7pPr lvl="6" algn="r" rtl="0">
              <a:buNone/>
              <a:defRPr sz="1000">
                <a:solidFill>
                  <a:schemeClr val="dk2"/>
                </a:solidFill>
                <a:latin typeface="Open Sans"/>
                <a:ea typeface="Open Sans"/>
                <a:cs typeface="Open Sans"/>
                <a:sym typeface="Open Sans"/>
              </a:defRPr>
            </a:lvl7pPr>
            <a:lvl8pPr lvl="7" algn="r" rtl="0">
              <a:buNone/>
              <a:defRPr sz="1000">
                <a:solidFill>
                  <a:schemeClr val="dk2"/>
                </a:solidFill>
                <a:latin typeface="Open Sans"/>
                <a:ea typeface="Open Sans"/>
                <a:cs typeface="Open Sans"/>
                <a:sym typeface="Open Sans"/>
              </a:defRPr>
            </a:lvl8pPr>
            <a:lvl9pPr lvl="8" algn="r" rtl="0">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2" r:id="rId3"/>
    <p:sldLayoutId id="2147483664" r:id="rId4"/>
    <p:sldLayoutId id="2147483665" r:id="rId5"/>
    <p:sldLayoutId id="2147483666" r:id="rId6"/>
    <p:sldLayoutId id="2147483667" r:id="rId7"/>
    <p:sldLayoutId id="2147483668" r:id="rId8"/>
    <p:sldLayoutId id="2147483669" r:id="rId9"/>
  </p:sldLayoutIdLst>
  <mc:AlternateContent xmlns:mc="http://schemas.openxmlformats.org/markup-compatibility/2006" xmlns:p14="http://schemas.microsoft.com/office/powerpoint/2010/main">
    <mc:Choice Requires="p14">
      <p:transition p14:dur="4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0.xm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18.xml"/><Relationship Id="rId1" Type="http://schemas.openxmlformats.org/officeDocument/2006/relationships/slideLayout" Target="../slideLayouts/slideLayout20.xml"/><Relationship Id="rId4" Type="http://schemas.openxmlformats.org/officeDocument/2006/relationships/hyperlink" Target="mailto:niloy@cse.iitkgp.ac.in"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47"/>
          <p:cNvSpPr txBox="1">
            <a:spLocks noGrp="1"/>
          </p:cNvSpPr>
          <p:nvPr>
            <p:ph type="ctrTitle"/>
          </p:nvPr>
        </p:nvSpPr>
        <p:spPr>
          <a:xfrm>
            <a:off x="423000" y="2145225"/>
            <a:ext cx="8298000" cy="1022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600"/>
              <a:t>CrysXPP: An Explainable Property Predictor for Crystalline Materials</a:t>
            </a:r>
            <a:endParaRPr sz="3955"/>
          </a:p>
          <a:p>
            <a:pPr marL="0" lvl="0" indent="0" algn="ctr" rtl="0">
              <a:spcBef>
                <a:spcPts val="0"/>
              </a:spcBef>
              <a:spcAft>
                <a:spcPts val="0"/>
              </a:spcAft>
              <a:buNone/>
            </a:pPr>
            <a:endParaRPr/>
          </a:p>
        </p:txBody>
      </p:sp>
      <p:sp>
        <p:nvSpPr>
          <p:cNvPr id="718" name="Google Shape;718;p47"/>
          <p:cNvSpPr txBox="1"/>
          <p:nvPr/>
        </p:nvSpPr>
        <p:spPr>
          <a:xfrm>
            <a:off x="979650" y="2571750"/>
            <a:ext cx="7184700" cy="8619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None/>
            </a:pPr>
            <a:r>
              <a:rPr lang="en" sz="1500">
                <a:solidFill>
                  <a:srgbClr val="134F5C"/>
                </a:solidFill>
              </a:rPr>
              <a:t>Kishalay Das, Bidisha Samanta, Pawan Goyal, Seung-Cheol Lee, Satadeep  Bhattacharjee, Niloy Ganguly</a:t>
            </a:r>
            <a:endParaRPr sz="100">
              <a:highlight>
                <a:srgbClr val="E4E8EE"/>
              </a:highlight>
            </a:endParaRPr>
          </a:p>
          <a:p>
            <a:pPr marL="0" lvl="0" indent="0" algn="l" rtl="0">
              <a:spcBef>
                <a:spcPts val="0"/>
              </a:spcBef>
              <a:spcAft>
                <a:spcPts val="0"/>
              </a:spcAft>
              <a:buNone/>
            </a:pPr>
            <a:endParaRPr>
              <a:latin typeface="Open Sans"/>
              <a:ea typeface="Open Sans"/>
              <a:cs typeface="Open Sans"/>
              <a:sym typeface="Open Sans"/>
            </a:endParaRPr>
          </a:p>
        </p:txBody>
      </p:sp>
      <p:pic>
        <p:nvPicPr>
          <p:cNvPr id="719" name="Google Shape;719;p47"/>
          <p:cNvPicPr preferRelativeResize="0"/>
          <p:nvPr/>
        </p:nvPicPr>
        <p:blipFill rotWithShape="1">
          <a:blip r:embed="rId3">
            <a:alphaModFix/>
          </a:blip>
          <a:srcRect/>
          <a:stretch/>
        </p:blipFill>
        <p:spPr>
          <a:xfrm>
            <a:off x="3908700" y="3699663"/>
            <a:ext cx="663300" cy="652800"/>
          </a:xfrm>
          <a:prstGeom prst="rect">
            <a:avLst/>
          </a:prstGeom>
          <a:noFill/>
          <a:ln>
            <a:noFill/>
          </a:ln>
        </p:spPr>
      </p:pic>
      <p:pic>
        <p:nvPicPr>
          <p:cNvPr id="720" name="Google Shape;720;p47"/>
          <p:cNvPicPr preferRelativeResize="0"/>
          <p:nvPr/>
        </p:nvPicPr>
        <p:blipFill>
          <a:blip r:embed="rId4">
            <a:alphaModFix/>
          </a:blip>
          <a:stretch>
            <a:fillRect/>
          </a:stretch>
        </p:blipFill>
        <p:spPr>
          <a:xfrm>
            <a:off x="4799450" y="3569200"/>
            <a:ext cx="920150" cy="913750"/>
          </a:xfrm>
          <a:prstGeom prst="rect">
            <a:avLst/>
          </a:prstGeom>
          <a:noFill/>
          <a:ln>
            <a:noFill/>
          </a:ln>
        </p:spPr>
      </p:pic>
      <p:sp>
        <p:nvSpPr>
          <p:cNvPr id="2" name="Rectangle 1">
            <a:extLst>
              <a:ext uri="{FF2B5EF4-FFF2-40B4-BE49-F238E27FC236}">
                <a16:creationId xmlns:a16="http://schemas.microsoft.com/office/drawing/2014/main" id="{6D6B8FDB-FC56-3948-A757-D84881094C88}"/>
              </a:ext>
            </a:extLst>
          </p:cNvPr>
          <p:cNvSpPr/>
          <p:nvPr/>
        </p:nvSpPr>
        <p:spPr>
          <a:xfrm>
            <a:off x="3020934" y="4835723"/>
            <a:ext cx="3102131" cy="307777"/>
          </a:xfrm>
          <a:prstGeom prst="rect">
            <a:avLst/>
          </a:prstGeom>
        </p:spPr>
        <p:txBody>
          <a:bodyPr wrap="none">
            <a:spAutoFit/>
          </a:bodyPr>
          <a:lstStyle/>
          <a:p>
            <a:r>
              <a:rPr lang="en-US" dirty="0"/>
              <a:t>NPJ Computational Material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55"/>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785" name="Google Shape;785;p55"/>
          <p:cNvSpPr txBox="1"/>
          <p:nvPr/>
        </p:nvSpPr>
        <p:spPr>
          <a:xfrm>
            <a:off x="103875" y="-45825"/>
            <a:ext cx="8965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err="1">
                <a:solidFill>
                  <a:srgbClr val="1A9988"/>
                </a:solidFill>
                <a:latin typeface="PT Sans Narrow"/>
                <a:ea typeface="PT Sans Narrow"/>
                <a:cs typeface="PT Sans Narrow"/>
                <a:sym typeface="PT Sans Narrow"/>
              </a:rPr>
              <a:t>CrysXPP</a:t>
            </a:r>
            <a:r>
              <a:rPr lang="en" sz="3600" b="1" dirty="0">
                <a:solidFill>
                  <a:srgbClr val="1A9988"/>
                </a:solidFill>
                <a:latin typeface="PT Sans Narrow"/>
                <a:ea typeface="PT Sans Narrow"/>
                <a:cs typeface="PT Sans Narrow"/>
                <a:sym typeface="PT Sans Narrow"/>
              </a:rPr>
              <a:t> ( Crystal </a:t>
            </a:r>
            <a:r>
              <a:rPr lang="en" sz="3600" b="1" dirty="0" err="1">
                <a:solidFill>
                  <a:srgbClr val="1A9988"/>
                </a:solidFill>
                <a:latin typeface="PT Sans Narrow"/>
                <a:ea typeface="PT Sans Narrow"/>
                <a:cs typeface="PT Sans Narrow"/>
                <a:sym typeface="PT Sans Narrow"/>
              </a:rPr>
              <a:t>eXplainable</a:t>
            </a:r>
            <a:r>
              <a:rPr lang="en" sz="3600" b="1" dirty="0">
                <a:solidFill>
                  <a:srgbClr val="1A9988"/>
                </a:solidFill>
                <a:latin typeface="PT Sans Narrow"/>
                <a:ea typeface="PT Sans Narrow"/>
                <a:cs typeface="PT Sans Narrow"/>
                <a:sym typeface="PT Sans Narrow"/>
              </a:rPr>
              <a:t> Property Predictor )</a:t>
            </a:r>
            <a:endParaRPr sz="3200" b="1" u="sng" dirty="0">
              <a:solidFill>
                <a:srgbClr val="EF6C00"/>
              </a:solidFill>
              <a:latin typeface="PT Sans Narrow"/>
              <a:ea typeface="PT Sans Narrow"/>
              <a:cs typeface="PT Sans Narrow"/>
              <a:sym typeface="PT Sans Narrow"/>
            </a:endParaRPr>
          </a:p>
        </p:txBody>
      </p:sp>
      <p:pic>
        <p:nvPicPr>
          <p:cNvPr id="786" name="Google Shape;786;p55"/>
          <p:cNvPicPr preferRelativeResize="0"/>
          <p:nvPr/>
        </p:nvPicPr>
        <p:blipFill>
          <a:blip r:embed="rId3">
            <a:alphaModFix/>
          </a:blip>
          <a:stretch>
            <a:fillRect/>
          </a:stretch>
        </p:blipFill>
        <p:spPr>
          <a:xfrm>
            <a:off x="627150" y="661575"/>
            <a:ext cx="7919250" cy="2485375"/>
          </a:xfrm>
          <a:prstGeom prst="rect">
            <a:avLst/>
          </a:prstGeom>
          <a:noFill/>
          <a:ln>
            <a:noFill/>
          </a:ln>
        </p:spPr>
      </p:pic>
      <p:sp>
        <p:nvSpPr>
          <p:cNvPr id="787" name="Google Shape;787;p55"/>
          <p:cNvSpPr txBox="1"/>
          <p:nvPr/>
        </p:nvSpPr>
        <p:spPr>
          <a:xfrm>
            <a:off x="538500" y="3261750"/>
            <a:ext cx="7466700" cy="19188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SzPts val="1600"/>
              <a:buFont typeface="Calibri"/>
              <a:buChar char="●"/>
            </a:pPr>
            <a:r>
              <a:rPr lang="en" sz="1600">
                <a:latin typeface="Calibri"/>
                <a:ea typeface="Calibri"/>
                <a:cs typeface="Calibri"/>
                <a:sym typeface="Calibri"/>
              </a:rPr>
              <a:t>Property predictor is designed </a:t>
            </a:r>
            <a:r>
              <a:rPr lang="en" sz="1600" b="1">
                <a:latin typeface="Calibri"/>
                <a:ea typeface="Calibri"/>
                <a:cs typeface="Calibri"/>
                <a:sym typeface="Calibri"/>
              </a:rPr>
              <a:t>specific to a property</a:t>
            </a:r>
            <a:r>
              <a:rPr lang="en" sz="1600">
                <a:latin typeface="Calibri"/>
                <a:ea typeface="Calibri"/>
                <a:cs typeface="Calibri"/>
                <a:sym typeface="Calibri"/>
              </a:rPr>
              <a:t> that can take the advantage of the structural information learned by the encoder of the CrysAE.</a:t>
            </a:r>
            <a:endParaRPr sz="1600">
              <a:latin typeface="Calibri"/>
              <a:ea typeface="Calibri"/>
              <a:cs typeface="Calibri"/>
              <a:sym typeface="Calibri"/>
            </a:endParaRPr>
          </a:p>
          <a:p>
            <a:pPr marL="457200" marR="0" lvl="0" indent="-330200" algn="l" rtl="0">
              <a:lnSpc>
                <a:spcPct val="100000"/>
              </a:lnSpc>
              <a:spcBef>
                <a:spcPts val="1000"/>
              </a:spcBef>
              <a:spcAft>
                <a:spcPts val="0"/>
              </a:spcAft>
              <a:buSzPts val="1600"/>
              <a:buFont typeface="Calibri"/>
              <a:buChar char="●"/>
            </a:pPr>
            <a:r>
              <a:rPr lang="en" sz="1600">
                <a:latin typeface="Calibri"/>
                <a:ea typeface="Calibri"/>
                <a:cs typeface="Calibri"/>
                <a:sym typeface="Calibri"/>
              </a:rPr>
              <a:t>Use a </a:t>
            </a:r>
            <a:r>
              <a:rPr lang="en" sz="1600" b="1">
                <a:latin typeface="Calibri"/>
                <a:ea typeface="Calibri"/>
                <a:cs typeface="Calibri"/>
                <a:sym typeface="Calibri"/>
              </a:rPr>
              <a:t>symmetric aggregation function</a:t>
            </a:r>
            <a:r>
              <a:rPr lang="en" sz="1600">
                <a:latin typeface="Calibri"/>
                <a:ea typeface="Calibri"/>
                <a:cs typeface="Calibri"/>
                <a:sym typeface="Calibri"/>
              </a:rPr>
              <a:t> to generate graph embedding from the node embedding (which is invariant of the node orderings). </a:t>
            </a:r>
            <a:endParaRPr sz="1600">
              <a:latin typeface="Calibri"/>
              <a:ea typeface="Calibri"/>
              <a:cs typeface="Calibri"/>
              <a:sym typeface="Calibri"/>
            </a:endParaRPr>
          </a:p>
          <a:p>
            <a:pPr marL="457200" marR="0" lvl="0" indent="-330200" algn="l" rtl="0">
              <a:lnSpc>
                <a:spcPct val="100000"/>
              </a:lnSpc>
              <a:spcBef>
                <a:spcPts val="1000"/>
              </a:spcBef>
              <a:spcAft>
                <a:spcPts val="1000"/>
              </a:spcAft>
              <a:buSzPts val="1600"/>
              <a:buFont typeface="Calibri"/>
              <a:buChar char="●"/>
            </a:pPr>
            <a:r>
              <a:rPr lang="en" sz="1600">
                <a:latin typeface="Calibri"/>
                <a:ea typeface="Calibri"/>
                <a:cs typeface="Calibri"/>
                <a:sym typeface="Calibri"/>
              </a:rPr>
              <a:t>Graph Embedding is fed to a </a:t>
            </a:r>
            <a:r>
              <a:rPr lang="en" sz="1600" b="1">
                <a:latin typeface="Calibri"/>
                <a:ea typeface="Calibri"/>
                <a:cs typeface="Calibri"/>
                <a:sym typeface="Calibri"/>
              </a:rPr>
              <a:t>multilayer perceptron</a:t>
            </a:r>
            <a:r>
              <a:rPr lang="en" sz="1600">
                <a:latin typeface="Calibri"/>
                <a:ea typeface="Calibri"/>
                <a:cs typeface="Calibri"/>
                <a:sym typeface="Calibri"/>
              </a:rPr>
              <a:t> which predicts the value of the properties.</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57"/>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801" name="Google Shape;801;p57"/>
          <p:cNvSpPr txBox="1"/>
          <p:nvPr/>
        </p:nvSpPr>
        <p:spPr>
          <a:xfrm>
            <a:off x="103875" y="30375"/>
            <a:ext cx="89658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1000"/>
              </a:spcAft>
              <a:buNone/>
            </a:pPr>
            <a:r>
              <a:rPr lang="en" sz="3600" b="1">
                <a:solidFill>
                  <a:srgbClr val="1A9988"/>
                </a:solidFill>
                <a:latin typeface="PT Sans Narrow"/>
                <a:ea typeface="PT Sans Narrow"/>
                <a:cs typeface="PT Sans Narrow"/>
                <a:sym typeface="PT Sans Narrow"/>
              </a:rPr>
              <a:t>Evaluation</a:t>
            </a:r>
            <a:endParaRPr sz="3600" b="1">
              <a:solidFill>
                <a:srgbClr val="1A9988"/>
              </a:solidFill>
              <a:latin typeface="PT Sans Narrow"/>
              <a:ea typeface="PT Sans Narrow"/>
              <a:cs typeface="PT Sans Narrow"/>
              <a:sym typeface="PT Sans Narrow"/>
            </a:endParaRPr>
          </a:p>
        </p:txBody>
      </p:sp>
      <p:sp>
        <p:nvSpPr>
          <p:cNvPr id="802" name="Google Shape;802;p57"/>
          <p:cNvSpPr txBox="1"/>
          <p:nvPr/>
        </p:nvSpPr>
        <p:spPr>
          <a:xfrm>
            <a:off x="450900" y="823200"/>
            <a:ext cx="8403600" cy="4320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1000"/>
              </a:spcBef>
              <a:spcAft>
                <a:spcPts val="0"/>
              </a:spcAft>
              <a:buSzPts val="1800"/>
              <a:buFont typeface="Calibri"/>
              <a:buChar char="➔"/>
            </a:pPr>
            <a:r>
              <a:rPr lang="en" sz="1800" b="1" dirty="0">
                <a:latin typeface="Calibri"/>
                <a:ea typeface="Calibri"/>
                <a:cs typeface="Calibri"/>
                <a:sym typeface="Calibri"/>
              </a:rPr>
              <a:t>How effective is the property predictor? </a:t>
            </a:r>
            <a:endParaRPr sz="1800" b="1" dirty="0">
              <a:latin typeface="Calibri"/>
              <a:ea typeface="Calibri"/>
              <a:cs typeface="Calibri"/>
              <a:sym typeface="Calibri"/>
            </a:endParaRPr>
          </a:p>
          <a:p>
            <a:pPr marL="1371600" marR="0" lvl="2" indent="-342900" algn="l" rtl="0">
              <a:lnSpc>
                <a:spcPct val="100000"/>
              </a:lnSpc>
              <a:spcBef>
                <a:spcPts val="1000"/>
              </a:spcBef>
              <a:spcAft>
                <a:spcPts val="0"/>
              </a:spcAft>
              <a:buSzPts val="1800"/>
              <a:buFont typeface="Calibri"/>
              <a:buChar char="●"/>
            </a:pPr>
            <a:r>
              <a:rPr lang="en" sz="1800" dirty="0">
                <a:latin typeface="Calibri"/>
                <a:ea typeface="Calibri"/>
                <a:cs typeface="Calibri"/>
                <a:sym typeface="Calibri"/>
              </a:rPr>
              <a:t>How is the the performance of the property predictor especially when it functions with a small amount of DFT tagged data?</a:t>
            </a:r>
            <a:endParaRPr sz="1800" dirty="0">
              <a:latin typeface="Calibri"/>
              <a:ea typeface="Calibri"/>
              <a:cs typeface="Calibri"/>
              <a:sym typeface="Calibri"/>
            </a:endParaRPr>
          </a:p>
          <a:p>
            <a:pPr marL="457200" marR="0" lvl="0" indent="-342900" algn="l" rtl="0">
              <a:lnSpc>
                <a:spcPct val="100000"/>
              </a:lnSpc>
              <a:spcBef>
                <a:spcPts val="1000"/>
              </a:spcBef>
              <a:spcAft>
                <a:spcPts val="0"/>
              </a:spcAft>
              <a:buSzPts val="1800"/>
              <a:buFont typeface="Calibri"/>
              <a:buChar char="➔"/>
            </a:pPr>
            <a:r>
              <a:rPr lang="en" sz="1800" b="1" dirty="0">
                <a:latin typeface="Calibri"/>
                <a:ea typeface="Calibri"/>
                <a:cs typeface="Calibri"/>
                <a:sym typeface="Calibri"/>
              </a:rPr>
              <a:t>How robust is the structural encoding?</a:t>
            </a:r>
            <a:endParaRPr sz="1800" b="1" dirty="0">
              <a:latin typeface="Calibri"/>
              <a:ea typeface="Calibri"/>
              <a:cs typeface="Calibri"/>
              <a:sym typeface="Calibri"/>
            </a:endParaRPr>
          </a:p>
          <a:p>
            <a:pPr marL="1371600" marR="0" lvl="2" indent="-342900" algn="l" rtl="0">
              <a:lnSpc>
                <a:spcPct val="100000"/>
              </a:lnSpc>
              <a:spcBef>
                <a:spcPts val="1000"/>
              </a:spcBef>
              <a:spcAft>
                <a:spcPts val="0"/>
              </a:spcAft>
              <a:buSzPts val="1800"/>
              <a:buFont typeface="Calibri"/>
              <a:buChar char="●"/>
            </a:pPr>
            <a:r>
              <a:rPr lang="en" sz="1800" dirty="0">
                <a:latin typeface="Calibri"/>
                <a:ea typeface="Calibri"/>
                <a:cs typeface="Calibri"/>
                <a:sym typeface="Calibri"/>
              </a:rPr>
              <a:t>Whether the structural encoding helps us to mitigate the noise introduced by DFT calculated properties?</a:t>
            </a:r>
            <a:endParaRPr sz="1800" dirty="0">
              <a:latin typeface="Calibri"/>
              <a:ea typeface="Calibri"/>
              <a:cs typeface="Calibri"/>
              <a:sym typeface="Calibri"/>
            </a:endParaRPr>
          </a:p>
          <a:p>
            <a:pPr marL="457200" marR="0" lvl="0" indent="-342900" algn="l" rtl="0">
              <a:lnSpc>
                <a:spcPct val="100000"/>
              </a:lnSpc>
              <a:spcBef>
                <a:spcPts val="1000"/>
              </a:spcBef>
              <a:spcAft>
                <a:spcPts val="0"/>
              </a:spcAft>
              <a:buSzPts val="1800"/>
              <a:buFont typeface="Calibri"/>
              <a:buChar char="➔"/>
            </a:pPr>
            <a:r>
              <a:rPr lang="en" sz="1800" b="1" dirty="0">
                <a:latin typeface="Calibri"/>
                <a:ea typeface="Calibri"/>
                <a:cs typeface="Calibri"/>
                <a:sym typeface="Calibri"/>
              </a:rPr>
              <a:t>How effective is the explanation?</a:t>
            </a:r>
            <a:endParaRPr sz="1800" b="1" dirty="0">
              <a:latin typeface="Calibri"/>
              <a:ea typeface="Calibri"/>
              <a:cs typeface="Calibri"/>
              <a:sym typeface="Calibri"/>
            </a:endParaRPr>
          </a:p>
          <a:p>
            <a:pPr marL="1371600" marR="0" lvl="2" indent="-342900" algn="l" rtl="0">
              <a:lnSpc>
                <a:spcPct val="100000"/>
              </a:lnSpc>
              <a:spcBef>
                <a:spcPts val="1000"/>
              </a:spcBef>
              <a:spcAft>
                <a:spcPts val="1000"/>
              </a:spcAft>
              <a:buSzPts val="1800"/>
              <a:buFont typeface="Calibri"/>
              <a:buChar char="●"/>
            </a:pPr>
            <a:r>
              <a:rPr lang="en" sz="1800" dirty="0">
                <a:latin typeface="Calibri"/>
                <a:ea typeface="Calibri"/>
                <a:cs typeface="Calibri"/>
                <a:sym typeface="Calibri"/>
              </a:rPr>
              <a:t>Cross-validate the obtained explanation with domain experts.</a:t>
            </a:r>
            <a:endParaRPr sz="1500" dirty="0">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58"/>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808" name="Google Shape;808;p58"/>
          <p:cNvSpPr txBox="1"/>
          <p:nvPr/>
        </p:nvSpPr>
        <p:spPr>
          <a:xfrm>
            <a:off x="27675" y="30375"/>
            <a:ext cx="8965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1A9988"/>
                </a:solidFill>
                <a:latin typeface="PT Sans Narrow"/>
                <a:ea typeface="PT Sans Narrow"/>
                <a:cs typeface="PT Sans Narrow"/>
                <a:sym typeface="PT Sans Narrow"/>
              </a:rPr>
              <a:t>Effectiveness of Property Predictor</a:t>
            </a:r>
            <a:endParaRPr sz="3200" b="1" u="sng">
              <a:solidFill>
                <a:srgbClr val="EF6C00"/>
              </a:solidFill>
              <a:latin typeface="PT Sans Narrow"/>
              <a:ea typeface="PT Sans Narrow"/>
              <a:cs typeface="PT Sans Narrow"/>
              <a:sym typeface="PT Sans Narrow"/>
            </a:endParaRPr>
          </a:p>
        </p:txBody>
      </p:sp>
      <p:sp>
        <p:nvSpPr>
          <p:cNvPr id="809" name="Google Shape;809;p58"/>
          <p:cNvSpPr txBox="1"/>
          <p:nvPr/>
        </p:nvSpPr>
        <p:spPr>
          <a:xfrm>
            <a:off x="-457200" y="4285800"/>
            <a:ext cx="9144000" cy="954300"/>
          </a:xfrm>
          <a:prstGeom prst="rect">
            <a:avLst/>
          </a:prstGeom>
          <a:noFill/>
          <a:ln>
            <a:noFill/>
          </a:ln>
        </p:spPr>
        <p:txBody>
          <a:bodyPr spcFirstLastPara="1" wrap="square" lIns="91425" tIns="91425" rIns="91425" bIns="91425" anchor="t" anchorCtr="0">
            <a:spAutoFit/>
          </a:bodyPr>
          <a:lstStyle/>
          <a:p>
            <a:pPr marL="1371600" marR="0" lvl="0" indent="0" algn="ctr" rtl="0">
              <a:lnSpc>
                <a:spcPct val="100000"/>
              </a:lnSpc>
              <a:spcBef>
                <a:spcPts val="1000"/>
              </a:spcBef>
              <a:spcAft>
                <a:spcPts val="0"/>
              </a:spcAft>
              <a:buNone/>
            </a:pPr>
            <a:r>
              <a:rPr lang="en" sz="1800">
                <a:latin typeface="Calibri"/>
                <a:ea typeface="Calibri"/>
                <a:cs typeface="Calibri"/>
                <a:sym typeface="Calibri"/>
              </a:rPr>
              <a:t>Fig : Summary of the prediction performance (MAE) of different properties trained on 20% data and evaluated on 80% data.</a:t>
            </a:r>
            <a:endParaRPr sz="1500">
              <a:latin typeface="Times New Roman"/>
              <a:ea typeface="Times New Roman"/>
              <a:cs typeface="Times New Roman"/>
              <a:sym typeface="Times New Roman"/>
            </a:endParaRPr>
          </a:p>
          <a:p>
            <a:pPr marL="0" lvl="0" indent="0" algn="l" rtl="0">
              <a:spcBef>
                <a:spcPts val="0"/>
              </a:spcBef>
              <a:spcAft>
                <a:spcPts val="0"/>
              </a:spcAft>
              <a:buNone/>
            </a:pPr>
            <a:endParaRPr>
              <a:latin typeface="Open Sans"/>
              <a:ea typeface="Open Sans"/>
              <a:cs typeface="Open Sans"/>
              <a:sym typeface="Open Sans"/>
            </a:endParaRPr>
          </a:p>
        </p:txBody>
      </p:sp>
      <p:sp>
        <p:nvSpPr>
          <p:cNvPr id="810" name="Google Shape;810;p58"/>
          <p:cNvSpPr txBox="1"/>
          <p:nvPr/>
        </p:nvSpPr>
        <p:spPr>
          <a:xfrm>
            <a:off x="6524050" y="196450"/>
            <a:ext cx="2629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latin typeface="Times New Roman"/>
                <a:ea typeface="Times New Roman"/>
                <a:cs typeface="Times New Roman"/>
                <a:sym typeface="Times New Roman"/>
              </a:rPr>
              <a:t>Materials Project database </a:t>
            </a:r>
            <a:endParaRPr sz="1300" b="1" dirty="0">
              <a:latin typeface="Times New Roman"/>
              <a:ea typeface="Times New Roman"/>
              <a:cs typeface="Times New Roman"/>
              <a:sym typeface="Times New Roman"/>
            </a:endParaRPr>
          </a:p>
          <a:p>
            <a:pPr marL="0" lvl="0" indent="0" algn="l" rtl="0">
              <a:spcBef>
                <a:spcPts val="0"/>
              </a:spcBef>
              <a:spcAft>
                <a:spcPts val="0"/>
              </a:spcAft>
              <a:buNone/>
            </a:pPr>
            <a:r>
              <a:rPr lang="en" sz="1300" b="1" dirty="0">
                <a:latin typeface="Times New Roman"/>
                <a:ea typeface="Times New Roman"/>
                <a:cs typeface="Times New Roman"/>
                <a:sym typeface="Times New Roman"/>
              </a:rPr>
              <a:t>(38000 crystalline materials)</a:t>
            </a:r>
            <a:endParaRPr sz="750" b="1" dirty="0">
              <a:highlight>
                <a:srgbClr val="E4E8EE"/>
              </a:highlight>
            </a:endParaRPr>
          </a:p>
        </p:txBody>
      </p:sp>
      <p:pic>
        <p:nvPicPr>
          <p:cNvPr id="3" name="Picture 2">
            <a:extLst>
              <a:ext uri="{FF2B5EF4-FFF2-40B4-BE49-F238E27FC236}">
                <a16:creationId xmlns:a16="http://schemas.microsoft.com/office/drawing/2014/main" id="{914983B8-3FAE-4142-971C-8B26E9A09248}"/>
              </a:ext>
            </a:extLst>
          </p:cNvPr>
          <p:cNvPicPr>
            <a:picLocks noChangeAspect="1"/>
          </p:cNvPicPr>
          <p:nvPr/>
        </p:nvPicPr>
        <p:blipFill>
          <a:blip r:embed="rId3"/>
          <a:stretch>
            <a:fillRect/>
          </a:stretch>
        </p:blipFill>
        <p:spPr>
          <a:xfrm>
            <a:off x="972879" y="716833"/>
            <a:ext cx="7198242" cy="370983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15"/>
        <p:cNvGrpSpPr/>
        <p:nvPr/>
      </p:nvGrpSpPr>
      <p:grpSpPr>
        <a:xfrm>
          <a:off x="0" y="0"/>
          <a:ext cx="0" cy="0"/>
          <a:chOff x="0" y="0"/>
          <a:chExt cx="0" cy="0"/>
        </a:xfrm>
      </p:grpSpPr>
      <p:sp>
        <p:nvSpPr>
          <p:cNvPr id="816" name="Google Shape;816;p59"/>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817" name="Google Shape;817;p59"/>
          <p:cNvSpPr txBox="1"/>
          <p:nvPr/>
        </p:nvSpPr>
        <p:spPr>
          <a:xfrm>
            <a:off x="103875" y="30375"/>
            <a:ext cx="8965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1A9988"/>
                </a:solidFill>
                <a:latin typeface="PT Sans Narrow"/>
                <a:ea typeface="PT Sans Narrow"/>
                <a:cs typeface="PT Sans Narrow"/>
                <a:sym typeface="PT Sans Narrow"/>
              </a:rPr>
              <a:t>Removal of DFT error bias</a:t>
            </a:r>
            <a:endParaRPr sz="3200" b="1" u="sng">
              <a:solidFill>
                <a:srgbClr val="EF6C00"/>
              </a:solidFill>
              <a:latin typeface="PT Sans Narrow"/>
              <a:ea typeface="PT Sans Narrow"/>
              <a:cs typeface="PT Sans Narrow"/>
              <a:sym typeface="PT Sans Narrow"/>
            </a:endParaRPr>
          </a:p>
        </p:txBody>
      </p:sp>
      <p:sp>
        <p:nvSpPr>
          <p:cNvPr id="818" name="Google Shape;818;p59"/>
          <p:cNvSpPr txBox="1"/>
          <p:nvPr/>
        </p:nvSpPr>
        <p:spPr>
          <a:xfrm>
            <a:off x="374700" y="670800"/>
            <a:ext cx="8403600" cy="43203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1000"/>
              </a:spcBef>
              <a:spcAft>
                <a:spcPts val="0"/>
              </a:spcAft>
              <a:buSzPts val="1500"/>
              <a:buFont typeface="Times New Roman"/>
              <a:buChar char="➔"/>
            </a:pPr>
            <a:r>
              <a:rPr lang="en" sz="1700" b="1" dirty="0">
                <a:latin typeface="Calibri"/>
                <a:ea typeface="Calibri"/>
                <a:cs typeface="Calibri"/>
                <a:sym typeface="Calibri"/>
              </a:rPr>
              <a:t>Setup :</a:t>
            </a:r>
            <a:r>
              <a:rPr lang="en" b="1" dirty="0">
                <a:latin typeface="Times New Roman"/>
                <a:ea typeface="Times New Roman"/>
                <a:cs typeface="Times New Roman"/>
                <a:sym typeface="Times New Roman"/>
              </a:rPr>
              <a:t> </a:t>
            </a:r>
            <a:endParaRPr b="1" dirty="0">
              <a:latin typeface="Times New Roman"/>
              <a:ea typeface="Times New Roman"/>
              <a:cs typeface="Times New Roman"/>
              <a:sym typeface="Times New Roman"/>
            </a:endParaRPr>
          </a:p>
          <a:p>
            <a:pPr marL="1371600" marR="0" lvl="2" indent="-336550" algn="l" rtl="0">
              <a:lnSpc>
                <a:spcPct val="100000"/>
              </a:lnSpc>
              <a:spcBef>
                <a:spcPts val="1000"/>
              </a:spcBef>
              <a:spcAft>
                <a:spcPts val="0"/>
              </a:spcAft>
              <a:buSzPts val="1700"/>
              <a:buFont typeface="Calibri"/>
              <a:buChar char="●"/>
            </a:pPr>
            <a:r>
              <a:rPr lang="en" sz="1700" dirty="0">
                <a:latin typeface="Calibri"/>
                <a:ea typeface="Calibri"/>
                <a:cs typeface="Calibri"/>
                <a:sym typeface="Calibri"/>
              </a:rPr>
              <a:t>We consider a property predictor which has been trained with crystals whose particular property (say Band Gap) values have been theoretically derived using DFT. </a:t>
            </a:r>
            <a:endParaRPr sz="1700" dirty="0">
              <a:latin typeface="Calibri"/>
              <a:ea typeface="Calibri"/>
              <a:cs typeface="Calibri"/>
              <a:sym typeface="Calibri"/>
            </a:endParaRPr>
          </a:p>
          <a:p>
            <a:pPr marL="1371600" marR="0" lvl="2" indent="-336550" algn="l" rtl="0">
              <a:lnSpc>
                <a:spcPct val="100000"/>
              </a:lnSpc>
              <a:spcBef>
                <a:spcPts val="1000"/>
              </a:spcBef>
              <a:spcAft>
                <a:spcPts val="0"/>
              </a:spcAft>
              <a:buSzPts val="1700"/>
              <a:buFont typeface="Calibri"/>
              <a:buChar char="●"/>
            </a:pPr>
            <a:r>
              <a:rPr lang="en" sz="1700" dirty="0">
                <a:latin typeface="Calibri"/>
                <a:ea typeface="Calibri"/>
                <a:cs typeface="Calibri"/>
                <a:sym typeface="Calibri"/>
              </a:rPr>
              <a:t>We then fine tune the parameters with limited amount of experimental data.</a:t>
            </a:r>
            <a:endParaRPr lang="en" sz="1700" b="1" dirty="0">
              <a:latin typeface="Calibri"/>
              <a:ea typeface="Calibri"/>
              <a:cs typeface="Calibri"/>
              <a:sym typeface="Calibri"/>
            </a:endParaRPr>
          </a:p>
          <a:p>
            <a:pPr marL="457200" lvl="0" indent="-317500" algn="l" rtl="0">
              <a:lnSpc>
                <a:spcPct val="115000"/>
              </a:lnSpc>
              <a:spcBef>
                <a:spcPts val="1000"/>
              </a:spcBef>
              <a:spcAft>
                <a:spcPts val="1000"/>
              </a:spcAft>
              <a:buSzPts val="1400"/>
              <a:buFont typeface="Times New Roman"/>
              <a:buChar char="➔"/>
            </a:pPr>
            <a:r>
              <a:rPr lang="en" sz="1700" b="1" dirty="0">
                <a:latin typeface="Calibri"/>
                <a:ea typeface="Calibri"/>
                <a:cs typeface="Calibri"/>
                <a:sym typeface="Calibri"/>
              </a:rPr>
              <a:t>Band Gap :</a:t>
            </a:r>
            <a:r>
              <a:rPr lang="en" sz="1700" dirty="0">
                <a:latin typeface="Calibri"/>
                <a:ea typeface="Calibri"/>
                <a:cs typeface="Calibri"/>
                <a:sym typeface="Calibri"/>
              </a:rPr>
              <a:t> we collect 20 experimental instances from the domain experts, out of which we randomly pick 10 instances to fine-tune the parameters and report the prediction value for the rest</a:t>
            </a:r>
            <a:endParaRPr dirty="0">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2"/>
        <p:cNvGrpSpPr/>
        <p:nvPr/>
      </p:nvGrpSpPr>
      <p:grpSpPr>
        <a:xfrm>
          <a:off x="0" y="0"/>
          <a:ext cx="0" cy="0"/>
          <a:chOff x="0" y="0"/>
          <a:chExt cx="0" cy="0"/>
        </a:xfrm>
      </p:grpSpPr>
      <p:pic>
        <p:nvPicPr>
          <p:cNvPr id="3" name="Picture 2">
            <a:extLst>
              <a:ext uri="{FF2B5EF4-FFF2-40B4-BE49-F238E27FC236}">
                <a16:creationId xmlns:a16="http://schemas.microsoft.com/office/drawing/2014/main" id="{523B8E52-8AEA-4BB2-A9F5-EB39E6613CDB}"/>
              </a:ext>
            </a:extLst>
          </p:cNvPr>
          <p:cNvPicPr>
            <a:picLocks noChangeAspect="1"/>
          </p:cNvPicPr>
          <p:nvPr/>
        </p:nvPicPr>
        <p:blipFill>
          <a:blip r:embed="rId3"/>
          <a:stretch>
            <a:fillRect/>
          </a:stretch>
        </p:blipFill>
        <p:spPr>
          <a:xfrm>
            <a:off x="278865" y="0"/>
            <a:ext cx="8716279" cy="51435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7"/>
        <p:cNvGrpSpPr/>
        <p:nvPr/>
      </p:nvGrpSpPr>
      <p:grpSpPr>
        <a:xfrm>
          <a:off x="0" y="0"/>
          <a:ext cx="0" cy="0"/>
          <a:chOff x="0" y="0"/>
          <a:chExt cx="0" cy="0"/>
        </a:xfrm>
      </p:grpSpPr>
      <p:sp>
        <p:nvSpPr>
          <p:cNvPr id="828" name="Google Shape;828;p61"/>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829" name="Google Shape;829;p61"/>
          <p:cNvSpPr txBox="1"/>
          <p:nvPr/>
        </p:nvSpPr>
        <p:spPr>
          <a:xfrm>
            <a:off x="103875" y="30375"/>
            <a:ext cx="8965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1A9988"/>
                </a:solidFill>
                <a:latin typeface="PT Sans Narrow"/>
                <a:ea typeface="PT Sans Narrow"/>
                <a:cs typeface="PT Sans Narrow"/>
                <a:sym typeface="PT Sans Narrow"/>
              </a:rPr>
              <a:t>Explanation through feature selection</a:t>
            </a:r>
            <a:endParaRPr sz="3200" b="1" u="sng">
              <a:solidFill>
                <a:srgbClr val="EF6C00"/>
              </a:solidFill>
              <a:latin typeface="PT Sans Narrow"/>
              <a:ea typeface="PT Sans Narrow"/>
              <a:cs typeface="PT Sans Narrow"/>
              <a:sym typeface="PT Sans Narrow"/>
            </a:endParaRPr>
          </a:p>
        </p:txBody>
      </p:sp>
      <p:sp>
        <p:nvSpPr>
          <p:cNvPr id="830" name="Google Shape;830;p61"/>
          <p:cNvSpPr txBox="1"/>
          <p:nvPr/>
        </p:nvSpPr>
        <p:spPr>
          <a:xfrm>
            <a:off x="298500" y="975600"/>
            <a:ext cx="8403600" cy="4320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1000"/>
              </a:spcBef>
              <a:spcAft>
                <a:spcPts val="1000"/>
              </a:spcAft>
              <a:buSzPts val="1800"/>
              <a:buFont typeface="Calibri"/>
              <a:buChar char="●"/>
            </a:pPr>
            <a:r>
              <a:rPr lang="en" sz="1800" dirty="0">
                <a:latin typeface="Calibri"/>
                <a:ea typeface="Calibri"/>
                <a:cs typeface="Calibri"/>
                <a:sym typeface="Calibri"/>
              </a:rPr>
              <a:t>To demonstrate the effectiveness of the feature selector, we present a </a:t>
            </a:r>
            <a:r>
              <a:rPr lang="en" sz="1800" b="1" dirty="0">
                <a:latin typeface="Calibri"/>
                <a:ea typeface="Calibri"/>
                <a:cs typeface="Calibri"/>
                <a:sym typeface="Calibri"/>
              </a:rPr>
              <a:t>case study</a:t>
            </a:r>
            <a:endParaRPr sz="1500" dirty="0">
              <a:latin typeface="Times New Roman"/>
              <a:ea typeface="Times New Roman"/>
              <a:cs typeface="Times New Roman"/>
              <a:sym typeface="Times New Roman"/>
            </a:endParaRPr>
          </a:p>
        </p:txBody>
      </p:sp>
      <p:pic>
        <p:nvPicPr>
          <p:cNvPr id="831" name="Google Shape;831;p61"/>
          <p:cNvPicPr preferRelativeResize="0"/>
          <p:nvPr/>
        </p:nvPicPr>
        <p:blipFill>
          <a:blip r:embed="rId3">
            <a:alphaModFix/>
          </a:blip>
          <a:stretch>
            <a:fillRect/>
          </a:stretch>
        </p:blipFill>
        <p:spPr>
          <a:xfrm>
            <a:off x="441900" y="1775636"/>
            <a:ext cx="5225253" cy="3367863"/>
          </a:xfrm>
          <a:prstGeom prst="rect">
            <a:avLst/>
          </a:prstGeom>
          <a:noFill/>
          <a:ln>
            <a:noFill/>
          </a:ln>
        </p:spPr>
      </p:pic>
      <p:pic>
        <p:nvPicPr>
          <p:cNvPr id="6" name="Google Shape;764;p52">
            <a:extLst>
              <a:ext uri="{FF2B5EF4-FFF2-40B4-BE49-F238E27FC236}">
                <a16:creationId xmlns:a16="http://schemas.microsoft.com/office/drawing/2014/main" id="{FB42036E-2313-C949-A2D9-AE1C98B1EA8B}"/>
              </a:ext>
            </a:extLst>
          </p:cNvPr>
          <p:cNvPicPr preferRelativeResize="0"/>
          <p:nvPr/>
        </p:nvPicPr>
        <p:blipFill>
          <a:blip r:embed="rId4">
            <a:alphaModFix/>
          </a:blip>
          <a:stretch>
            <a:fillRect/>
          </a:stretch>
        </p:blipFill>
        <p:spPr>
          <a:xfrm>
            <a:off x="5914781" y="1950210"/>
            <a:ext cx="2930719" cy="22176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35"/>
        <p:cNvGrpSpPr/>
        <p:nvPr/>
      </p:nvGrpSpPr>
      <p:grpSpPr>
        <a:xfrm>
          <a:off x="0" y="0"/>
          <a:ext cx="0" cy="0"/>
          <a:chOff x="0" y="0"/>
          <a:chExt cx="0" cy="0"/>
        </a:xfrm>
      </p:grpSpPr>
      <p:sp>
        <p:nvSpPr>
          <p:cNvPr id="836" name="Google Shape;836;p62"/>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837" name="Google Shape;837;p62"/>
          <p:cNvSpPr txBox="1"/>
          <p:nvPr/>
        </p:nvSpPr>
        <p:spPr>
          <a:xfrm>
            <a:off x="103875" y="-122025"/>
            <a:ext cx="89658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600" b="1">
                <a:solidFill>
                  <a:srgbClr val="1A9988"/>
                </a:solidFill>
                <a:latin typeface="PT Sans Narrow"/>
                <a:ea typeface="PT Sans Narrow"/>
                <a:cs typeface="PT Sans Narrow"/>
                <a:sym typeface="PT Sans Narrow"/>
              </a:rPr>
              <a:t>Explanation for Formation Energy</a:t>
            </a:r>
            <a:endParaRPr sz="3600" b="1">
              <a:solidFill>
                <a:srgbClr val="1A9988"/>
              </a:solidFill>
              <a:latin typeface="PT Sans Narrow"/>
              <a:ea typeface="PT Sans Narrow"/>
              <a:cs typeface="PT Sans Narrow"/>
              <a:sym typeface="PT Sans Narrow"/>
            </a:endParaRPr>
          </a:p>
        </p:txBody>
      </p:sp>
      <p:sp>
        <p:nvSpPr>
          <p:cNvPr id="838" name="Google Shape;838;p62"/>
          <p:cNvSpPr txBox="1"/>
          <p:nvPr/>
        </p:nvSpPr>
        <p:spPr>
          <a:xfrm>
            <a:off x="152400" y="2920300"/>
            <a:ext cx="8839200" cy="1934400"/>
          </a:xfrm>
          <a:prstGeom prst="rect">
            <a:avLst/>
          </a:prstGeom>
          <a:noFill/>
          <a:ln>
            <a:noFill/>
          </a:ln>
        </p:spPr>
        <p:txBody>
          <a:bodyPr spcFirstLastPara="1" wrap="square" lIns="91425" tIns="91425" rIns="91425" bIns="91425" anchor="t" anchorCtr="0">
            <a:spAutoFit/>
          </a:bodyPr>
          <a:lstStyle/>
          <a:p>
            <a:pPr marL="457200" marR="0" lvl="0" indent="-330200" algn="l" rtl="0">
              <a:lnSpc>
                <a:spcPct val="100000"/>
              </a:lnSpc>
              <a:spcBef>
                <a:spcPts val="0"/>
              </a:spcBef>
              <a:spcAft>
                <a:spcPts val="0"/>
              </a:spcAft>
              <a:buSzPts val="1600"/>
              <a:buFont typeface="Calibri"/>
              <a:buChar char="●"/>
            </a:pPr>
            <a:r>
              <a:rPr lang="en" sz="1600">
                <a:latin typeface="Calibri"/>
                <a:ea typeface="Calibri"/>
                <a:cs typeface="Calibri"/>
                <a:sym typeface="Calibri"/>
              </a:rPr>
              <a:t>BaEr</a:t>
            </a:r>
            <a:r>
              <a:rPr lang="en" sz="1600" baseline="-25000">
                <a:latin typeface="Calibri"/>
                <a:ea typeface="Calibri"/>
                <a:cs typeface="Calibri"/>
                <a:sym typeface="Calibri"/>
              </a:rPr>
              <a:t>2</a:t>
            </a:r>
            <a:r>
              <a:rPr lang="en" sz="1600">
                <a:latin typeface="Calibri"/>
                <a:ea typeface="Calibri"/>
                <a:cs typeface="Calibri"/>
                <a:sym typeface="Calibri"/>
              </a:rPr>
              <a:t>F</a:t>
            </a:r>
            <a:r>
              <a:rPr lang="en" sz="1600" baseline="-25000">
                <a:latin typeface="Calibri"/>
                <a:ea typeface="Calibri"/>
                <a:cs typeface="Calibri"/>
                <a:sym typeface="Calibri"/>
              </a:rPr>
              <a:t>8 </a:t>
            </a:r>
            <a:r>
              <a:rPr lang="en" sz="1600">
                <a:latin typeface="Calibri"/>
                <a:ea typeface="Calibri"/>
                <a:cs typeface="Calibri"/>
                <a:sym typeface="Calibri"/>
              </a:rPr>
              <a:t>has Formation Energy -4.41, indicating  stability of the materials</a:t>
            </a:r>
            <a:endParaRPr sz="1600" b="1">
              <a:latin typeface="Calibri"/>
              <a:ea typeface="Calibri"/>
              <a:cs typeface="Calibri"/>
              <a:sym typeface="Calibri"/>
            </a:endParaRPr>
          </a:p>
          <a:p>
            <a:pPr marL="457200" marR="0" lvl="0" indent="-330200" algn="l" rtl="0">
              <a:lnSpc>
                <a:spcPct val="100000"/>
              </a:lnSpc>
              <a:spcBef>
                <a:spcPts val="50"/>
              </a:spcBef>
              <a:spcAft>
                <a:spcPts val="0"/>
              </a:spcAft>
              <a:buSzPts val="1600"/>
              <a:buFont typeface="Calibri"/>
              <a:buChar char="●"/>
            </a:pPr>
            <a:r>
              <a:rPr lang="en" sz="1600" b="1">
                <a:latin typeface="Calibri"/>
                <a:ea typeface="Calibri"/>
                <a:cs typeface="Calibri"/>
                <a:sym typeface="Calibri"/>
              </a:rPr>
              <a:t>Period and Group Numbers</a:t>
            </a:r>
            <a:r>
              <a:rPr lang="en" sz="1600">
                <a:latin typeface="Calibri"/>
                <a:ea typeface="Calibri"/>
                <a:cs typeface="Calibri"/>
                <a:sym typeface="Calibri"/>
              </a:rPr>
              <a:t> provide the information to distinguish each atom.</a:t>
            </a:r>
            <a:endParaRPr sz="1600">
              <a:latin typeface="Calibri"/>
              <a:ea typeface="Calibri"/>
              <a:cs typeface="Calibri"/>
              <a:sym typeface="Calibri"/>
            </a:endParaRPr>
          </a:p>
          <a:p>
            <a:pPr marL="457200" marR="0" lvl="0" indent="-330200" algn="l" rtl="0">
              <a:lnSpc>
                <a:spcPct val="100000"/>
              </a:lnSpc>
              <a:spcBef>
                <a:spcPts val="50"/>
              </a:spcBef>
              <a:spcAft>
                <a:spcPts val="0"/>
              </a:spcAft>
              <a:buSzPts val="1600"/>
              <a:buFont typeface="Calibri"/>
              <a:buChar char="●"/>
            </a:pPr>
            <a:r>
              <a:rPr lang="en" sz="1600">
                <a:latin typeface="Calibri"/>
                <a:ea typeface="Calibri"/>
                <a:cs typeface="Calibri"/>
                <a:sym typeface="Calibri"/>
              </a:rPr>
              <a:t>Non-zero difference in </a:t>
            </a:r>
            <a:r>
              <a:rPr lang="en" sz="1600" b="1">
                <a:latin typeface="Calibri"/>
                <a:ea typeface="Calibri"/>
                <a:cs typeface="Calibri"/>
                <a:sym typeface="Calibri"/>
              </a:rPr>
              <a:t>Electronegativity</a:t>
            </a:r>
            <a:r>
              <a:rPr lang="en" sz="1600">
                <a:latin typeface="Calibri"/>
                <a:ea typeface="Calibri"/>
                <a:cs typeface="Calibri"/>
                <a:sym typeface="Calibri"/>
              </a:rPr>
              <a:t> of atoms indicates stability in structure.</a:t>
            </a:r>
            <a:endParaRPr sz="1600">
              <a:latin typeface="Calibri"/>
              <a:ea typeface="Calibri"/>
              <a:cs typeface="Calibri"/>
              <a:sym typeface="Calibri"/>
            </a:endParaRPr>
          </a:p>
          <a:p>
            <a:pPr marL="457200" marR="0" lvl="0" indent="-330200" algn="l" rtl="0">
              <a:lnSpc>
                <a:spcPct val="100000"/>
              </a:lnSpc>
              <a:spcBef>
                <a:spcPts val="50"/>
              </a:spcBef>
              <a:spcAft>
                <a:spcPts val="0"/>
              </a:spcAft>
              <a:buSzPts val="1600"/>
              <a:buFont typeface="Calibri"/>
              <a:buChar char="●"/>
            </a:pPr>
            <a:r>
              <a:rPr lang="en" sz="1600" b="1">
                <a:latin typeface="Calibri"/>
                <a:ea typeface="Calibri"/>
                <a:cs typeface="Calibri"/>
                <a:sym typeface="Calibri"/>
              </a:rPr>
              <a:t>Covalent Radius</a:t>
            </a:r>
            <a:r>
              <a:rPr lang="en" sz="1600">
                <a:latin typeface="Calibri"/>
                <a:ea typeface="Calibri"/>
                <a:cs typeface="Calibri"/>
                <a:sym typeface="Calibri"/>
              </a:rPr>
              <a:t> determines the extent of overlap of  electron  densities  of  constituents. Higher the radius means weaker the bond. Interesting to note here the trend of weights is the reverse than that of radius itself.</a:t>
            </a:r>
            <a:endParaRPr sz="1600">
              <a:latin typeface="Calibri"/>
              <a:ea typeface="Calibri"/>
              <a:cs typeface="Calibri"/>
              <a:sym typeface="Calibri"/>
            </a:endParaRPr>
          </a:p>
          <a:p>
            <a:pPr marL="457200" lvl="0" indent="0" algn="l" rtl="0">
              <a:spcBef>
                <a:spcPts val="50"/>
              </a:spcBef>
              <a:spcAft>
                <a:spcPts val="50"/>
              </a:spcAft>
              <a:buNone/>
            </a:pPr>
            <a:endParaRPr sz="1600">
              <a:latin typeface="Calibri"/>
              <a:ea typeface="Calibri"/>
              <a:cs typeface="Calibri"/>
              <a:sym typeface="Calibri"/>
            </a:endParaRPr>
          </a:p>
        </p:txBody>
      </p:sp>
      <p:pic>
        <p:nvPicPr>
          <p:cNvPr id="839" name="Google Shape;839;p62"/>
          <p:cNvPicPr preferRelativeResize="0"/>
          <p:nvPr/>
        </p:nvPicPr>
        <p:blipFill>
          <a:blip r:embed="rId3">
            <a:alphaModFix/>
          </a:blip>
          <a:stretch>
            <a:fillRect/>
          </a:stretch>
        </p:blipFill>
        <p:spPr>
          <a:xfrm>
            <a:off x="2020100" y="660575"/>
            <a:ext cx="4504825" cy="2147000"/>
          </a:xfrm>
          <a:prstGeom prst="rect">
            <a:avLst/>
          </a:prstGeom>
          <a:noFill/>
          <a:ln>
            <a:noFill/>
          </a:ln>
        </p:spPr>
      </p:pic>
      <p:pic>
        <p:nvPicPr>
          <p:cNvPr id="840" name="Google Shape;840;p62"/>
          <p:cNvPicPr preferRelativeResize="0"/>
          <p:nvPr/>
        </p:nvPicPr>
        <p:blipFill>
          <a:blip r:embed="rId4">
            <a:alphaModFix/>
          </a:blip>
          <a:stretch>
            <a:fillRect/>
          </a:stretch>
        </p:blipFill>
        <p:spPr>
          <a:xfrm>
            <a:off x="6638500" y="1582450"/>
            <a:ext cx="647700" cy="8858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44"/>
        <p:cNvGrpSpPr/>
        <p:nvPr/>
      </p:nvGrpSpPr>
      <p:grpSpPr>
        <a:xfrm>
          <a:off x="0" y="0"/>
          <a:ext cx="0" cy="0"/>
          <a:chOff x="0" y="0"/>
          <a:chExt cx="0" cy="0"/>
        </a:xfrm>
      </p:grpSpPr>
      <p:sp>
        <p:nvSpPr>
          <p:cNvPr id="845" name="Google Shape;845;p63"/>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846" name="Google Shape;846;p63"/>
          <p:cNvSpPr txBox="1"/>
          <p:nvPr/>
        </p:nvSpPr>
        <p:spPr>
          <a:xfrm>
            <a:off x="103875" y="30375"/>
            <a:ext cx="8965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1A9988"/>
                </a:solidFill>
                <a:latin typeface="PT Sans Narrow"/>
                <a:ea typeface="PT Sans Narrow"/>
                <a:cs typeface="PT Sans Narrow"/>
                <a:sym typeface="PT Sans Narrow"/>
              </a:rPr>
              <a:t>Summary</a:t>
            </a:r>
            <a:endParaRPr sz="3200" b="1" u="sng">
              <a:solidFill>
                <a:srgbClr val="EF6C00"/>
              </a:solidFill>
              <a:latin typeface="PT Sans Narrow"/>
              <a:ea typeface="PT Sans Narrow"/>
              <a:cs typeface="PT Sans Narrow"/>
              <a:sym typeface="PT Sans Narrow"/>
            </a:endParaRPr>
          </a:p>
        </p:txBody>
      </p:sp>
      <p:sp>
        <p:nvSpPr>
          <p:cNvPr id="847" name="Google Shape;847;p63"/>
          <p:cNvSpPr txBox="1"/>
          <p:nvPr/>
        </p:nvSpPr>
        <p:spPr>
          <a:xfrm>
            <a:off x="434650" y="660575"/>
            <a:ext cx="8403600" cy="4320300"/>
          </a:xfrm>
          <a:prstGeom prst="rect">
            <a:avLst/>
          </a:prstGeom>
          <a:noFill/>
          <a:ln>
            <a:noFill/>
          </a:ln>
        </p:spPr>
        <p:txBody>
          <a:bodyPr spcFirstLastPara="1" wrap="square" lIns="91425" tIns="91425" rIns="91425" bIns="91425" anchor="t" anchorCtr="0">
            <a:noAutofit/>
          </a:bodyPr>
          <a:lstStyle/>
          <a:p>
            <a:pPr marL="457200" lvl="0" indent="-323850" algn="l" rtl="0">
              <a:lnSpc>
                <a:spcPct val="115000"/>
              </a:lnSpc>
              <a:spcBef>
                <a:spcPts val="0"/>
              </a:spcBef>
              <a:spcAft>
                <a:spcPts val="0"/>
              </a:spcAft>
              <a:buSzPts val="1500"/>
              <a:buFont typeface="Times New Roman"/>
              <a:buChar char="●"/>
            </a:pPr>
            <a:r>
              <a:rPr lang="en" sz="1800">
                <a:latin typeface="Calibri"/>
                <a:ea typeface="Calibri"/>
                <a:cs typeface="Calibri"/>
                <a:sym typeface="Calibri"/>
              </a:rPr>
              <a:t>In this work, we </a:t>
            </a:r>
            <a:r>
              <a:rPr lang="en" sz="1800" b="1">
                <a:latin typeface="Calibri"/>
                <a:ea typeface="Calibri"/>
                <a:cs typeface="Calibri"/>
                <a:sym typeface="Calibri"/>
              </a:rPr>
              <a:t>propose an explainable property predictor for crystalline materials</a:t>
            </a:r>
            <a:r>
              <a:rPr lang="en" sz="1800">
                <a:latin typeface="Calibri"/>
                <a:ea typeface="Calibri"/>
                <a:cs typeface="Calibri"/>
                <a:sym typeface="Calibri"/>
              </a:rPr>
              <a:t>, CrysXPP to </a:t>
            </a:r>
            <a:r>
              <a:rPr lang="en" sz="1800" b="1">
                <a:latin typeface="Calibri"/>
                <a:ea typeface="Calibri"/>
                <a:cs typeface="Calibri"/>
                <a:sym typeface="Calibri"/>
              </a:rPr>
              <a:t>predict</a:t>
            </a:r>
            <a:r>
              <a:rPr lang="en" sz="1800">
                <a:latin typeface="Calibri"/>
                <a:ea typeface="Calibri"/>
                <a:cs typeface="Calibri"/>
                <a:sym typeface="Calibri"/>
              </a:rPr>
              <a:t> different crystal state and elastic </a:t>
            </a:r>
            <a:r>
              <a:rPr lang="en" sz="1800" b="1">
                <a:latin typeface="Calibri"/>
                <a:ea typeface="Calibri"/>
                <a:cs typeface="Calibri"/>
                <a:sym typeface="Calibri"/>
              </a:rPr>
              <a:t>properties with accurate precision using small amount of property-tagged data</a:t>
            </a:r>
            <a:r>
              <a:rPr lang="en" sz="1800">
                <a:latin typeface="Calibri"/>
                <a:ea typeface="Calibri"/>
                <a:cs typeface="Calibri"/>
                <a:sym typeface="Calibri"/>
              </a:rPr>
              <a:t>.</a:t>
            </a:r>
            <a:endParaRPr sz="1800">
              <a:latin typeface="Calibri"/>
              <a:ea typeface="Calibri"/>
              <a:cs typeface="Calibri"/>
              <a:sym typeface="Calibri"/>
            </a:endParaRPr>
          </a:p>
          <a:p>
            <a:pPr marL="457200" lvl="0" indent="-323850" algn="l" rtl="0">
              <a:lnSpc>
                <a:spcPct val="115000"/>
              </a:lnSpc>
              <a:spcBef>
                <a:spcPts val="1000"/>
              </a:spcBef>
              <a:spcAft>
                <a:spcPts val="0"/>
              </a:spcAft>
              <a:buSzPts val="1500"/>
              <a:buFont typeface="Times New Roman"/>
              <a:buChar char="●"/>
            </a:pPr>
            <a:r>
              <a:rPr lang="en" sz="1800">
                <a:latin typeface="Calibri"/>
                <a:ea typeface="Calibri"/>
                <a:cs typeface="Calibri"/>
                <a:sym typeface="Calibri"/>
              </a:rPr>
              <a:t>We </a:t>
            </a:r>
            <a:r>
              <a:rPr lang="en" sz="1800" b="1">
                <a:solidFill>
                  <a:srgbClr val="009900"/>
                </a:solidFill>
                <a:latin typeface="Calibri"/>
                <a:ea typeface="Calibri"/>
                <a:cs typeface="Calibri"/>
                <a:sym typeface="Calibri"/>
              </a:rPr>
              <a:t>address the issue of limited crystal data</a:t>
            </a:r>
            <a:r>
              <a:rPr lang="en" sz="1800">
                <a:latin typeface="Calibri"/>
                <a:ea typeface="Calibri"/>
                <a:cs typeface="Calibri"/>
                <a:sym typeface="Calibri"/>
              </a:rPr>
              <a:t> of a particular property, using transfer learning from an encoding module CrysAE; which we train in a property agnostic way with a large amount of untagged crystal data to capture all the important structural and chemical information useful to a specific property predictor.</a:t>
            </a:r>
            <a:endParaRPr sz="1800">
              <a:latin typeface="Calibri"/>
              <a:ea typeface="Calibri"/>
              <a:cs typeface="Calibri"/>
              <a:sym typeface="Calibri"/>
            </a:endParaRPr>
          </a:p>
          <a:p>
            <a:pPr marL="457200" lvl="0" indent="-323850" algn="l" rtl="0">
              <a:lnSpc>
                <a:spcPct val="115000"/>
              </a:lnSpc>
              <a:spcBef>
                <a:spcPts val="1000"/>
              </a:spcBef>
              <a:spcAft>
                <a:spcPts val="0"/>
              </a:spcAft>
              <a:buSzPts val="1500"/>
              <a:buFont typeface="Times New Roman"/>
              <a:buChar char="●"/>
            </a:pPr>
            <a:r>
              <a:rPr lang="en" sz="1800">
                <a:latin typeface="Calibri"/>
                <a:ea typeface="Calibri"/>
                <a:cs typeface="Calibri"/>
                <a:sym typeface="Calibri"/>
              </a:rPr>
              <a:t>We further find the encoder knowledge is </a:t>
            </a:r>
            <a:r>
              <a:rPr lang="en" sz="1800" b="1">
                <a:solidFill>
                  <a:srgbClr val="009900"/>
                </a:solidFill>
                <a:latin typeface="Calibri"/>
                <a:ea typeface="Calibri"/>
                <a:cs typeface="Calibri"/>
                <a:sym typeface="Calibri"/>
              </a:rPr>
              <a:t>extremely useful in de-biasing DFT error</a:t>
            </a:r>
            <a:r>
              <a:rPr lang="en" sz="1800">
                <a:latin typeface="Calibri"/>
                <a:ea typeface="Calibri"/>
                <a:cs typeface="Calibri"/>
                <a:sym typeface="Calibri"/>
              </a:rPr>
              <a:t> using a meagre instances of experimental results.</a:t>
            </a:r>
            <a:endParaRPr sz="1800">
              <a:latin typeface="Calibri"/>
              <a:ea typeface="Calibri"/>
              <a:cs typeface="Calibri"/>
              <a:sym typeface="Calibri"/>
            </a:endParaRPr>
          </a:p>
          <a:p>
            <a:pPr marL="457200" lvl="0" indent="-323850" algn="l" rtl="0">
              <a:lnSpc>
                <a:spcPct val="115000"/>
              </a:lnSpc>
              <a:spcBef>
                <a:spcPts val="1000"/>
              </a:spcBef>
              <a:spcAft>
                <a:spcPts val="0"/>
              </a:spcAft>
              <a:buSzPts val="1500"/>
              <a:buFont typeface="Times New Roman"/>
              <a:buChar char="●"/>
            </a:pPr>
            <a:r>
              <a:rPr lang="en" sz="1800">
                <a:latin typeface="Calibri"/>
                <a:ea typeface="Calibri"/>
                <a:cs typeface="Calibri"/>
                <a:sym typeface="Calibri"/>
              </a:rPr>
              <a:t>With appropriate case studies, we show that the </a:t>
            </a:r>
            <a:r>
              <a:rPr lang="en" sz="1800" b="1">
                <a:solidFill>
                  <a:srgbClr val="009900"/>
                </a:solidFill>
                <a:latin typeface="Calibri"/>
                <a:ea typeface="Calibri"/>
                <a:cs typeface="Calibri"/>
                <a:sym typeface="Calibri"/>
              </a:rPr>
              <a:t>explanations provided by the feature selection module</a:t>
            </a:r>
            <a:r>
              <a:rPr lang="en" sz="1800">
                <a:latin typeface="Calibri"/>
                <a:ea typeface="Calibri"/>
                <a:cs typeface="Calibri"/>
                <a:sym typeface="Calibri"/>
              </a:rPr>
              <a:t> are in sync with the domain knowledge.</a:t>
            </a:r>
            <a:endParaRPr sz="1500">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500">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500">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500">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500">
              <a:latin typeface="Times New Roman"/>
              <a:ea typeface="Times New Roman"/>
              <a:cs typeface="Times New Roman"/>
              <a:sym typeface="Times New Roman"/>
            </a:endParaRPr>
          </a:p>
          <a:p>
            <a:pPr marL="457200" lvl="0" indent="0" algn="l" rtl="0">
              <a:lnSpc>
                <a:spcPct val="115000"/>
              </a:lnSpc>
              <a:spcBef>
                <a:spcPts val="1000"/>
              </a:spcBef>
              <a:spcAft>
                <a:spcPts val="1000"/>
              </a:spcAft>
              <a:buNone/>
            </a:pPr>
            <a:endParaRPr sz="15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9"/>
        <p:cNvGrpSpPr/>
        <p:nvPr/>
      </p:nvGrpSpPr>
      <p:grpSpPr>
        <a:xfrm>
          <a:off x="0" y="0"/>
          <a:ext cx="0" cy="0"/>
          <a:chOff x="0" y="0"/>
          <a:chExt cx="0" cy="0"/>
        </a:xfrm>
      </p:grpSpPr>
      <p:pic>
        <p:nvPicPr>
          <p:cNvPr id="860" name="Google Shape;860;p65"/>
          <p:cNvPicPr preferRelativeResize="0"/>
          <p:nvPr/>
        </p:nvPicPr>
        <p:blipFill>
          <a:blip r:embed="rId3">
            <a:alphaModFix/>
          </a:blip>
          <a:stretch>
            <a:fillRect/>
          </a:stretch>
        </p:blipFill>
        <p:spPr>
          <a:xfrm>
            <a:off x="1752600" y="152400"/>
            <a:ext cx="6451599" cy="4838700"/>
          </a:xfrm>
          <a:prstGeom prst="rect">
            <a:avLst/>
          </a:prstGeom>
          <a:noFill/>
          <a:ln>
            <a:noFill/>
          </a:ln>
        </p:spPr>
      </p:pic>
      <p:sp>
        <p:nvSpPr>
          <p:cNvPr id="3" name="TextBox 2">
            <a:extLst>
              <a:ext uri="{FF2B5EF4-FFF2-40B4-BE49-F238E27FC236}">
                <a16:creationId xmlns:a16="http://schemas.microsoft.com/office/drawing/2014/main" id="{E5704545-7175-F444-AB37-F59536E687FF}"/>
              </a:ext>
            </a:extLst>
          </p:cNvPr>
          <p:cNvSpPr txBox="1"/>
          <p:nvPr/>
        </p:nvSpPr>
        <p:spPr>
          <a:xfrm>
            <a:off x="524538" y="4290520"/>
            <a:ext cx="5727405" cy="523220"/>
          </a:xfrm>
          <a:prstGeom prst="rect">
            <a:avLst/>
          </a:prstGeom>
          <a:noFill/>
        </p:spPr>
        <p:txBody>
          <a:bodyPr wrap="square">
            <a:spAutoFit/>
          </a:bodyPr>
          <a:lstStyle/>
          <a:p>
            <a:r>
              <a:rPr lang="en" b="1" dirty="0">
                <a:solidFill>
                  <a:schemeClr val="bg2">
                    <a:lumMod val="50000"/>
                  </a:schemeClr>
                </a:solidFill>
                <a:sym typeface="Calibri"/>
              </a:rPr>
              <a:t>Email:  </a:t>
            </a:r>
            <a:r>
              <a:rPr lang="en" dirty="0">
                <a:solidFill>
                  <a:schemeClr val="bg2">
                    <a:lumMod val="50000"/>
                  </a:schemeClr>
                </a:solidFill>
                <a:sym typeface="Calibri"/>
                <a:hlinkClick r:id="rId4">
                  <a:extLst>
                    <a:ext uri="{A12FA001-AC4F-418D-AE19-62706E023703}">
                      <ahyp:hlinkClr xmlns:ahyp="http://schemas.microsoft.com/office/drawing/2018/hyperlinkcolor" val="tx"/>
                    </a:ext>
                  </a:extLst>
                </a:hlinkClick>
              </a:rPr>
              <a:t>niloy@cse.iitkgp.ac.in</a:t>
            </a:r>
            <a:endParaRPr lang="en" dirty="0">
              <a:solidFill>
                <a:schemeClr val="bg2">
                  <a:lumMod val="50000"/>
                </a:schemeClr>
              </a:solidFill>
              <a:sym typeface="Calibri"/>
            </a:endParaRPr>
          </a:p>
          <a:p>
            <a:r>
              <a:rPr lang="en" b="1" dirty="0">
                <a:solidFill>
                  <a:schemeClr val="bg2">
                    <a:lumMod val="50000"/>
                  </a:schemeClr>
                </a:solidFill>
                <a:sym typeface="Calibri"/>
              </a:rPr>
              <a:t>Complex Network Research Group (CEnRG) :</a:t>
            </a:r>
            <a:r>
              <a:rPr lang="en" dirty="0">
                <a:solidFill>
                  <a:schemeClr val="bg2">
                    <a:lumMod val="50000"/>
                  </a:schemeClr>
                </a:solidFill>
                <a:sym typeface="Calibri"/>
              </a:rPr>
              <a:t> @cnerg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4"/>
        <p:cNvGrpSpPr/>
        <p:nvPr/>
      </p:nvGrpSpPr>
      <p:grpSpPr>
        <a:xfrm>
          <a:off x="0" y="0"/>
          <a:ext cx="0" cy="0"/>
          <a:chOff x="0" y="0"/>
          <a:chExt cx="0" cy="0"/>
        </a:xfrm>
      </p:grpSpPr>
      <p:sp>
        <p:nvSpPr>
          <p:cNvPr id="725" name="Google Shape;725;p48"/>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726" name="Google Shape;726;p48"/>
          <p:cNvSpPr txBox="1"/>
          <p:nvPr/>
        </p:nvSpPr>
        <p:spPr>
          <a:xfrm>
            <a:off x="103875" y="30375"/>
            <a:ext cx="8965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600" b="1">
                <a:solidFill>
                  <a:srgbClr val="1A9988"/>
                </a:solidFill>
                <a:latin typeface="PT Sans Narrow"/>
                <a:ea typeface="PT Sans Narrow"/>
                <a:cs typeface="PT Sans Narrow"/>
                <a:sym typeface="PT Sans Narrow"/>
              </a:rPr>
              <a:t>Crystalline Materials </a:t>
            </a:r>
            <a:endParaRPr sz="3200" b="1" u="sng">
              <a:solidFill>
                <a:srgbClr val="EF6C00"/>
              </a:solidFill>
              <a:latin typeface="PT Sans Narrow"/>
              <a:ea typeface="PT Sans Narrow"/>
              <a:cs typeface="PT Sans Narrow"/>
              <a:sym typeface="PT Sans Narrow"/>
            </a:endParaRPr>
          </a:p>
        </p:txBody>
      </p:sp>
      <p:pic>
        <p:nvPicPr>
          <p:cNvPr id="727" name="Google Shape;727;p48"/>
          <p:cNvPicPr preferRelativeResize="0"/>
          <p:nvPr/>
        </p:nvPicPr>
        <p:blipFill>
          <a:blip r:embed="rId3">
            <a:alphaModFix/>
          </a:blip>
          <a:stretch>
            <a:fillRect/>
          </a:stretch>
        </p:blipFill>
        <p:spPr>
          <a:xfrm>
            <a:off x="160700" y="1060775"/>
            <a:ext cx="7328162" cy="3777925"/>
          </a:xfrm>
          <a:prstGeom prst="rect">
            <a:avLst/>
          </a:prstGeom>
          <a:noFill/>
          <a:ln>
            <a:noFill/>
          </a:ln>
        </p:spPr>
      </p:pic>
      <p:sp>
        <p:nvSpPr>
          <p:cNvPr id="728" name="Google Shape;728;p48"/>
          <p:cNvSpPr/>
          <p:nvPr/>
        </p:nvSpPr>
        <p:spPr>
          <a:xfrm>
            <a:off x="7446825" y="1128150"/>
            <a:ext cx="118800" cy="1120800"/>
          </a:xfrm>
          <a:prstGeom prst="rightBrace">
            <a:avLst>
              <a:gd name="adj1" fmla="val 50000"/>
              <a:gd name="adj2" fmla="val 50000"/>
            </a:avLst>
          </a:prstGeom>
          <a:noFill/>
          <a:ln w="38100" cap="flat" cmpd="sng">
            <a:solidFill>
              <a:srgbClr val="0C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8"/>
          <p:cNvSpPr/>
          <p:nvPr/>
        </p:nvSpPr>
        <p:spPr>
          <a:xfrm>
            <a:off x="7446825" y="2835225"/>
            <a:ext cx="118800" cy="1885200"/>
          </a:xfrm>
          <a:prstGeom prst="rightBrace">
            <a:avLst>
              <a:gd name="adj1" fmla="val 50000"/>
              <a:gd name="adj2" fmla="val 50000"/>
            </a:avLst>
          </a:prstGeom>
          <a:noFill/>
          <a:ln w="38100" cap="flat" cmpd="sng">
            <a:solidFill>
              <a:srgbClr val="0C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8"/>
          <p:cNvSpPr txBox="1"/>
          <p:nvPr/>
        </p:nvSpPr>
        <p:spPr>
          <a:xfrm>
            <a:off x="7449850" y="3532875"/>
            <a:ext cx="1707000" cy="4899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en" sz="1800" b="1">
                <a:solidFill>
                  <a:schemeClr val="accent3"/>
                </a:solidFill>
                <a:latin typeface="Calibri"/>
                <a:ea typeface="Calibri"/>
                <a:cs typeface="Calibri"/>
                <a:sym typeface="Calibri"/>
              </a:rPr>
              <a:t>Atomic </a:t>
            </a:r>
            <a:endParaRPr sz="1800" b="1">
              <a:solidFill>
                <a:schemeClr val="accent3"/>
              </a:solidFill>
              <a:latin typeface="Calibri"/>
              <a:ea typeface="Calibri"/>
              <a:cs typeface="Calibri"/>
              <a:sym typeface="Calibri"/>
            </a:endParaRPr>
          </a:p>
          <a:p>
            <a:pPr marL="0" marR="0" lvl="0" indent="0" algn="ctr" rtl="0">
              <a:lnSpc>
                <a:spcPct val="90000"/>
              </a:lnSpc>
              <a:spcBef>
                <a:spcPts val="0"/>
              </a:spcBef>
              <a:spcAft>
                <a:spcPts val="0"/>
              </a:spcAft>
              <a:buNone/>
            </a:pPr>
            <a:r>
              <a:rPr lang="en" sz="1800" b="1">
                <a:solidFill>
                  <a:schemeClr val="accent3"/>
                </a:solidFill>
                <a:latin typeface="Calibri"/>
                <a:ea typeface="Calibri"/>
                <a:cs typeface="Calibri"/>
                <a:sym typeface="Calibri"/>
              </a:rPr>
              <a:t>Coordinates</a:t>
            </a:r>
            <a:endParaRPr sz="1800" b="1">
              <a:solidFill>
                <a:schemeClr val="accent3"/>
              </a:solidFill>
              <a:latin typeface="Calibri"/>
              <a:ea typeface="Calibri"/>
              <a:cs typeface="Calibri"/>
              <a:sym typeface="Calibri"/>
            </a:endParaRPr>
          </a:p>
        </p:txBody>
      </p:sp>
      <p:sp>
        <p:nvSpPr>
          <p:cNvPr id="731" name="Google Shape;731;p48"/>
          <p:cNvSpPr txBox="1"/>
          <p:nvPr/>
        </p:nvSpPr>
        <p:spPr>
          <a:xfrm>
            <a:off x="7449850" y="1475475"/>
            <a:ext cx="1707000" cy="4899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en" sz="1800" b="1">
                <a:solidFill>
                  <a:schemeClr val="accent3"/>
                </a:solidFill>
                <a:latin typeface="Calibri"/>
                <a:ea typeface="Calibri"/>
                <a:cs typeface="Calibri"/>
                <a:sym typeface="Calibri"/>
              </a:rPr>
              <a:t>Lattice </a:t>
            </a:r>
            <a:endParaRPr sz="1800" b="1">
              <a:solidFill>
                <a:schemeClr val="accent3"/>
              </a:solidFill>
              <a:latin typeface="Calibri"/>
              <a:ea typeface="Calibri"/>
              <a:cs typeface="Calibri"/>
              <a:sym typeface="Calibri"/>
            </a:endParaRPr>
          </a:p>
          <a:p>
            <a:pPr marL="0" marR="0" lvl="0" indent="0" algn="ctr" rtl="0">
              <a:lnSpc>
                <a:spcPct val="90000"/>
              </a:lnSpc>
              <a:spcBef>
                <a:spcPts val="0"/>
              </a:spcBef>
              <a:spcAft>
                <a:spcPts val="0"/>
              </a:spcAft>
              <a:buNone/>
            </a:pPr>
            <a:r>
              <a:rPr lang="en" sz="1800" b="1">
                <a:solidFill>
                  <a:schemeClr val="accent3"/>
                </a:solidFill>
                <a:latin typeface="Calibri"/>
                <a:ea typeface="Calibri"/>
                <a:cs typeface="Calibri"/>
                <a:sym typeface="Calibri"/>
              </a:rPr>
              <a:t>Structure</a:t>
            </a:r>
            <a:endParaRPr sz="1800" b="1">
              <a:solidFill>
                <a:schemeClr val="accent3"/>
              </a:solidFill>
              <a:latin typeface="Calibri"/>
              <a:ea typeface="Calibri"/>
              <a:cs typeface="Calibri"/>
              <a:sym typeface="Calibri"/>
            </a:endParaRPr>
          </a:p>
        </p:txBody>
      </p:sp>
      <p:sp>
        <p:nvSpPr>
          <p:cNvPr id="732" name="Google Shape;732;p48"/>
          <p:cNvSpPr/>
          <p:nvPr/>
        </p:nvSpPr>
        <p:spPr>
          <a:xfrm rot="-5400000">
            <a:off x="4626925" y="58775"/>
            <a:ext cx="118800" cy="1885200"/>
          </a:xfrm>
          <a:prstGeom prst="rightBrace">
            <a:avLst>
              <a:gd name="adj1" fmla="val 50000"/>
              <a:gd name="adj2" fmla="val 50000"/>
            </a:avLst>
          </a:prstGeom>
          <a:noFill/>
          <a:ln w="38100" cap="flat" cmpd="sng">
            <a:solidFill>
              <a:srgbClr val="0C0C0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8"/>
          <p:cNvSpPr txBox="1"/>
          <p:nvPr/>
        </p:nvSpPr>
        <p:spPr>
          <a:xfrm>
            <a:off x="3921925" y="612875"/>
            <a:ext cx="1707000" cy="329100"/>
          </a:xfrm>
          <a:prstGeom prst="rect">
            <a:avLst/>
          </a:prstGeom>
          <a:noFill/>
          <a:ln>
            <a:noFill/>
          </a:ln>
        </p:spPr>
        <p:txBody>
          <a:bodyPr spcFirstLastPara="1" wrap="square" lIns="0" tIns="0" rIns="0" bIns="0" anchor="t" anchorCtr="0">
            <a:noAutofit/>
          </a:bodyPr>
          <a:lstStyle/>
          <a:p>
            <a:pPr marL="0" marR="0" lvl="0" indent="0" algn="ctr" rtl="0">
              <a:lnSpc>
                <a:spcPct val="90000"/>
              </a:lnSpc>
              <a:spcBef>
                <a:spcPts val="0"/>
              </a:spcBef>
              <a:spcAft>
                <a:spcPts val="0"/>
              </a:spcAft>
              <a:buNone/>
            </a:pPr>
            <a:r>
              <a:rPr lang="en" sz="1800" b="1">
                <a:solidFill>
                  <a:schemeClr val="accent3"/>
                </a:solidFill>
                <a:latin typeface="Calibri"/>
                <a:ea typeface="Calibri"/>
                <a:cs typeface="Calibri"/>
                <a:sym typeface="Calibri"/>
              </a:rPr>
              <a:t>State Properties</a:t>
            </a:r>
            <a:endParaRPr sz="1800" b="1">
              <a:solidFill>
                <a:srgbClr val="C0504D"/>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7"/>
        <p:cNvGrpSpPr/>
        <p:nvPr/>
      </p:nvGrpSpPr>
      <p:grpSpPr>
        <a:xfrm>
          <a:off x="0" y="0"/>
          <a:ext cx="0" cy="0"/>
          <a:chOff x="0" y="0"/>
          <a:chExt cx="0" cy="0"/>
        </a:xfrm>
      </p:grpSpPr>
      <p:sp>
        <p:nvSpPr>
          <p:cNvPr id="738" name="Google Shape;738;p49"/>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739" name="Google Shape;739;p49"/>
          <p:cNvSpPr txBox="1"/>
          <p:nvPr/>
        </p:nvSpPr>
        <p:spPr>
          <a:xfrm>
            <a:off x="103875" y="30375"/>
            <a:ext cx="8965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rgbClr val="000000"/>
              </a:buClr>
              <a:buSzPts val="1100"/>
              <a:buFont typeface="Arial"/>
              <a:buNone/>
            </a:pPr>
            <a:r>
              <a:rPr lang="en" sz="3600" b="1">
                <a:solidFill>
                  <a:srgbClr val="1A9988"/>
                </a:solidFill>
                <a:latin typeface="PT Sans Narrow"/>
                <a:ea typeface="PT Sans Narrow"/>
                <a:cs typeface="PT Sans Narrow"/>
                <a:sym typeface="PT Sans Narrow"/>
              </a:rPr>
              <a:t>Deep models for crystal property prediction </a:t>
            </a:r>
            <a:endParaRPr sz="3200" b="1" u="sng">
              <a:solidFill>
                <a:srgbClr val="EF6C00"/>
              </a:solidFill>
              <a:latin typeface="PT Sans Narrow"/>
              <a:ea typeface="PT Sans Narrow"/>
              <a:cs typeface="PT Sans Narrow"/>
              <a:sym typeface="PT Sans Narrow"/>
            </a:endParaRPr>
          </a:p>
        </p:txBody>
      </p:sp>
      <p:sp>
        <p:nvSpPr>
          <p:cNvPr id="740" name="Google Shape;740;p49"/>
          <p:cNvSpPr txBox="1"/>
          <p:nvPr/>
        </p:nvSpPr>
        <p:spPr>
          <a:xfrm>
            <a:off x="458325" y="676900"/>
            <a:ext cx="8403600" cy="4147500"/>
          </a:xfrm>
          <a:prstGeom prst="rect">
            <a:avLst/>
          </a:prstGeom>
          <a:noFill/>
          <a:ln>
            <a:noFill/>
          </a:ln>
        </p:spPr>
        <p:txBody>
          <a:bodyPr spcFirstLastPara="1" wrap="square" lIns="91425" tIns="91425" rIns="91425" bIns="91425" anchor="t" anchorCtr="0">
            <a:noAutofit/>
          </a:bodyPr>
          <a:lstStyle/>
          <a:p>
            <a:pPr marL="457200" lvl="0" indent="-342900" algn="l" rtl="0">
              <a:lnSpc>
                <a:spcPct val="100000"/>
              </a:lnSpc>
              <a:spcBef>
                <a:spcPts val="0"/>
              </a:spcBef>
              <a:spcAft>
                <a:spcPts val="0"/>
              </a:spcAft>
              <a:buSzPts val="1800"/>
              <a:buFont typeface="Calibri"/>
              <a:buChar char="●"/>
            </a:pPr>
            <a:r>
              <a:rPr lang="en" sz="1800" b="1">
                <a:latin typeface="Calibri"/>
                <a:ea typeface="Calibri"/>
                <a:cs typeface="Calibri"/>
                <a:sym typeface="Calibri"/>
              </a:rPr>
              <a:t>Fast and accurate prediction</a:t>
            </a:r>
            <a:r>
              <a:rPr lang="en" sz="1800">
                <a:latin typeface="Calibri"/>
                <a:ea typeface="Calibri"/>
                <a:cs typeface="Calibri"/>
                <a:sym typeface="Calibri"/>
              </a:rPr>
              <a:t> of different properties (e.g : State Properties, Elastic Properties etc.) for crystalline materials is a challenging task and has lots of interest to the materials science community since it is </a:t>
            </a:r>
            <a:r>
              <a:rPr lang="en" sz="1800" b="1">
                <a:latin typeface="Calibri"/>
                <a:ea typeface="Calibri"/>
                <a:cs typeface="Calibri"/>
                <a:sym typeface="Calibri"/>
              </a:rPr>
              <a:t>imperative for finding new functional materials</a:t>
            </a:r>
            <a:r>
              <a:rPr lang="en" sz="1800">
                <a:latin typeface="Calibri"/>
                <a:ea typeface="Calibri"/>
                <a:cs typeface="Calibri"/>
                <a:sym typeface="Calibri"/>
              </a:rPr>
              <a:t>.</a:t>
            </a:r>
            <a:endParaRPr sz="1800" b="1">
              <a:latin typeface="Calibri"/>
              <a:ea typeface="Calibri"/>
              <a:cs typeface="Calibri"/>
              <a:sym typeface="Calibri"/>
            </a:endParaRPr>
          </a:p>
          <a:p>
            <a:pPr marL="457200" marR="0" lvl="0" indent="-342900" algn="l" rtl="0">
              <a:lnSpc>
                <a:spcPct val="100000"/>
              </a:lnSpc>
              <a:spcBef>
                <a:spcPts val="0"/>
              </a:spcBef>
              <a:spcAft>
                <a:spcPts val="0"/>
              </a:spcAft>
              <a:buSzPts val="1800"/>
              <a:buFont typeface="Calibri"/>
              <a:buChar char="●"/>
            </a:pPr>
            <a:r>
              <a:rPr lang="en" sz="1800" b="1">
                <a:latin typeface="Calibri"/>
                <a:ea typeface="Calibri"/>
                <a:cs typeface="Calibri"/>
                <a:sym typeface="Calibri"/>
              </a:rPr>
              <a:t>Density functional theory (DFT) </a:t>
            </a:r>
            <a:r>
              <a:rPr lang="en" sz="1800">
                <a:latin typeface="Calibri"/>
                <a:ea typeface="Calibri"/>
                <a:cs typeface="Calibri"/>
                <a:sym typeface="Calibri"/>
              </a:rPr>
              <a:t>[Orio et al., 2009] is an effective tool to estimate several chemical Properties, but requires substantial </a:t>
            </a:r>
            <a:r>
              <a:rPr lang="en" sz="1800" b="1">
                <a:latin typeface="Calibri"/>
                <a:ea typeface="Calibri"/>
                <a:cs typeface="Calibri"/>
                <a:sym typeface="Calibri"/>
              </a:rPr>
              <a:t>computation costs.</a:t>
            </a:r>
            <a:endParaRPr sz="1800" b="1">
              <a:latin typeface="Calibri"/>
              <a:ea typeface="Calibri"/>
              <a:cs typeface="Calibri"/>
              <a:sym typeface="Calibri"/>
            </a:endParaRPr>
          </a:p>
          <a:p>
            <a:pPr marL="457200" marR="0" lvl="0" indent="-342900" algn="l" rtl="0">
              <a:lnSpc>
                <a:spcPct val="100000"/>
              </a:lnSpc>
              <a:spcBef>
                <a:spcPts val="0"/>
              </a:spcBef>
              <a:spcAft>
                <a:spcPts val="0"/>
              </a:spcAft>
              <a:buSzPts val="1800"/>
              <a:buFont typeface="Calibri"/>
              <a:buChar char="●"/>
            </a:pPr>
            <a:r>
              <a:rPr lang="en" sz="1800">
                <a:latin typeface="Calibri"/>
                <a:ea typeface="Calibri"/>
                <a:cs typeface="Calibri"/>
                <a:sym typeface="Calibri"/>
              </a:rPr>
              <a:t>In recent times several </a:t>
            </a:r>
            <a:r>
              <a:rPr lang="en" sz="1800" b="1">
                <a:latin typeface="Calibri"/>
                <a:ea typeface="Calibri"/>
                <a:cs typeface="Calibri"/>
                <a:sym typeface="Calibri"/>
              </a:rPr>
              <a:t>machine learning techniques</a:t>
            </a:r>
            <a:r>
              <a:rPr lang="en" sz="1800">
                <a:latin typeface="Calibri"/>
                <a:ea typeface="Calibri"/>
                <a:cs typeface="Calibri"/>
                <a:sym typeface="Calibri"/>
              </a:rPr>
              <a:t> [Tian Xie et.al 2018, Chen,C et. al., 2019] have been proposed to enable fast and accurate prediction of different properties for crystalline materials, thus </a:t>
            </a:r>
            <a:r>
              <a:rPr lang="en" sz="1800" b="1">
                <a:latin typeface="Calibri"/>
                <a:ea typeface="Calibri"/>
                <a:cs typeface="Calibri"/>
                <a:sym typeface="Calibri"/>
              </a:rPr>
              <a:t>facilitating rapid screening</a:t>
            </a:r>
            <a:r>
              <a:rPr lang="en" sz="1800">
                <a:latin typeface="Calibri"/>
                <a:ea typeface="Calibri"/>
                <a:cs typeface="Calibri"/>
                <a:sym typeface="Calibri"/>
              </a:rPr>
              <a:t> over large material search spaces.</a:t>
            </a:r>
            <a:endParaRPr sz="1800">
              <a:latin typeface="Calibri"/>
              <a:ea typeface="Calibri"/>
              <a:cs typeface="Calibri"/>
              <a:sym typeface="Calibri"/>
            </a:endParaRPr>
          </a:p>
          <a:p>
            <a:pPr marL="457200" lvl="0" indent="-342900" algn="l" rtl="0">
              <a:lnSpc>
                <a:spcPct val="100000"/>
              </a:lnSpc>
              <a:spcBef>
                <a:spcPts val="0"/>
              </a:spcBef>
              <a:spcAft>
                <a:spcPts val="0"/>
              </a:spcAft>
              <a:buSzPts val="1800"/>
              <a:buFont typeface="Calibri"/>
              <a:buChar char="●"/>
            </a:pPr>
            <a:r>
              <a:rPr lang="en" sz="1800">
                <a:latin typeface="Calibri"/>
                <a:ea typeface="Calibri"/>
                <a:cs typeface="Calibri"/>
                <a:sym typeface="Calibri"/>
              </a:rPr>
              <a:t>Existing techniques either use </a:t>
            </a:r>
            <a:r>
              <a:rPr lang="en" sz="1800" b="1">
                <a:latin typeface="Calibri"/>
                <a:ea typeface="Calibri"/>
                <a:cs typeface="Calibri"/>
                <a:sym typeface="Calibri"/>
              </a:rPr>
              <a:t>handcrafted feature</a:t>
            </a:r>
            <a:r>
              <a:rPr lang="en" sz="1800">
                <a:latin typeface="Calibri"/>
                <a:ea typeface="Calibri"/>
                <a:cs typeface="Calibri"/>
                <a:sym typeface="Calibri"/>
              </a:rPr>
              <a:t> based descriptors or deep </a:t>
            </a:r>
            <a:r>
              <a:rPr lang="en" sz="1800" b="1">
                <a:latin typeface="Calibri"/>
                <a:ea typeface="Calibri"/>
                <a:cs typeface="Calibri"/>
                <a:sym typeface="Calibri"/>
              </a:rPr>
              <a:t>graph neural network (GNN)</a:t>
            </a:r>
            <a:r>
              <a:rPr lang="en" sz="1800">
                <a:latin typeface="Calibri"/>
                <a:ea typeface="Calibri"/>
                <a:cs typeface="Calibri"/>
                <a:sym typeface="Calibri"/>
              </a:rPr>
              <a:t> to generate a representation from the 3d conformation of crystal structures.</a:t>
            </a:r>
            <a:endParaRPr sz="1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745" name="Google Shape;745;p50"/>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746" name="Google Shape;746;p50"/>
          <p:cNvSpPr txBox="1"/>
          <p:nvPr/>
        </p:nvSpPr>
        <p:spPr>
          <a:xfrm>
            <a:off x="103875" y="30375"/>
            <a:ext cx="8965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1A9988"/>
                </a:solidFill>
                <a:latin typeface="PT Sans Narrow"/>
                <a:ea typeface="PT Sans Narrow"/>
                <a:cs typeface="PT Sans Narrow"/>
                <a:sym typeface="PT Sans Narrow"/>
              </a:rPr>
              <a:t>Limitation of existing works</a:t>
            </a:r>
            <a:endParaRPr sz="3600" b="1">
              <a:solidFill>
                <a:srgbClr val="1A9988"/>
              </a:solidFill>
              <a:latin typeface="PT Sans Narrow"/>
              <a:ea typeface="PT Sans Narrow"/>
              <a:cs typeface="PT Sans Narrow"/>
              <a:sym typeface="PT Sans Narrow"/>
            </a:endParaRPr>
          </a:p>
          <a:p>
            <a:pPr marL="0" lvl="0" indent="0" algn="l" rtl="0">
              <a:spcBef>
                <a:spcPts val="0"/>
              </a:spcBef>
              <a:spcAft>
                <a:spcPts val="0"/>
              </a:spcAft>
              <a:buNone/>
            </a:pPr>
            <a:endParaRPr sz="3600" b="1">
              <a:solidFill>
                <a:srgbClr val="1A9988"/>
              </a:solidFill>
              <a:latin typeface="PT Sans Narrow"/>
              <a:ea typeface="PT Sans Narrow"/>
              <a:cs typeface="PT Sans Narrow"/>
              <a:sym typeface="PT Sans Narrow"/>
            </a:endParaRPr>
          </a:p>
        </p:txBody>
      </p:sp>
      <p:sp>
        <p:nvSpPr>
          <p:cNvPr id="747" name="Google Shape;747;p50"/>
          <p:cNvSpPr txBox="1"/>
          <p:nvPr/>
        </p:nvSpPr>
        <p:spPr>
          <a:xfrm>
            <a:off x="458325" y="753100"/>
            <a:ext cx="8403600" cy="2026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SzPts val="1800"/>
              <a:buFont typeface="Calibri"/>
              <a:buChar char="●"/>
            </a:pPr>
            <a:r>
              <a:rPr lang="en" sz="1800" b="1">
                <a:solidFill>
                  <a:srgbClr val="C0504D"/>
                </a:solidFill>
                <a:latin typeface="Calibri"/>
                <a:ea typeface="Calibri"/>
                <a:cs typeface="Calibri"/>
                <a:sym typeface="Calibri"/>
              </a:rPr>
              <a:t>Generating handcrafted features requires specific domain knowledge and human intervention</a:t>
            </a:r>
            <a:endParaRPr sz="1800">
              <a:latin typeface="Calibri"/>
              <a:ea typeface="Calibri"/>
              <a:cs typeface="Calibri"/>
              <a:sym typeface="Calibri"/>
            </a:endParaRPr>
          </a:p>
          <a:p>
            <a:pPr marL="457200" marR="0" lvl="0" indent="-342900" algn="l" rtl="0">
              <a:lnSpc>
                <a:spcPct val="100000"/>
              </a:lnSpc>
              <a:spcBef>
                <a:spcPts val="1000"/>
              </a:spcBef>
              <a:spcAft>
                <a:spcPts val="0"/>
              </a:spcAft>
              <a:buSzPts val="1800"/>
              <a:buFont typeface="Calibri"/>
              <a:buChar char="●"/>
            </a:pPr>
            <a:r>
              <a:rPr lang="en" sz="1800" b="1">
                <a:solidFill>
                  <a:srgbClr val="C0504D"/>
                </a:solidFill>
                <a:latin typeface="Calibri"/>
                <a:ea typeface="Calibri"/>
                <a:cs typeface="Calibri"/>
                <a:sym typeface="Calibri"/>
              </a:rPr>
              <a:t>Deep models require a huge amount of tagged training data</a:t>
            </a:r>
            <a:endParaRPr sz="1800">
              <a:latin typeface="Calibri"/>
              <a:ea typeface="Calibri"/>
              <a:cs typeface="Calibri"/>
              <a:sym typeface="Calibri"/>
            </a:endParaRPr>
          </a:p>
          <a:p>
            <a:pPr marL="457200" marR="0" lvl="0" indent="-342900" algn="l" rtl="0">
              <a:lnSpc>
                <a:spcPct val="100000"/>
              </a:lnSpc>
              <a:spcBef>
                <a:spcPts val="1000"/>
              </a:spcBef>
              <a:spcAft>
                <a:spcPts val="0"/>
              </a:spcAft>
              <a:buSzPts val="1800"/>
              <a:buFont typeface="Calibri"/>
              <a:buChar char="●"/>
            </a:pPr>
            <a:r>
              <a:rPr lang="en" sz="1800" b="1">
                <a:solidFill>
                  <a:srgbClr val="C0504D"/>
                </a:solidFill>
                <a:latin typeface="Calibri"/>
                <a:ea typeface="Calibri"/>
                <a:cs typeface="Calibri"/>
                <a:sym typeface="Calibri"/>
              </a:rPr>
              <a:t>DFT error bias in current models.</a:t>
            </a:r>
            <a:endParaRPr sz="1800" b="1">
              <a:solidFill>
                <a:srgbClr val="C0504D"/>
              </a:solidFill>
              <a:latin typeface="Calibri"/>
              <a:ea typeface="Calibri"/>
              <a:cs typeface="Calibri"/>
              <a:sym typeface="Calibri"/>
            </a:endParaRPr>
          </a:p>
          <a:p>
            <a:pPr marL="457200" marR="0" lvl="0" indent="-342900" algn="l" rtl="0">
              <a:lnSpc>
                <a:spcPct val="100000"/>
              </a:lnSpc>
              <a:spcBef>
                <a:spcPts val="1000"/>
              </a:spcBef>
              <a:spcAft>
                <a:spcPts val="0"/>
              </a:spcAft>
              <a:buSzPts val="1800"/>
              <a:buFont typeface="Calibri"/>
              <a:buChar char="●"/>
            </a:pPr>
            <a:r>
              <a:rPr lang="en" sz="1800" b="1">
                <a:solidFill>
                  <a:srgbClr val="C0504D"/>
                </a:solidFill>
                <a:latin typeface="Calibri"/>
                <a:ea typeface="Calibri"/>
                <a:cs typeface="Calibri"/>
                <a:sym typeface="Calibri"/>
              </a:rPr>
              <a:t>Lack of interpretability and algorithmic transparency</a:t>
            </a:r>
            <a:endParaRPr sz="1500">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500">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500">
              <a:latin typeface="Times New Roman"/>
              <a:ea typeface="Times New Roman"/>
              <a:cs typeface="Times New Roman"/>
              <a:sym typeface="Times New Roman"/>
            </a:endParaRPr>
          </a:p>
          <a:p>
            <a:pPr marL="457200" lvl="0" indent="0" algn="l" rtl="0">
              <a:lnSpc>
                <a:spcPct val="115000"/>
              </a:lnSpc>
              <a:spcBef>
                <a:spcPts val="1000"/>
              </a:spcBef>
              <a:spcAft>
                <a:spcPts val="1000"/>
              </a:spcAft>
              <a:buNone/>
            </a:pPr>
            <a:endParaRPr sz="1500">
              <a:latin typeface="Times New Roman"/>
              <a:ea typeface="Times New Roman"/>
              <a:cs typeface="Times New Roman"/>
              <a:sym typeface="Times New Roman"/>
            </a:endParaRPr>
          </a:p>
        </p:txBody>
      </p:sp>
      <p:sp>
        <p:nvSpPr>
          <p:cNvPr id="748" name="Google Shape;748;p50"/>
          <p:cNvSpPr txBox="1"/>
          <p:nvPr/>
        </p:nvSpPr>
        <p:spPr>
          <a:xfrm>
            <a:off x="103875" y="2697375"/>
            <a:ext cx="8965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1A9988"/>
                </a:solidFill>
                <a:latin typeface="PT Sans Narrow"/>
                <a:ea typeface="PT Sans Narrow"/>
                <a:cs typeface="PT Sans Narrow"/>
                <a:sym typeface="PT Sans Narrow"/>
              </a:rPr>
              <a:t>Opportunity</a:t>
            </a:r>
            <a:endParaRPr sz="3600" b="1">
              <a:solidFill>
                <a:srgbClr val="1A9988"/>
              </a:solidFill>
              <a:latin typeface="PT Sans Narrow"/>
              <a:ea typeface="PT Sans Narrow"/>
              <a:cs typeface="PT Sans Narrow"/>
              <a:sym typeface="PT Sans Narrow"/>
            </a:endParaRPr>
          </a:p>
          <a:p>
            <a:pPr marL="0" lvl="0" indent="0" algn="l" rtl="0">
              <a:spcBef>
                <a:spcPts val="0"/>
              </a:spcBef>
              <a:spcAft>
                <a:spcPts val="0"/>
              </a:spcAft>
              <a:buNone/>
            </a:pPr>
            <a:endParaRPr sz="3600" b="1">
              <a:solidFill>
                <a:srgbClr val="1A9988"/>
              </a:solidFill>
              <a:latin typeface="PT Sans Narrow"/>
              <a:ea typeface="PT Sans Narrow"/>
              <a:cs typeface="PT Sans Narrow"/>
              <a:sym typeface="PT Sans Narrow"/>
            </a:endParaRPr>
          </a:p>
        </p:txBody>
      </p:sp>
      <p:sp>
        <p:nvSpPr>
          <p:cNvPr id="749" name="Google Shape;749;p50"/>
          <p:cNvSpPr txBox="1"/>
          <p:nvPr/>
        </p:nvSpPr>
        <p:spPr>
          <a:xfrm>
            <a:off x="458325" y="3267700"/>
            <a:ext cx="8403600" cy="12795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Clr>
                <a:srgbClr val="3C78D8"/>
              </a:buClr>
              <a:buSzPts val="1800"/>
              <a:buFont typeface="Calibri"/>
              <a:buChar char="●"/>
            </a:pPr>
            <a:r>
              <a:rPr lang="en" sz="1800" b="1">
                <a:solidFill>
                  <a:srgbClr val="3C78D8"/>
                </a:solidFill>
                <a:latin typeface="Calibri"/>
                <a:ea typeface="Calibri"/>
                <a:cs typeface="Calibri"/>
                <a:sym typeface="Calibri"/>
              </a:rPr>
              <a:t>A large corpus of unlabelled crystal data is available, which can be used to learn the structural and chemical information of the atoms and crystal graph in unsupervised way.</a:t>
            </a:r>
            <a:endParaRPr sz="1500">
              <a:solidFill>
                <a:srgbClr val="3C78D8"/>
              </a:solidFill>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500">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500">
              <a:latin typeface="Times New Roman"/>
              <a:ea typeface="Times New Roman"/>
              <a:cs typeface="Times New Roman"/>
              <a:sym typeface="Times New Roman"/>
            </a:endParaRPr>
          </a:p>
          <a:p>
            <a:pPr marL="457200" lvl="0" indent="0" algn="l" rtl="0">
              <a:lnSpc>
                <a:spcPct val="115000"/>
              </a:lnSpc>
              <a:spcBef>
                <a:spcPts val="1000"/>
              </a:spcBef>
              <a:spcAft>
                <a:spcPts val="1000"/>
              </a:spcAft>
              <a:buNone/>
            </a:pPr>
            <a:endParaRPr sz="1500">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48"/>
                                        </p:tgtEl>
                                        <p:attrNameLst>
                                          <p:attrName>style.visibility</p:attrName>
                                        </p:attrNameLst>
                                      </p:cBhvr>
                                      <p:to>
                                        <p:strVal val="visible"/>
                                      </p:to>
                                    </p:set>
                                    <p:animEffect transition="in" filter="fade">
                                      <p:cBhvr>
                                        <p:cTn id="7" dur="1000"/>
                                        <p:tgtEl>
                                          <p:spTgt spid="748"/>
                                        </p:tgtEl>
                                      </p:cBhvr>
                                    </p:animEffect>
                                  </p:childTnLst>
                                </p:cTn>
                              </p:par>
                              <p:par>
                                <p:cTn id="8" presetID="10" presetClass="entr" presetSubtype="0" fill="hold" nodeType="withEffect">
                                  <p:stCondLst>
                                    <p:cond delay="0"/>
                                  </p:stCondLst>
                                  <p:childTnLst>
                                    <p:set>
                                      <p:cBhvr>
                                        <p:cTn id="9" dur="1" fill="hold">
                                          <p:stCondLst>
                                            <p:cond delay="0"/>
                                          </p:stCondLst>
                                        </p:cTn>
                                        <p:tgtEl>
                                          <p:spTgt spid="749"/>
                                        </p:tgtEl>
                                        <p:attrNameLst>
                                          <p:attrName>style.visibility</p:attrName>
                                        </p:attrNameLst>
                                      </p:cBhvr>
                                      <p:to>
                                        <p:strVal val="visible"/>
                                      </p:to>
                                    </p:set>
                                    <p:animEffect transition="in" filter="fade">
                                      <p:cBhvr>
                                        <p:cTn id="10" dur="1000"/>
                                        <p:tgtEl>
                                          <p:spTgt spid="7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53"/>
        <p:cNvGrpSpPr/>
        <p:nvPr/>
      </p:nvGrpSpPr>
      <p:grpSpPr>
        <a:xfrm>
          <a:off x="0" y="0"/>
          <a:ext cx="0" cy="0"/>
          <a:chOff x="0" y="0"/>
          <a:chExt cx="0" cy="0"/>
        </a:xfrm>
      </p:grpSpPr>
      <p:sp>
        <p:nvSpPr>
          <p:cNvPr id="754" name="Google Shape;754;p51"/>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755" name="Google Shape;755;p51"/>
          <p:cNvSpPr txBox="1"/>
          <p:nvPr/>
        </p:nvSpPr>
        <p:spPr>
          <a:xfrm>
            <a:off x="103875" y="30375"/>
            <a:ext cx="89658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600" b="1">
                <a:solidFill>
                  <a:srgbClr val="1A9988"/>
                </a:solidFill>
                <a:latin typeface="PT Sans Narrow"/>
                <a:ea typeface="PT Sans Narrow"/>
                <a:cs typeface="PT Sans Narrow"/>
                <a:sym typeface="PT Sans Narrow"/>
              </a:rPr>
              <a:t>Our Proposed Method</a:t>
            </a:r>
            <a:endParaRPr sz="3600" b="1">
              <a:solidFill>
                <a:srgbClr val="1A9988"/>
              </a:solidFill>
              <a:latin typeface="PT Sans Narrow"/>
              <a:ea typeface="PT Sans Narrow"/>
              <a:cs typeface="PT Sans Narrow"/>
              <a:sym typeface="PT Sans Narrow"/>
            </a:endParaRPr>
          </a:p>
        </p:txBody>
      </p:sp>
      <p:sp>
        <p:nvSpPr>
          <p:cNvPr id="756" name="Google Shape;756;p51"/>
          <p:cNvSpPr txBox="1"/>
          <p:nvPr/>
        </p:nvSpPr>
        <p:spPr>
          <a:xfrm>
            <a:off x="450900" y="823200"/>
            <a:ext cx="8403600" cy="4320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SzPts val="1800"/>
              <a:buFont typeface="Calibri"/>
              <a:buChar char="●"/>
            </a:pPr>
            <a:r>
              <a:rPr lang="en" sz="1800">
                <a:latin typeface="Calibri"/>
                <a:ea typeface="Calibri"/>
                <a:cs typeface="Calibri"/>
                <a:sym typeface="Calibri"/>
              </a:rPr>
              <a:t>We propose an explainable deep property predictor for crystalline materials which comprised of two modules :</a:t>
            </a:r>
            <a:endParaRPr sz="1800">
              <a:latin typeface="Calibri"/>
              <a:ea typeface="Calibri"/>
              <a:cs typeface="Calibri"/>
              <a:sym typeface="Calibri"/>
            </a:endParaRPr>
          </a:p>
          <a:p>
            <a:pPr marL="457200" marR="0" lvl="0" indent="0" algn="l" rtl="0">
              <a:lnSpc>
                <a:spcPct val="100000"/>
              </a:lnSpc>
              <a:spcBef>
                <a:spcPts val="1000"/>
              </a:spcBef>
              <a:spcAft>
                <a:spcPts val="0"/>
              </a:spcAft>
              <a:buNone/>
            </a:pPr>
            <a:r>
              <a:rPr lang="en" sz="1800" b="1">
                <a:latin typeface="Calibri"/>
                <a:ea typeface="Calibri"/>
                <a:cs typeface="Calibri"/>
                <a:sym typeface="Calibri"/>
              </a:rPr>
              <a:t>CrysAE </a:t>
            </a:r>
            <a:r>
              <a:rPr lang="en" sz="1800">
                <a:latin typeface="Calibri"/>
                <a:ea typeface="Calibri"/>
                <a:cs typeface="Calibri"/>
                <a:sym typeface="Calibri"/>
              </a:rPr>
              <a:t>(</a:t>
            </a:r>
            <a:r>
              <a:rPr lang="en" sz="1800" b="1">
                <a:latin typeface="Calibri"/>
                <a:ea typeface="Calibri"/>
                <a:cs typeface="Calibri"/>
                <a:sym typeface="Calibri"/>
              </a:rPr>
              <a:t>Cry</a:t>
            </a:r>
            <a:r>
              <a:rPr lang="en" sz="1800">
                <a:latin typeface="Calibri"/>
                <a:ea typeface="Calibri"/>
                <a:cs typeface="Calibri"/>
                <a:sym typeface="Calibri"/>
              </a:rPr>
              <a:t>stal </a:t>
            </a:r>
            <a:r>
              <a:rPr lang="en" sz="1800" b="1">
                <a:latin typeface="Calibri"/>
                <a:ea typeface="Calibri"/>
                <a:cs typeface="Calibri"/>
                <a:sym typeface="Calibri"/>
              </a:rPr>
              <a:t>A</a:t>
            </a:r>
            <a:r>
              <a:rPr lang="en" sz="1800">
                <a:latin typeface="Calibri"/>
                <a:ea typeface="Calibri"/>
                <a:cs typeface="Calibri"/>
                <a:sym typeface="Calibri"/>
              </a:rPr>
              <a:t>uto </a:t>
            </a:r>
            <a:r>
              <a:rPr lang="en" sz="1800" b="1">
                <a:latin typeface="Calibri"/>
                <a:ea typeface="Calibri"/>
                <a:cs typeface="Calibri"/>
                <a:sym typeface="Calibri"/>
              </a:rPr>
              <a:t>E</a:t>
            </a:r>
            <a:r>
              <a:rPr lang="en" sz="1800">
                <a:latin typeface="Calibri"/>
                <a:ea typeface="Calibri"/>
                <a:cs typeface="Calibri"/>
                <a:sym typeface="Calibri"/>
              </a:rPr>
              <a:t>ncoder) and </a:t>
            </a:r>
            <a:r>
              <a:rPr lang="en" sz="1800" b="1">
                <a:latin typeface="Calibri"/>
                <a:ea typeface="Calibri"/>
                <a:cs typeface="Calibri"/>
                <a:sym typeface="Calibri"/>
              </a:rPr>
              <a:t>CrysXPP</a:t>
            </a:r>
            <a:r>
              <a:rPr lang="en" sz="1800">
                <a:latin typeface="Calibri"/>
                <a:ea typeface="Calibri"/>
                <a:cs typeface="Calibri"/>
                <a:sym typeface="Calibri"/>
              </a:rPr>
              <a:t> (</a:t>
            </a:r>
            <a:r>
              <a:rPr lang="en" sz="1800" b="1">
                <a:latin typeface="Calibri"/>
                <a:ea typeface="Calibri"/>
                <a:cs typeface="Calibri"/>
                <a:sym typeface="Calibri"/>
              </a:rPr>
              <a:t>Cry</a:t>
            </a:r>
            <a:r>
              <a:rPr lang="en" sz="1800">
                <a:latin typeface="Calibri"/>
                <a:ea typeface="Calibri"/>
                <a:cs typeface="Calibri"/>
                <a:sym typeface="Calibri"/>
              </a:rPr>
              <a:t>stal e</a:t>
            </a:r>
            <a:r>
              <a:rPr lang="en" sz="1800" b="1">
                <a:latin typeface="Calibri"/>
                <a:ea typeface="Calibri"/>
                <a:cs typeface="Calibri"/>
                <a:sym typeface="Calibri"/>
              </a:rPr>
              <a:t>X</a:t>
            </a:r>
            <a:r>
              <a:rPr lang="en" sz="1800">
                <a:latin typeface="Calibri"/>
                <a:ea typeface="Calibri"/>
                <a:cs typeface="Calibri"/>
                <a:sym typeface="Calibri"/>
              </a:rPr>
              <a:t>plainable </a:t>
            </a:r>
            <a:r>
              <a:rPr lang="en" sz="1800" b="1">
                <a:latin typeface="Calibri"/>
                <a:ea typeface="Calibri"/>
                <a:cs typeface="Calibri"/>
                <a:sym typeface="Calibri"/>
              </a:rPr>
              <a:t>P</a:t>
            </a:r>
            <a:r>
              <a:rPr lang="en" sz="1800">
                <a:latin typeface="Calibri"/>
                <a:ea typeface="Calibri"/>
                <a:cs typeface="Calibri"/>
                <a:sym typeface="Calibri"/>
              </a:rPr>
              <a:t>roperty </a:t>
            </a:r>
            <a:r>
              <a:rPr lang="en" sz="1800" b="1">
                <a:latin typeface="Calibri"/>
                <a:ea typeface="Calibri"/>
                <a:cs typeface="Calibri"/>
                <a:sym typeface="Calibri"/>
              </a:rPr>
              <a:t>P</a:t>
            </a:r>
            <a:r>
              <a:rPr lang="en" sz="1800">
                <a:latin typeface="Calibri"/>
                <a:ea typeface="Calibri"/>
                <a:cs typeface="Calibri"/>
                <a:sym typeface="Calibri"/>
              </a:rPr>
              <a:t>redictor) </a:t>
            </a:r>
            <a:endParaRPr sz="1800">
              <a:latin typeface="Calibri"/>
              <a:ea typeface="Calibri"/>
              <a:cs typeface="Calibri"/>
              <a:sym typeface="Calibri"/>
            </a:endParaRPr>
          </a:p>
          <a:p>
            <a:pPr marL="457200" marR="0" lvl="0" indent="-342900" algn="l" rtl="0">
              <a:lnSpc>
                <a:spcPct val="100000"/>
              </a:lnSpc>
              <a:spcBef>
                <a:spcPts val="1000"/>
              </a:spcBef>
              <a:spcAft>
                <a:spcPts val="0"/>
              </a:spcAft>
              <a:buSzPts val="1800"/>
              <a:buFont typeface="Calibri"/>
              <a:buChar char="●"/>
            </a:pPr>
            <a:r>
              <a:rPr lang="en" sz="1800">
                <a:latin typeface="Calibri"/>
                <a:ea typeface="Calibri"/>
                <a:cs typeface="Calibri"/>
                <a:sym typeface="Calibri"/>
              </a:rPr>
              <a:t>CrysAE, an auto-encoder based architecture which is trained with a </a:t>
            </a:r>
            <a:r>
              <a:rPr lang="en" sz="1800" b="1">
                <a:latin typeface="Calibri"/>
                <a:ea typeface="Calibri"/>
                <a:cs typeface="Calibri"/>
                <a:sym typeface="Calibri"/>
              </a:rPr>
              <a:t>large amount of unlabeled crystal data</a:t>
            </a:r>
            <a:r>
              <a:rPr lang="en" sz="1800">
                <a:latin typeface="Calibri"/>
                <a:ea typeface="Calibri"/>
                <a:cs typeface="Calibri"/>
                <a:sym typeface="Calibri"/>
              </a:rPr>
              <a:t> which leads to the deep encoding module </a:t>
            </a:r>
            <a:r>
              <a:rPr lang="en" sz="1800" b="1">
                <a:latin typeface="Calibri"/>
                <a:ea typeface="Calibri"/>
                <a:cs typeface="Calibri"/>
                <a:sym typeface="Calibri"/>
              </a:rPr>
              <a:t>capturing </a:t>
            </a:r>
            <a:r>
              <a:rPr lang="en" sz="1800">
                <a:latin typeface="Calibri"/>
                <a:ea typeface="Calibri"/>
                <a:cs typeface="Calibri"/>
                <a:sym typeface="Calibri"/>
              </a:rPr>
              <a:t>all the important </a:t>
            </a:r>
            <a:r>
              <a:rPr lang="en" sz="1800" b="1">
                <a:latin typeface="Calibri"/>
                <a:ea typeface="Calibri"/>
                <a:cs typeface="Calibri"/>
                <a:sym typeface="Calibri"/>
              </a:rPr>
              <a:t>structural and chemical information</a:t>
            </a:r>
            <a:r>
              <a:rPr lang="en" sz="1800">
                <a:latin typeface="Calibri"/>
                <a:ea typeface="Calibri"/>
                <a:cs typeface="Calibri"/>
                <a:sym typeface="Calibri"/>
              </a:rPr>
              <a:t> of the constituent atoms (nodes) of the crystal graph.</a:t>
            </a:r>
            <a:endParaRPr sz="1800">
              <a:latin typeface="Calibri"/>
              <a:ea typeface="Calibri"/>
              <a:cs typeface="Calibri"/>
              <a:sym typeface="Calibri"/>
            </a:endParaRPr>
          </a:p>
          <a:p>
            <a:pPr marL="457200" marR="0" lvl="0" indent="-342900" algn="l" rtl="0">
              <a:lnSpc>
                <a:spcPct val="100000"/>
              </a:lnSpc>
              <a:spcBef>
                <a:spcPts val="1000"/>
              </a:spcBef>
              <a:spcAft>
                <a:spcPts val="0"/>
              </a:spcAft>
              <a:buSzPts val="1800"/>
              <a:buFont typeface="Calibri"/>
              <a:buChar char="●"/>
            </a:pPr>
            <a:r>
              <a:rPr lang="en" sz="1800">
                <a:latin typeface="Calibri"/>
                <a:ea typeface="Calibri"/>
                <a:cs typeface="Calibri"/>
                <a:sym typeface="Calibri"/>
              </a:rPr>
              <a:t>This </a:t>
            </a:r>
            <a:r>
              <a:rPr lang="en" sz="1800" b="1">
                <a:latin typeface="Calibri"/>
                <a:ea typeface="Calibri"/>
                <a:cs typeface="Calibri"/>
                <a:sym typeface="Calibri"/>
              </a:rPr>
              <a:t>learned encoding is leveraged</a:t>
            </a:r>
            <a:r>
              <a:rPr lang="en" sz="1800">
                <a:latin typeface="Calibri"/>
                <a:ea typeface="Calibri"/>
                <a:cs typeface="Calibri"/>
                <a:sym typeface="Calibri"/>
              </a:rPr>
              <a:t> to build up the property predictor, CrysXPP, to which the knowledge acquired by the encoder is transferred and which is further trained with a </a:t>
            </a:r>
            <a:r>
              <a:rPr lang="en" sz="1800" b="1">
                <a:latin typeface="Calibri"/>
                <a:ea typeface="Calibri"/>
                <a:cs typeface="Calibri"/>
                <a:sym typeface="Calibri"/>
              </a:rPr>
              <a:t>small amount of property-tagged data</a:t>
            </a:r>
            <a:r>
              <a:rPr lang="en" sz="1800">
                <a:latin typeface="Calibri"/>
                <a:ea typeface="Calibri"/>
                <a:cs typeface="Calibri"/>
                <a:sym typeface="Calibri"/>
              </a:rPr>
              <a:t>, thus largely mitigating the need for having a huge amount of dataset tagged with a specific property.</a:t>
            </a:r>
            <a:endParaRPr sz="1500">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500">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500">
              <a:latin typeface="Times New Roman"/>
              <a:ea typeface="Times New Roman"/>
              <a:cs typeface="Times New Roman"/>
              <a:sym typeface="Times New Roman"/>
            </a:endParaRPr>
          </a:p>
          <a:p>
            <a:pPr marL="457200" lvl="0" indent="0" algn="l" rtl="0">
              <a:lnSpc>
                <a:spcPct val="115000"/>
              </a:lnSpc>
              <a:spcBef>
                <a:spcPts val="1000"/>
              </a:spcBef>
              <a:spcAft>
                <a:spcPts val="1000"/>
              </a:spcAft>
              <a:buNone/>
            </a:pPr>
            <a:endParaRPr sz="1500">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60"/>
        <p:cNvGrpSpPr/>
        <p:nvPr/>
      </p:nvGrpSpPr>
      <p:grpSpPr>
        <a:xfrm>
          <a:off x="0" y="0"/>
          <a:ext cx="0" cy="0"/>
          <a:chOff x="0" y="0"/>
          <a:chExt cx="0" cy="0"/>
        </a:xfrm>
      </p:grpSpPr>
      <p:sp>
        <p:nvSpPr>
          <p:cNvPr id="761" name="Google Shape;761;p52"/>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762" name="Google Shape;762;p52"/>
          <p:cNvSpPr txBox="1"/>
          <p:nvPr/>
        </p:nvSpPr>
        <p:spPr>
          <a:xfrm>
            <a:off x="103875" y="30375"/>
            <a:ext cx="89658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600" b="1">
                <a:solidFill>
                  <a:srgbClr val="1A9988"/>
                </a:solidFill>
                <a:latin typeface="PT Sans Narrow"/>
                <a:ea typeface="PT Sans Narrow"/>
                <a:cs typeface="PT Sans Narrow"/>
                <a:sym typeface="PT Sans Narrow"/>
              </a:rPr>
              <a:t>Graph Representation of Crystal</a:t>
            </a:r>
            <a:endParaRPr sz="3600" b="1">
              <a:solidFill>
                <a:srgbClr val="1A9988"/>
              </a:solidFill>
              <a:latin typeface="PT Sans Narrow"/>
              <a:ea typeface="PT Sans Narrow"/>
              <a:cs typeface="PT Sans Narrow"/>
              <a:sym typeface="PT Sans Narrow"/>
            </a:endParaRPr>
          </a:p>
        </p:txBody>
      </p:sp>
      <p:pic>
        <p:nvPicPr>
          <p:cNvPr id="763" name="Google Shape;763;p52"/>
          <p:cNvPicPr preferRelativeResize="0"/>
          <p:nvPr/>
        </p:nvPicPr>
        <p:blipFill>
          <a:blip r:embed="rId3">
            <a:alphaModFix/>
          </a:blip>
          <a:stretch>
            <a:fillRect/>
          </a:stretch>
        </p:blipFill>
        <p:spPr>
          <a:xfrm>
            <a:off x="587963" y="947400"/>
            <a:ext cx="5320518" cy="3777925"/>
          </a:xfrm>
          <a:prstGeom prst="rect">
            <a:avLst/>
          </a:prstGeom>
          <a:noFill/>
          <a:ln>
            <a:noFill/>
          </a:ln>
        </p:spPr>
      </p:pic>
      <p:pic>
        <p:nvPicPr>
          <p:cNvPr id="764" name="Google Shape;764;p52"/>
          <p:cNvPicPr preferRelativeResize="0"/>
          <p:nvPr/>
        </p:nvPicPr>
        <p:blipFill>
          <a:blip r:embed="rId4">
            <a:alphaModFix/>
          </a:blip>
          <a:stretch>
            <a:fillRect/>
          </a:stretch>
        </p:blipFill>
        <p:spPr>
          <a:xfrm>
            <a:off x="6086756" y="1462900"/>
            <a:ext cx="2930719" cy="2217690"/>
          </a:xfrm>
          <a:prstGeom prst="rect">
            <a:avLst/>
          </a:prstGeom>
          <a:noFill/>
          <a:ln>
            <a:noFill/>
          </a:ln>
        </p:spPr>
      </p:pic>
      <p:sp>
        <p:nvSpPr>
          <p:cNvPr id="765" name="Google Shape;765;p52"/>
          <p:cNvSpPr txBox="1"/>
          <p:nvPr/>
        </p:nvSpPr>
        <p:spPr>
          <a:xfrm>
            <a:off x="6767750" y="1136975"/>
            <a:ext cx="1928100" cy="461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800" b="1">
                <a:solidFill>
                  <a:srgbClr val="538CD5"/>
                </a:solidFill>
                <a:latin typeface="Calibri"/>
                <a:ea typeface="Calibri"/>
                <a:cs typeface="Calibri"/>
                <a:sym typeface="Calibri"/>
              </a:rPr>
              <a:t>Atom Features</a:t>
            </a:r>
            <a:endParaRPr b="1">
              <a:solidFill>
                <a:srgbClr val="538CD5"/>
              </a:solidFill>
              <a:latin typeface="Open Sans"/>
              <a:ea typeface="Open Sans"/>
              <a:cs typeface="Open Sans"/>
              <a:sym typeface="Open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69"/>
        <p:cNvGrpSpPr/>
        <p:nvPr/>
      </p:nvGrpSpPr>
      <p:grpSpPr>
        <a:xfrm>
          <a:off x="0" y="0"/>
          <a:ext cx="0" cy="0"/>
          <a:chOff x="0" y="0"/>
          <a:chExt cx="0" cy="0"/>
        </a:xfrm>
      </p:grpSpPr>
      <p:sp>
        <p:nvSpPr>
          <p:cNvPr id="770" name="Google Shape;770;p53"/>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771" name="Google Shape;771;p53"/>
          <p:cNvSpPr txBox="1"/>
          <p:nvPr/>
        </p:nvSpPr>
        <p:spPr>
          <a:xfrm>
            <a:off x="103875" y="30375"/>
            <a:ext cx="8965800" cy="707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None/>
            </a:pPr>
            <a:r>
              <a:rPr lang="en" sz="3600" b="1">
                <a:solidFill>
                  <a:srgbClr val="1A9988"/>
                </a:solidFill>
                <a:latin typeface="PT Sans Narrow"/>
                <a:ea typeface="PT Sans Narrow"/>
                <a:cs typeface="PT Sans Narrow"/>
                <a:sym typeface="PT Sans Narrow"/>
              </a:rPr>
              <a:t>CrysAE ( Crystal Auto Encoder )</a:t>
            </a:r>
            <a:endParaRPr sz="3600" b="1">
              <a:solidFill>
                <a:srgbClr val="1A9988"/>
              </a:solidFill>
              <a:latin typeface="PT Sans Narrow"/>
              <a:ea typeface="PT Sans Narrow"/>
              <a:cs typeface="PT Sans Narrow"/>
              <a:sym typeface="PT Sans Narrow"/>
            </a:endParaRPr>
          </a:p>
        </p:txBody>
      </p:sp>
      <p:sp>
        <p:nvSpPr>
          <p:cNvPr id="772" name="Google Shape;772;p53"/>
          <p:cNvSpPr txBox="1"/>
          <p:nvPr/>
        </p:nvSpPr>
        <p:spPr>
          <a:xfrm>
            <a:off x="374700" y="747000"/>
            <a:ext cx="8403600" cy="4320300"/>
          </a:xfrm>
          <a:prstGeom prst="rect">
            <a:avLst/>
          </a:prstGeom>
          <a:noFill/>
          <a:ln>
            <a:noFill/>
          </a:ln>
        </p:spPr>
        <p:txBody>
          <a:bodyPr spcFirstLastPara="1" wrap="square" lIns="91425" tIns="91425" rIns="91425" bIns="91425" anchor="t" anchorCtr="0">
            <a:noAutofit/>
          </a:bodyPr>
          <a:lstStyle/>
          <a:p>
            <a:pPr marL="457200" marR="0" lvl="0" indent="-342900" algn="l" rtl="0">
              <a:lnSpc>
                <a:spcPct val="100000"/>
              </a:lnSpc>
              <a:spcBef>
                <a:spcPts val="0"/>
              </a:spcBef>
              <a:spcAft>
                <a:spcPts val="0"/>
              </a:spcAft>
              <a:buSzPts val="1800"/>
              <a:buFont typeface="Calibri"/>
              <a:buChar char="●"/>
            </a:pPr>
            <a:r>
              <a:rPr lang="en" sz="2100" b="1">
                <a:solidFill>
                  <a:srgbClr val="7F7F7F"/>
                </a:solidFill>
                <a:latin typeface="Calibri"/>
                <a:ea typeface="Calibri"/>
                <a:cs typeface="Calibri"/>
                <a:sym typeface="Calibri"/>
              </a:rPr>
              <a:t>Encoder Module :</a:t>
            </a:r>
            <a:r>
              <a:rPr lang="en" sz="1800">
                <a:latin typeface="Calibri"/>
                <a:ea typeface="Calibri"/>
                <a:cs typeface="Calibri"/>
                <a:sym typeface="Calibri"/>
              </a:rPr>
              <a:t> Crystal graph encoder based on </a:t>
            </a:r>
            <a:r>
              <a:rPr lang="en" sz="1800" b="1">
                <a:latin typeface="Calibri"/>
                <a:ea typeface="Calibri"/>
                <a:cs typeface="Calibri"/>
                <a:sym typeface="Calibri"/>
              </a:rPr>
              <a:t>graph convolution network</a:t>
            </a:r>
            <a:r>
              <a:rPr lang="en" sz="1800">
                <a:latin typeface="Calibri"/>
                <a:ea typeface="Calibri"/>
                <a:cs typeface="Calibri"/>
                <a:sym typeface="Calibri"/>
              </a:rPr>
              <a:t>, encodes the </a:t>
            </a:r>
            <a:r>
              <a:rPr lang="en" sz="1800" b="1">
                <a:latin typeface="Calibri"/>
                <a:ea typeface="Calibri"/>
                <a:cs typeface="Calibri"/>
                <a:sym typeface="Calibri"/>
              </a:rPr>
              <a:t>chemical and structural information</a:t>
            </a:r>
            <a:r>
              <a:rPr lang="en" sz="1800">
                <a:latin typeface="Calibri"/>
                <a:ea typeface="Calibri"/>
                <a:cs typeface="Calibri"/>
                <a:sym typeface="Calibri"/>
              </a:rPr>
              <a:t> of a crystal graph into embedding.</a:t>
            </a:r>
            <a:endParaRPr sz="1800">
              <a:latin typeface="Calibri"/>
              <a:ea typeface="Calibri"/>
              <a:cs typeface="Calibri"/>
              <a:sym typeface="Calibri"/>
            </a:endParaRPr>
          </a:p>
          <a:p>
            <a:pPr marL="457200" marR="0" lvl="0" indent="-342900" algn="l" rtl="0">
              <a:lnSpc>
                <a:spcPct val="100000"/>
              </a:lnSpc>
              <a:spcBef>
                <a:spcPts val="1000"/>
              </a:spcBef>
              <a:spcAft>
                <a:spcPts val="0"/>
              </a:spcAft>
              <a:buSzPts val="1800"/>
              <a:buFont typeface="Calibri"/>
              <a:buChar char="●"/>
            </a:pPr>
            <a:r>
              <a:rPr lang="en" sz="2100" b="1">
                <a:solidFill>
                  <a:srgbClr val="7F7F7F"/>
                </a:solidFill>
                <a:latin typeface="Calibri"/>
                <a:ea typeface="Calibri"/>
                <a:cs typeface="Calibri"/>
                <a:sym typeface="Calibri"/>
              </a:rPr>
              <a:t>Decoder Module :</a:t>
            </a:r>
            <a:r>
              <a:rPr lang="en" sz="1800">
                <a:latin typeface="Calibri"/>
                <a:ea typeface="Calibri"/>
                <a:cs typeface="Calibri"/>
                <a:sym typeface="Calibri"/>
              </a:rPr>
              <a:t> We design an effective decoder which plays an inevitable role in learning the </a:t>
            </a:r>
            <a:r>
              <a:rPr lang="en" sz="1800" b="1">
                <a:latin typeface="Calibri"/>
                <a:ea typeface="Calibri"/>
                <a:cs typeface="Calibri"/>
                <a:sym typeface="Calibri"/>
              </a:rPr>
              <a:t>local and global structure</a:t>
            </a:r>
            <a:r>
              <a:rPr lang="en" sz="1800">
                <a:latin typeface="Calibri"/>
                <a:ea typeface="Calibri"/>
                <a:cs typeface="Calibri"/>
                <a:sym typeface="Calibri"/>
              </a:rPr>
              <a:t> which are extremely useful.  Decoder reconstructs the following :</a:t>
            </a:r>
            <a:endParaRPr sz="1800">
              <a:latin typeface="Calibri"/>
              <a:ea typeface="Calibri"/>
              <a:cs typeface="Calibri"/>
              <a:sym typeface="Calibri"/>
            </a:endParaRPr>
          </a:p>
          <a:p>
            <a:pPr marL="1371600" lvl="2" indent="-342900" algn="l" rtl="0">
              <a:lnSpc>
                <a:spcPct val="100000"/>
              </a:lnSpc>
              <a:spcBef>
                <a:spcPts val="1000"/>
              </a:spcBef>
              <a:spcAft>
                <a:spcPts val="0"/>
              </a:spcAft>
              <a:buSzPts val="1800"/>
              <a:buFont typeface="Calibri"/>
              <a:buAutoNum type="romanLcPeriod"/>
            </a:pPr>
            <a:r>
              <a:rPr lang="en" sz="1800" b="1">
                <a:latin typeface="Calibri"/>
                <a:ea typeface="Calibri"/>
                <a:cs typeface="Calibri"/>
                <a:sym typeface="Calibri"/>
              </a:rPr>
              <a:t>Node features</a:t>
            </a:r>
            <a:endParaRPr sz="1800" b="1">
              <a:latin typeface="Calibri"/>
              <a:ea typeface="Calibri"/>
              <a:cs typeface="Calibri"/>
              <a:sym typeface="Calibri"/>
            </a:endParaRPr>
          </a:p>
          <a:p>
            <a:pPr marL="1371600" lvl="2" indent="-342900" algn="l" rtl="0">
              <a:lnSpc>
                <a:spcPct val="100000"/>
              </a:lnSpc>
              <a:spcBef>
                <a:spcPts val="0"/>
              </a:spcBef>
              <a:spcAft>
                <a:spcPts val="0"/>
              </a:spcAft>
              <a:buSzPts val="1800"/>
              <a:buFont typeface="Calibri"/>
              <a:buAutoNum type="romanLcPeriod"/>
            </a:pPr>
            <a:r>
              <a:rPr lang="en" sz="1800" b="1">
                <a:latin typeface="Calibri"/>
                <a:ea typeface="Calibri"/>
                <a:cs typeface="Calibri"/>
                <a:sym typeface="Calibri"/>
              </a:rPr>
              <a:t>Edge features</a:t>
            </a:r>
            <a:endParaRPr sz="1800" b="1">
              <a:latin typeface="Calibri"/>
              <a:ea typeface="Calibri"/>
              <a:cs typeface="Calibri"/>
              <a:sym typeface="Calibri"/>
            </a:endParaRPr>
          </a:p>
          <a:p>
            <a:pPr marL="1371600" lvl="2" indent="-342900" algn="l" rtl="0">
              <a:lnSpc>
                <a:spcPct val="100000"/>
              </a:lnSpc>
              <a:spcBef>
                <a:spcPts val="0"/>
              </a:spcBef>
              <a:spcAft>
                <a:spcPts val="0"/>
              </a:spcAft>
              <a:buSzPts val="1800"/>
              <a:buFont typeface="Calibri"/>
              <a:buAutoNum type="romanLcPeriod"/>
            </a:pPr>
            <a:r>
              <a:rPr lang="en" sz="1800" b="1">
                <a:latin typeface="Calibri"/>
                <a:ea typeface="Calibri"/>
                <a:cs typeface="Calibri"/>
                <a:sym typeface="Calibri"/>
              </a:rPr>
              <a:t>Graph Connectivity</a:t>
            </a:r>
            <a:endParaRPr sz="1800" b="1">
              <a:latin typeface="Calibri"/>
              <a:ea typeface="Calibri"/>
              <a:cs typeface="Calibri"/>
              <a:sym typeface="Calibri"/>
            </a:endParaRPr>
          </a:p>
          <a:p>
            <a:pPr marL="1371600" lvl="0" indent="0" algn="l" rtl="0">
              <a:lnSpc>
                <a:spcPct val="100000"/>
              </a:lnSpc>
              <a:spcBef>
                <a:spcPts val="1000"/>
              </a:spcBef>
              <a:spcAft>
                <a:spcPts val="0"/>
              </a:spcAft>
              <a:buNone/>
            </a:pPr>
            <a:endParaRPr sz="1800" b="1">
              <a:latin typeface="Calibri"/>
              <a:ea typeface="Calibri"/>
              <a:cs typeface="Calibri"/>
              <a:sym typeface="Calibri"/>
            </a:endParaRPr>
          </a:p>
          <a:p>
            <a:pPr marL="457200" marR="0" lvl="0" indent="-342900" algn="l" rtl="0">
              <a:lnSpc>
                <a:spcPct val="100000"/>
              </a:lnSpc>
              <a:spcBef>
                <a:spcPts val="0"/>
              </a:spcBef>
              <a:spcAft>
                <a:spcPts val="0"/>
              </a:spcAft>
              <a:buSzPts val="1800"/>
              <a:buFont typeface="Calibri"/>
              <a:buChar char="●"/>
            </a:pPr>
            <a:r>
              <a:rPr lang="en" sz="1800">
                <a:latin typeface="Calibri"/>
                <a:ea typeface="Calibri"/>
                <a:cs typeface="Calibri"/>
                <a:sym typeface="Calibri"/>
              </a:rPr>
              <a:t>We learn the trainable parameters of both encoder and decoder end to end by </a:t>
            </a:r>
            <a:r>
              <a:rPr lang="en" sz="1800" b="1">
                <a:latin typeface="Calibri"/>
                <a:ea typeface="Calibri"/>
                <a:cs typeface="Calibri"/>
                <a:sym typeface="Calibri"/>
              </a:rPr>
              <a:t>minimizing these reconstruction loss</a:t>
            </a:r>
            <a:r>
              <a:rPr lang="en" sz="1800">
                <a:latin typeface="Calibri"/>
                <a:ea typeface="Calibri"/>
                <a:cs typeface="Calibri"/>
                <a:sym typeface="Calibri"/>
              </a:rPr>
              <a:t> of different global and local structural and chemical features</a:t>
            </a:r>
            <a:r>
              <a:rPr lang="en" sz="1500">
                <a:latin typeface="Times New Roman"/>
                <a:ea typeface="Times New Roman"/>
                <a:cs typeface="Times New Roman"/>
                <a:sym typeface="Times New Roman"/>
              </a:rPr>
              <a:t>.</a:t>
            </a:r>
            <a:endParaRPr sz="15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76"/>
        <p:cNvGrpSpPr/>
        <p:nvPr/>
      </p:nvGrpSpPr>
      <p:grpSpPr>
        <a:xfrm>
          <a:off x="0" y="0"/>
          <a:ext cx="0" cy="0"/>
          <a:chOff x="0" y="0"/>
          <a:chExt cx="0" cy="0"/>
        </a:xfrm>
      </p:grpSpPr>
      <p:sp>
        <p:nvSpPr>
          <p:cNvPr id="777" name="Google Shape;777;p54"/>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778" name="Google Shape;778;p54"/>
          <p:cNvSpPr txBox="1"/>
          <p:nvPr/>
        </p:nvSpPr>
        <p:spPr>
          <a:xfrm>
            <a:off x="103875" y="30375"/>
            <a:ext cx="8965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a:solidFill>
                  <a:srgbClr val="1A9988"/>
                </a:solidFill>
                <a:latin typeface="PT Sans Narrow"/>
                <a:ea typeface="PT Sans Narrow"/>
                <a:cs typeface="PT Sans Narrow"/>
                <a:sym typeface="PT Sans Narrow"/>
              </a:rPr>
              <a:t>CrysAE ( Crystal Auto Encoder )</a:t>
            </a:r>
            <a:endParaRPr sz="3200" b="1" u="sng">
              <a:solidFill>
                <a:srgbClr val="EF6C00"/>
              </a:solidFill>
              <a:latin typeface="PT Sans Narrow"/>
              <a:ea typeface="PT Sans Narrow"/>
              <a:cs typeface="PT Sans Narrow"/>
              <a:sym typeface="PT Sans Narrow"/>
            </a:endParaRPr>
          </a:p>
        </p:txBody>
      </p:sp>
      <p:pic>
        <p:nvPicPr>
          <p:cNvPr id="779" name="Google Shape;779;p54"/>
          <p:cNvPicPr preferRelativeResize="0"/>
          <p:nvPr/>
        </p:nvPicPr>
        <p:blipFill>
          <a:blip r:embed="rId3">
            <a:alphaModFix/>
          </a:blip>
          <a:stretch>
            <a:fillRect/>
          </a:stretch>
        </p:blipFill>
        <p:spPr>
          <a:xfrm>
            <a:off x="103875" y="990100"/>
            <a:ext cx="8965801" cy="3655675"/>
          </a:xfrm>
          <a:prstGeom prst="rect">
            <a:avLst/>
          </a:prstGeom>
          <a:noFill/>
          <a:ln>
            <a:noFill/>
          </a:ln>
        </p:spPr>
      </p:pic>
      <p:sp>
        <p:nvSpPr>
          <p:cNvPr id="5" name="Google Shape;810;p58">
            <a:extLst>
              <a:ext uri="{FF2B5EF4-FFF2-40B4-BE49-F238E27FC236}">
                <a16:creationId xmlns:a16="http://schemas.microsoft.com/office/drawing/2014/main" id="{EFB028CE-3725-6D4D-B667-1EDD6FBAAB09}"/>
              </a:ext>
            </a:extLst>
          </p:cNvPr>
          <p:cNvSpPr txBox="1"/>
          <p:nvPr/>
        </p:nvSpPr>
        <p:spPr>
          <a:xfrm>
            <a:off x="6524050" y="196450"/>
            <a:ext cx="2629800" cy="585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300" b="1" dirty="0">
                <a:latin typeface="Times New Roman"/>
                <a:ea typeface="Times New Roman"/>
                <a:cs typeface="Times New Roman"/>
                <a:sym typeface="Times New Roman"/>
              </a:rPr>
              <a:t>Materials Project database </a:t>
            </a:r>
            <a:endParaRPr sz="1300" b="1" dirty="0">
              <a:latin typeface="Times New Roman"/>
              <a:ea typeface="Times New Roman"/>
              <a:cs typeface="Times New Roman"/>
              <a:sym typeface="Times New Roman"/>
            </a:endParaRPr>
          </a:p>
          <a:p>
            <a:pPr marL="0" lvl="0" indent="0" algn="l" rtl="0">
              <a:spcBef>
                <a:spcPts val="0"/>
              </a:spcBef>
              <a:spcAft>
                <a:spcPts val="0"/>
              </a:spcAft>
              <a:buNone/>
            </a:pPr>
            <a:r>
              <a:rPr lang="en" sz="1300" b="1" dirty="0">
                <a:latin typeface="Times New Roman"/>
                <a:ea typeface="Times New Roman"/>
                <a:cs typeface="Times New Roman"/>
                <a:sym typeface="Times New Roman"/>
              </a:rPr>
              <a:t>(38000 crystalline materials)</a:t>
            </a:r>
            <a:endParaRPr sz="750" b="1" dirty="0">
              <a:highlight>
                <a:srgbClr val="E4E8EE"/>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1"/>
        <p:cNvGrpSpPr/>
        <p:nvPr/>
      </p:nvGrpSpPr>
      <p:grpSpPr>
        <a:xfrm>
          <a:off x="0" y="0"/>
          <a:ext cx="0" cy="0"/>
          <a:chOff x="0" y="0"/>
          <a:chExt cx="0" cy="0"/>
        </a:xfrm>
      </p:grpSpPr>
      <p:sp>
        <p:nvSpPr>
          <p:cNvPr id="792" name="Google Shape;792;p56"/>
          <p:cNvSpPr txBox="1"/>
          <p:nvPr/>
        </p:nvSpPr>
        <p:spPr>
          <a:xfrm>
            <a:off x="890650" y="660575"/>
            <a:ext cx="4275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latin typeface="Open Sans"/>
              <a:ea typeface="Open Sans"/>
              <a:cs typeface="Open Sans"/>
              <a:sym typeface="Open Sans"/>
            </a:endParaRPr>
          </a:p>
        </p:txBody>
      </p:sp>
      <p:sp>
        <p:nvSpPr>
          <p:cNvPr id="793" name="Google Shape;793;p56"/>
          <p:cNvSpPr txBox="1"/>
          <p:nvPr/>
        </p:nvSpPr>
        <p:spPr>
          <a:xfrm>
            <a:off x="564025" y="3270575"/>
            <a:ext cx="8403600" cy="30321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00000"/>
              </a:lnSpc>
              <a:spcBef>
                <a:spcPts val="0"/>
              </a:spcBef>
              <a:spcAft>
                <a:spcPts val="0"/>
              </a:spcAft>
              <a:buSzPts val="1600"/>
              <a:buFont typeface="Calibri"/>
              <a:buChar char="●"/>
            </a:pPr>
            <a:r>
              <a:rPr lang="en" sz="1600" dirty="0">
                <a:latin typeface="Calibri"/>
                <a:ea typeface="Calibri"/>
                <a:cs typeface="Calibri"/>
                <a:sym typeface="Calibri"/>
              </a:rPr>
              <a:t>We build a </a:t>
            </a:r>
            <a:r>
              <a:rPr lang="en" sz="1600" b="1" dirty="0">
                <a:latin typeface="Calibri"/>
                <a:ea typeface="Calibri"/>
                <a:cs typeface="Calibri"/>
                <a:sym typeface="Calibri"/>
              </a:rPr>
              <a:t>model </a:t>
            </a:r>
            <a:r>
              <a:rPr lang="en" sz="1600" b="1" dirty="0" err="1">
                <a:latin typeface="Calibri"/>
                <a:ea typeface="Calibri"/>
                <a:cs typeface="Calibri"/>
                <a:sym typeface="Calibri"/>
              </a:rPr>
              <a:t>explainability</a:t>
            </a:r>
            <a:r>
              <a:rPr lang="en" sz="1600" b="1" dirty="0">
                <a:latin typeface="Calibri"/>
                <a:ea typeface="Calibri"/>
                <a:cs typeface="Calibri"/>
                <a:sym typeface="Calibri"/>
              </a:rPr>
              <a:t> module</a:t>
            </a:r>
            <a:r>
              <a:rPr lang="en" sz="1600" dirty="0">
                <a:latin typeface="Calibri"/>
                <a:ea typeface="Calibri"/>
                <a:cs typeface="Calibri"/>
                <a:sym typeface="Calibri"/>
              </a:rPr>
              <a:t> by introducing a </a:t>
            </a:r>
            <a:r>
              <a:rPr lang="en" sz="1600" b="1" dirty="0">
                <a:latin typeface="Calibri"/>
                <a:ea typeface="Calibri"/>
                <a:cs typeface="Calibri"/>
                <a:sym typeface="Calibri"/>
              </a:rPr>
              <a:t>feature selector</a:t>
            </a:r>
            <a:r>
              <a:rPr lang="en" sz="1600" dirty="0">
                <a:latin typeface="Calibri"/>
                <a:ea typeface="Calibri"/>
                <a:cs typeface="Calibri"/>
                <a:sym typeface="Calibri"/>
              </a:rPr>
              <a:t> before the convolution of the node properties.</a:t>
            </a:r>
            <a:endParaRPr sz="1600" dirty="0">
              <a:latin typeface="Calibri"/>
              <a:ea typeface="Calibri"/>
              <a:cs typeface="Calibri"/>
              <a:sym typeface="Calibri"/>
            </a:endParaRPr>
          </a:p>
          <a:p>
            <a:pPr marL="457200" marR="0" lvl="0" indent="-330200" algn="l" rtl="0">
              <a:lnSpc>
                <a:spcPct val="100000"/>
              </a:lnSpc>
              <a:spcBef>
                <a:spcPts val="1000"/>
              </a:spcBef>
              <a:spcAft>
                <a:spcPts val="0"/>
              </a:spcAft>
              <a:buSzPts val="1600"/>
              <a:buFont typeface="Calibri"/>
              <a:buChar char="●"/>
            </a:pPr>
            <a:r>
              <a:rPr lang="en" sz="1600" dirty="0">
                <a:latin typeface="Calibri"/>
                <a:ea typeface="Calibri"/>
                <a:cs typeface="Calibri"/>
                <a:sym typeface="Calibri"/>
              </a:rPr>
              <a:t>The feature selector is a trainable weight vector that </a:t>
            </a:r>
            <a:r>
              <a:rPr lang="en" sz="1600" b="1" dirty="0">
                <a:latin typeface="Calibri"/>
                <a:ea typeface="Calibri"/>
                <a:cs typeface="Calibri"/>
                <a:sym typeface="Calibri"/>
              </a:rPr>
              <a:t>selects a weighted subset of important node level features</a:t>
            </a:r>
            <a:r>
              <a:rPr lang="en" sz="1600" dirty="0">
                <a:latin typeface="Calibri"/>
                <a:ea typeface="Calibri"/>
                <a:cs typeface="Calibri"/>
                <a:sym typeface="Calibri"/>
              </a:rPr>
              <a:t> for a given property of interest P. </a:t>
            </a:r>
            <a:endParaRPr sz="1600" dirty="0">
              <a:latin typeface="Calibri"/>
              <a:ea typeface="Calibri"/>
              <a:cs typeface="Calibri"/>
              <a:sym typeface="Calibri"/>
            </a:endParaRPr>
          </a:p>
          <a:p>
            <a:pPr marL="457200" marR="0" lvl="0" indent="-330200" algn="l" rtl="0">
              <a:lnSpc>
                <a:spcPct val="100000"/>
              </a:lnSpc>
              <a:spcBef>
                <a:spcPts val="1000"/>
              </a:spcBef>
              <a:spcAft>
                <a:spcPts val="0"/>
              </a:spcAft>
              <a:buSzPts val="1600"/>
              <a:buFont typeface="Calibri"/>
              <a:buChar char="●"/>
            </a:pPr>
            <a:r>
              <a:rPr lang="en" sz="1600" dirty="0">
                <a:latin typeface="Calibri"/>
                <a:ea typeface="Calibri"/>
                <a:cs typeface="Calibri"/>
                <a:sym typeface="Calibri"/>
              </a:rPr>
              <a:t>We use a </a:t>
            </a:r>
            <a:r>
              <a:rPr lang="en" sz="1600" b="1" dirty="0">
                <a:latin typeface="Calibri"/>
                <a:ea typeface="Calibri"/>
                <a:cs typeface="Calibri"/>
                <a:sym typeface="Calibri"/>
              </a:rPr>
              <a:t>LASSO regression</a:t>
            </a:r>
            <a:r>
              <a:rPr lang="en" sz="1600" dirty="0">
                <a:latin typeface="Calibri"/>
                <a:ea typeface="Calibri"/>
                <a:cs typeface="Calibri"/>
                <a:sym typeface="Calibri"/>
              </a:rPr>
              <a:t> to </a:t>
            </a:r>
            <a:r>
              <a:rPr lang="en" sz="1600" b="1" dirty="0">
                <a:latin typeface="Calibri"/>
                <a:ea typeface="Calibri"/>
                <a:cs typeface="Calibri"/>
                <a:sym typeface="Calibri"/>
              </a:rPr>
              <a:t>impose sparsity</a:t>
            </a:r>
            <a:r>
              <a:rPr lang="en" sz="1600" dirty="0">
                <a:latin typeface="Calibri"/>
                <a:ea typeface="Calibri"/>
                <a:cs typeface="Calibri"/>
                <a:sym typeface="Calibri"/>
              </a:rPr>
              <a:t> on the feature selector layer.</a:t>
            </a:r>
            <a:endParaRPr sz="1300" dirty="0">
              <a:latin typeface="Times New Roman"/>
              <a:ea typeface="Times New Roman"/>
              <a:cs typeface="Times New Roman"/>
              <a:sym typeface="Times New Roman"/>
            </a:endParaRPr>
          </a:p>
          <a:p>
            <a:pPr marL="914400" lvl="0" indent="0" algn="l" rtl="0">
              <a:lnSpc>
                <a:spcPct val="115000"/>
              </a:lnSpc>
              <a:spcBef>
                <a:spcPts val="1000"/>
              </a:spcBef>
              <a:spcAft>
                <a:spcPts val="0"/>
              </a:spcAft>
              <a:buNone/>
            </a:pPr>
            <a:endParaRPr sz="1500">
              <a:latin typeface="Times New Roman"/>
              <a:ea typeface="Times New Roman"/>
              <a:cs typeface="Times New Roman"/>
              <a:sym typeface="Times New Roman"/>
            </a:endParaRPr>
          </a:p>
          <a:p>
            <a:pPr marL="0" lvl="0" indent="0" algn="l" rtl="0">
              <a:lnSpc>
                <a:spcPct val="115000"/>
              </a:lnSpc>
              <a:spcBef>
                <a:spcPts val="1000"/>
              </a:spcBef>
              <a:spcAft>
                <a:spcPts val="0"/>
              </a:spcAft>
              <a:buNone/>
            </a:pPr>
            <a:endParaRPr sz="1500">
              <a:latin typeface="Times New Roman"/>
              <a:ea typeface="Times New Roman"/>
              <a:cs typeface="Times New Roman"/>
              <a:sym typeface="Times New Roman"/>
            </a:endParaRPr>
          </a:p>
          <a:p>
            <a:pPr marL="914400" lvl="0" indent="0" algn="l" rtl="0">
              <a:lnSpc>
                <a:spcPct val="115000"/>
              </a:lnSpc>
              <a:spcBef>
                <a:spcPts val="1000"/>
              </a:spcBef>
              <a:spcAft>
                <a:spcPts val="0"/>
              </a:spcAft>
              <a:buNone/>
            </a:pPr>
            <a:endParaRPr sz="1500" dirty="0">
              <a:latin typeface="Times New Roman"/>
              <a:ea typeface="Times New Roman"/>
              <a:cs typeface="Times New Roman"/>
              <a:sym typeface="Times New Roman"/>
            </a:endParaRPr>
          </a:p>
          <a:p>
            <a:pPr marL="914400" lvl="0" indent="0" algn="l" rtl="0">
              <a:lnSpc>
                <a:spcPct val="115000"/>
              </a:lnSpc>
              <a:spcBef>
                <a:spcPts val="1000"/>
              </a:spcBef>
              <a:spcAft>
                <a:spcPts val="0"/>
              </a:spcAft>
              <a:buNone/>
            </a:pPr>
            <a:endParaRPr sz="1500" dirty="0">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500" dirty="0">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500" dirty="0">
              <a:latin typeface="Times New Roman"/>
              <a:ea typeface="Times New Roman"/>
              <a:cs typeface="Times New Roman"/>
              <a:sym typeface="Times New Roman"/>
            </a:endParaRPr>
          </a:p>
          <a:p>
            <a:pPr marL="457200" lvl="0" indent="0" algn="l" rtl="0">
              <a:lnSpc>
                <a:spcPct val="115000"/>
              </a:lnSpc>
              <a:spcBef>
                <a:spcPts val="1000"/>
              </a:spcBef>
              <a:spcAft>
                <a:spcPts val="0"/>
              </a:spcAft>
              <a:buNone/>
            </a:pPr>
            <a:endParaRPr sz="1500" dirty="0">
              <a:latin typeface="Times New Roman"/>
              <a:ea typeface="Times New Roman"/>
              <a:cs typeface="Times New Roman"/>
              <a:sym typeface="Times New Roman"/>
            </a:endParaRPr>
          </a:p>
          <a:p>
            <a:pPr marL="457200" lvl="0" indent="0" algn="l" rtl="0">
              <a:lnSpc>
                <a:spcPct val="115000"/>
              </a:lnSpc>
              <a:spcBef>
                <a:spcPts val="1000"/>
              </a:spcBef>
              <a:spcAft>
                <a:spcPts val="1000"/>
              </a:spcAft>
              <a:buNone/>
            </a:pPr>
            <a:endParaRPr sz="1500" dirty="0">
              <a:latin typeface="Times New Roman"/>
              <a:ea typeface="Times New Roman"/>
              <a:cs typeface="Times New Roman"/>
              <a:sym typeface="Times New Roman"/>
            </a:endParaRPr>
          </a:p>
        </p:txBody>
      </p:sp>
      <p:pic>
        <p:nvPicPr>
          <p:cNvPr id="795" name="Google Shape;795;p56"/>
          <p:cNvPicPr preferRelativeResize="0"/>
          <p:nvPr/>
        </p:nvPicPr>
        <p:blipFill>
          <a:blip r:embed="rId3">
            <a:alphaModFix/>
          </a:blip>
          <a:stretch>
            <a:fillRect/>
          </a:stretch>
        </p:blipFill>
        <p:spPr>
          <a:xfrm>
            <a:off x="627150" y="661575"/>
            <a:ext cx="7919250" cy="2485375"/>
          </a:xfrm>
          <a:prstGeom prst="rect">
            <a:avLst/>
          </a:prstGeom>
          <a:noFill/>
          <a:ln>
            <a:noFill/>
          </a:ln>
        </p:spPr>
      </p:pic>
      <p:sp>
        <p:nvSpPr>
          <p:cNvPr id="7" name="Google Shape;785;p55">
            <a:extLst>
              <a:ext uri="{FF2B5EF4-FFF2-40B4-BE49-F238E27FC236}">
                <a16:creationId xmlns:a16="http://schemas.microsoft.com/office/drawing/2014/main" id="{7ACCCC32-D04E-1247-AF08-7C1C3EB4B7D7}"/>
              </a:ext>
            </a:extLst>
          </p:cNvPr>
          <p:cNvSpPr txBox="1"/>
          <p:nvPr/>
        </p:nvSpPr>
        <p:spPr>
          <a:xfrm>
            <a:off x="103875" y="-45825"/>
            <a:ext cx="8965800" cy="707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3600" b="1" dirty="0" err="1">
                <a:solidFill>
                  <a:srgbClr val="1A9988"/>
                </a:solidFill>
                <a:latin typeface="PT Sans Narrow"/>
                <a:ea typeface="PT Sans Narrow"/>
                <a:cs typeface="PT Sans Narrow"/>
                <a:sym typeface="PT Sans Narrow"/>
              </a:rPr>
              <a:t>CrysXPP</a:t>
            </a:r>
            <a:r>
              <a:rPr lang="en" sz="3600" b="1" dirty="0">
                <a:solidFill>
                  <a:srgbClr val="1A9988"/>
                </a:solidFill>
                <a:latin typeface="PT Sans Narrow"/>
                <a:ea typeface="PT Sans Narrow"/>
                <a:cs typeface="PT Sans Narrow"/>
                <a:sym typeface="PT Sans Narrow"/>
              </a:rPr>
              <a:t> ( Crystal </a:t>
            </a:r>
            <a:r>
              <a:rPr lang="en" sz="3600" b="1" dirty="0" err="1">
                <a:solidFill>
                  <a:srgbClr val="1A9988"/>
                </a:solidFill>
                <a:latin typeface="PT Sans Narrow"/>
                <a:ea typeface="PT Sans Narrow"/>
                <a:cs typeface="PT Sans Narrow"/>
                <a:sym typeface="PT Sans Narrow"/>
              </a:rPr>
              <a:t>eXplainable</a:t>
            </a:r>
            <a:r>
              <a:rPr lang="en" sz="3600" b="1" dirty="0">
                <a:solidFill>
                  <a:srgbClr val="1A9988"/>
                </a:solidFill>
                <a:latin typeface="PT Sans Narrow"/>
                <a:ea typeface="PT Sans Narrow"/>
                <a:cs typeface="PT Sans Narrow"/>
                <a:sym typeface="PT Sans Narrow"/>
              </a:rPr>
              <a:t> Property Predictor )</a:t>
            </a:r>
            <a:endParaRPr sz="3200" b="1" u="sng" dirty="0">
              <a:solidFill>
                <a:srgbClr val="EF6C00"/>
              </a:solidFill>
              <a:latin typeface="PT Sans Narrow"/>
              <a:ea typeface="PT Sans Narrow"/>
              <a:cs typeface="PT Sans Narrow"/>
              <a:sym typeface="PT Sans Narrow"/>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009668"/>
      </a:accent2>
      <a:accent3>
        <a:srgbClr val="4DB6AC"/>
      </a:accent3>
      <a:accent4>
        <a:srgbClr val="FF9800"/>
      </a:accent4>
      <a:accent5>
        <a:srgbClr val="CE93D8"/>
      </a:accent5>
      <a:accent6>
        <a:srgbClr val="EEFF41"/>
      </a:accent6>
      <a:hlink>
        <a:srgbClr val="CE93D8"/>
      </a:hlink>
      <a:folHlink>
        <a:srgbClr val="CE93D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TotalTime>
  <Words>1327</Words>
  <Application>Microsoft Macintosh PowerPoint</Application>
  <PresentationFormat>On-screen Show (16:9)</PresentationFormat>
  <Paragraphs>99</Paragraphs>
  <Slides>18</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18</vt:i4>
      </vt:variant>
    </vt:vector>
  </HeadingPairs>
  <TitlesOfParts>
    <vt:vector size="25" baseType="lpstr">
      <vt:lpstr>PT Sans Narrow</vt:lpstr>
      <vt:lpstr>Times New Roman</vt:lpstr>
      <vt:lpstr>Calibri</vt:lpstr>
      <vt:lpstr>Arial</vt:lpstr>
      <vt:lpstr>Open Sans</vt:lpstr>
      <vt:lpstr>Simple Light</vt:lpstr>
      <vt:lpstr>Tropic</vt:lpstr>
      <vt:lpstr>CrysXPP: An Explainable Property Predictor for Crystalline Materials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Learning Representations for molecules and crystalline materials using graph based deep learning models.   </dc:title>
  <cp:lastModifiedBy>Niloy Ganguly</cp:lastModifiedBy>
  <cp:revision>8</cp:revision>
  <dcterms:modified xsi:type="dcterms:W3CDTF">2022-02-06T11:58:28Z</dcterms:modified>
</cp:coreProperties>
</file>