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1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E99"/>
    <a:srgbClr val="F4969B"/>
    <a:srgbClr val="EE6444"/>
    <a:srgbClr val="B03303"/>
    <a:srgbClr val="F495B4"/>
    <a:srgbClr val="EE4D91"/>
    <a:srgbClr val="B00E66"/>
    <a:srgbClr val="F49395"/>
    <a:srgbClr val="EE2218"/>
    <a:srgbClr val="B00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4"/>
    <p:restoredTop sz="94679"/>
  </p:normalViewPr>
  <p:slideViewPr>
    <p:cSldViewPr snapToGrid="0" snapToObjects="1">
      <p:cViewPr varScale="1">
        <p:scale>
          <a:sx n="113" d="100"/>
          <a:sy n="113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63FD1-5271-5E45-8927-AC805E9D989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8F659-F65B-514D-8B6C-00EA50819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F659-F65B-514D-8B6C-00EA50819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1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F659-F65B-514D-8B6C-00EA50819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7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F659-F65B-514D-8B6C-00EA50819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8CCA-45B6-AADA-52C6-AB8615B4B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DAEB4-38EE-71B0-765A-314EF9EF1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F11A-1DF9-D715-648D-C46CEFDF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A3EC-3C6D-48BE-9F8D-96930BCD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F0B2-F2EF-58C1-8E58-E578134E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3CA7-535F-D63D-7DF2-E205408B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EAA05-EAE7-856D-C326-FA3774723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61890-2029-F555-EE7E-83592FDD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56D5-F214-B2E0-5E96-FA9AE672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35BE-39E4-04D8-3149-2192DEFF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23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5C332-7522-650C-06F8-3C687B23F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8F975-3ED7-9D0F-4FE3-AAEA16832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9BE6-4E12-DFC4-D50F-D5EE6934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C99E-DAA9-1A6B-CD64-731ACA3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4908-A77E-B03D-153C-20B62C4D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119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2ED0-817B-C437-B887-149F7231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E6B8-1E27-1AED-E5B6-D946EE8F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A59C-4B56-715C-6B4C-0F7C7BB5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FEC2A-AB55-9DC3-6A31-6709E450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3BC6-B9B4-7ACE-3F7A-53DF798D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482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1B84-EEB2-75D7-C9E1-04491454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C611D-D314-6570-7681-C09B24657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C403-ED85-5784-CE3F-7D531A79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CB401-BD10-ACF5-38A8-388B94CF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545FD-AA62-4840-8FC3-D2734FDD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434A-F49A-2D6B-A7C2-61DE491D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BDA0-DF13-EE46-4BA9-41939197B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F726A-81F8-15C8-A3C7-2C51471C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5177B-38A3-6292-7811-E42DBCC0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81577-6E7A-B596-7321-F3326948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CC2C3-9381-B3F9-44A0-B297D4CF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479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4E30-248D-7F18-2E0A-EB150B87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0DF88-7A88-4505-864F-5EB1D4595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21A03-0788-3A8A-F87B-459AEEAF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846FD-BA8E-0CE7-C9BB-12B546B09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2ACD6-2928-3D38-7583-F31674671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3868F-E766-8DC2-B86F-8991133F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23912-EF31-9F4F-2E3B-89630E8B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306E7-C637-0863-8D17-EF6302D8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137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1A12-6C30-BD18-BD67-6C79AD26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3AA0E-6B85-ABFC-77E0-A1B0705A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1552-E118-D730-3000-AD7FA691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2E96B-F964-C4DB-4FF8-A08C52AB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555B0-9052-D8D0-F242-6A056877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0F1EC-6641-CBCB-ACA9-7AD911E5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2505C-4271-056E-469B-ED61954C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E634-9769-55EE-9B66-7D1C309D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4FBF-3D89-7F39-FDB5-B0F324DC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59562-3EB8-CE0E-A967-710447616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CD77D-5638-5E80-8154-5A1245C4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48B18-5AD1-F0EB-65AF-D4B0F348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54B76-92BB-1092-D6D4-3F579955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818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22DF-DE35-D9B0-4631-DEC40BC4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089B9-87A3-A985-7DBF-D74F01671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F9BF3-A103-85D7-3928-477B80E15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D6554-06ED-E49A-22E4-042641BC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A74B-9F55-09A3-6B90-F5B3A132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75105-90FD-5367-5260-8DC0539C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D5681-86A2-12DD-15B2-C25F3203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8740A-A722-2C66-56F7-9A626AAD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2712-8C1E-A06C-967B-AED84BD16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6FF4-C306-11AE-F09C-494DA84BB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A083-A484-C175-5D80-815C7C309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9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scrumalliance.org/Article/scrum-team" TargetMode="External"/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earch-ebscohost-com.ezproxy.snhu.edu/login.aspx?direct=true&amp;db=nlebk&amp;AN=937009&amp;site=ehost-live" TargetMode="External"/><Relationship Id="rId5" Type="http://schemas.openxmlformats.org/officeDocument/2006/relationships/hyperlink" Target="https://www.forbes.com/advisor/business/what-is-waterfall-methodology/" TargetMode="External"/><Relationship Id="rId4" Type="http://schemas.openxmlformats.org/officeDocument/2006/relationships/hyperlink" Target="https://www.scrum.org/resources/what-is-a-product-back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4F3E37-254F-74E7-7AF1-099F55ED9751}"/>
              </a:ext>
            </a:extLst>
          </p:cNvPr>
          <p:cNvSpPr/>
          <p:nvPr/>
        </p:nvSpPr>
        <p:spPr>
          <a:xfrm>
            <a:off x="5610577" y="-50800"/>
            <a:ext cx="6581422" cy="6959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697FF-1D98-5EB2-0C33-686A9C700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28" y="744046"/>
            <a:ext cx="5797883" cy="2895598"/>
          </a:xfrm>
        </p:spPr>
        <p:txBody>
          <a:bodyPr anchor="b">
            <a:normAutofit fontScale="90000"/>
          </a:bodyPr>
          <a:lstStyle/>
          <a:p>
            <a:pPr algn="l" fontAlgn="t"/>
            <a:br>
              <a:rPr lang="en-US" sz="8900" b="0" i="0" dirty="0">
                <a:solidFill>
                  <a:schemeClr val="tx1"/>
                </a:solidFill>
                <a:effectLst/>
                <a:latin typeface="Google Sans"/>
              </a:rPr>
            </a:br>
            <a:br>
              <a:rPr lang="en-US" sz="8900" b="0" i="0" dirty="0">
                <a:solidFill>
                  <a:schemeClr val="tx1"/>
                </a:solidFill>
                <a:effectLst/>
                <a:latin typeface="Google Sans"/>
              </a:rPr>
            </a:br>
            <a:br>
              <a:rPr lang="en-US" sz="8900" b="0" i="0" dirty="0">
                <a:solidFill>
                  <a:schemeClr val="tx1"/>
                </a:solidFill>
                <a:effectLst/>
                <a:latin typeface="Google Sans"/>
              </a:rPr>
            </a:br>
            <a:r>
              <a:rPr lang="en-US" sz="8900" b="0" i="0" dirty="0" err="1">
                <a:solidFill>
                  <a:schemeClr val="tx1"/>
                </a:solidFill>
                <a:effectLst/>
                <a:latin typeface="Google Sans"/>
              </a:rPr>
              <a:t>ag·ile</a:t>
            </a:r>
            <a:b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</a:br>
            <a:r>
              <a:rPr lang="en-US" b="0" i="0" dirty="0" err="1">
                <a:solidFill>
                  <a:srgbClr val="E8EAED"/>
                </a:solidFill>
                <a:effectLst/>
                <a:latin typeface="Google Sans"/>
              </a:rPr>
              <a:t>ag·ile</a:t>
            </a:r>
            <a:b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</a:br>
            <a:r>
              <a:rPr lang="en-US" sz="4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/ˈ</a:t>
            </a:r>
            <a:r>
              <a:rPr lang="en-US" sz="40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ajəl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/</a:t>
            </a:r>
            <a:br>
              <a:rPr lang="en-US" sz="40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9F3FC-1F49-D9F7-AB86-AAB215B2F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828" y="4294710"/>
            <a:ext cx="4944762" cy="1022958"/>
          </a:xfrm>
        </p:spPr>
        <p:txBody>
          <a:bodyPr anchor="t">
            <a:normAutofit/>
          </a:bodyPr>
          <a:lstStyle/>
          <a:p>
            <a:pPr algn="l"/>
            <a:r>
              <a:rPr lang="en-US" sz="2200" i="1" dirty="0">
                <a:solidFill>
                  <a:schemeClr val="tx2"/>
                </a:solidFill>
              </a:rPr>
              <a:t>A simplified presentation on the Scrum-agile approach to product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AE886-AF18-9EB5-9A24-BEE8D8606DFA}"/>
              </a:ext>
            </a:extLst>
          </p:cNvPr>
          <p:cNvSpPr txBox="1"/>
          <p:nvPr/>
        </p:nvSpPr>
        <p:spPr>
          <a:xfrm>
            <a:off x="413828" y="5744622"/>
            <a:ext cx="17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Kate Mundale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F6B57-D367-1426-B606-61D7F0D4F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278" y="486023"/>
            <a:ext cx="6415721" cy="57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cess 15">
            <a:extLst>
              <a:ext uri="{FF2B5EF4-FFF2-40B4-BE49-F238E27FC236}">
                <a16:creationId xmlns:a16="http://schemas.microsoft.com/office/drawing/2014/main" id="{BD2F89BA-5F39-D5ED-B9D6-61F5158A32B7}"/>
              </a:ext>
            </a:extLst>
          </p:cNvPr>
          <p:cNvSpPr/>
          <p:nvPr/>
        </p:nvSpPr>
        <p:spPr>
          <a:xfrm>
            <a:off x="6141685" y="1641154"/>
            <a:ext cx="5634790" cy="4746881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3000">
                <a:schemeClr val="bg1"/>
              </a:gs>
              <a:gs pos="100000">
                <a:schemeClr val="bg2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C8A17F44-AC02-1FEE-0B25-80B1A18DB0B7}"/>
              </a:ext>
            </a:extLst>
          </p:cNvPr>
          <p:cNvSpPr/>
          <p:nvPr/>
        </p:nvSpPr>
        <p:spPr>
          <a:xfrm>
            <a:off x="411843" y="1641154"/>
            <a:ext cx="5634790" cy="4746881"/>
          </a:xfrm>
          <a:prstGeom prst="flowChartProcess">
            <a:avLst/>
          </a:prstGeom>
          <a:gradFill flip="none" rotWithShape="1">
            <a:gsLst>
              <a:gs pos="2000">
                <a:schemeClr val="bg2">
                  <a:lumMod val="75000"/>
                </a:schemeClr>
              </a:gs>
              <a:gs pos="50000">
                <a:schemeClr val="accent2">
                  <a:lumMod val="0"/>
                  <a:lumOff val="100000"/>
                  <a:alpha val="53099"/>
                </a:schemeClr>
              </a:gs>
              <a:gs pos="100000">
                <a:schemeClr val="bg2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4F21C-C34E-81BB-1D97-9480EB16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43" y="171101"/>
            <a:ext cx="11364631" cy="1393062"/>
          </a:xfrm>
          <a:noFill/>
        </p:spPr>
        <p:txBody>
          <a:bodyPr>
            <a:noAutofit/>
          </a:bodyPr>
          <a:lstStyle/>
          <a:p>
            <a:r>
              <a:rPr lang="en-US" sz="4000" b="1" i="1" dirty="0">
                <a:effectLst/>
              </a:rPr>
              <a:t>Agile scrum methodology </a:t>
            </a:r>
            <a:r>
              <a:rPr lang="en-US" sz="2400" dirty="0">
                <a:effectLst/>
              </a:rPr>
              <a:t>is a sprint-based project management system with the goal of delivering the highest value to stakeholders.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E8E35-4127-293F-35C5-BEC707E8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845" y="1690688"/>
            <a:ext cx="5157787" cy="36933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i="1" dirty="0"/>
              <a:t>AGILE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29A3AD-294F-EA5B-C58F-C0ED1E763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6806"/>
            <a:ext cx="5552732" cy="4001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A290CE-0F76-BB7B-56A2-598D866B6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0472"/>
            <a:ext cx="5183188" cy="36933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i="1" dirty="0"/>
              <a:t>SCRUM VALUES &amp; PRINCIPLES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4E776-C96A-5E7F-AC8A-30BA6AA60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845" y="2386806"/>
            <a:ext cx="5574956" cy="4001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399CDF-01C6-EE31-A081-46B2E52EABB8}"/>
              </a:ext>
            </a:extLst>
          </p:cNvPr>
          <p:cNvSpPr/>
          <p:nvPr/>
        </p:nvSpPr>
        <p:spPr>
          <a:xfrm>
            <a:off x="6610833" y="3389221"/>
            <a:ext cx="1815620" cy="747477"/>
          </a:xfrm>
          <a:prstGeom prst="ellipse">
            <a:avLst/>
          </a:prstGeom>
          <a:solidFill>
            <a:srgbClr val="5B1243"/>
          </a:solidFill>
          <a:ln>
            <a:solidFill>
              <a:srgbClr val="911D6D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0" h="0"/>
            <a:bevelB w="0" h="0"/>
            <a:extrusionClr>
              <a:srgbClr val="370859"/>
            </a:extrusionClr>
            <a:contourClr>
              <a:srgbClr val="4D0C7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Openness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B0A6C5-CBEC-C616-6E11-3FA350FBF0F6}"/>
              </a:ext>
            </a:extLst>
          </p:cNvPr>
          <p:cNvSpPr/>
          <p:nvPr/>
        </p:nvSpPr>
        <p:spPr>
          <a:xfrm>
            <a:off x="6501429" y="2339111"/>
            <a:ext cx="1722983" cy="813551"/>
          </a:xfrm>
          <a:prstGeom prst="ellipse">
            <a:avLst/>
          </a:prstGeom>
          <a:solidFill>
            <a:srgbClr val="5B1243"/>
          </a:solidFill>
          <a:ln>
            <a:solidFill>
              <a:srgbClr val="911D6D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0" h="0"/>
            <a:bevelB w="0" h="0"/>
            <a:extrusionClr>
              <a:srgbClr val="370859"/>
            </a:extrusionClr>
            <a:contourClr>
              <a:srgbClr val="4D0C7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Courage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5443AC-C3D4-5DA0-1077-CE6DAEB72554}"/>
              </a:ext>
            </a:extLst>
          </p:cNvPr>
          <p:cNvSpPr/>
          <p:nvPr/>
        </p:nvSpPr>
        <p:spPr>
          <a:xfrm>
            <a:off x="6300661" y="4911292"/>
            <a:ext cx="1381295" cy="685293"/>
          </a:xfrm>
          <a:prstGeom prst="ellipse">
            <a:avLst/>
          </a:prstGeom>
          <a:solidFill>
            <a:srgbClr val="5B1243"/>
          </a:solidFill>
          <a:ln>
            <a:solidFill>
              <a:srgbClr val="911D6D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0" h="0"/>
            <a:bevelB w="0" h="0"/>
            <a:extrusionClr>
              <a:srgbClr val="370859"/>
            </a:extrusionClr>
            <a:contourClr>
              <a:srgbClr val="4D0C7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Focus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36EEB1-E449-BFB3-37DE-14904AA2802A}"/>
              </a:ext>
            </a:extLst>
          </p:cNvPr>
          <p:cNvSpPr/>
          <p:nvPr/>
        </p:nvSpPr>
        <p:spPr>
          <a:xfrm>
            <a:off x="8294943" y="2918905"/>
            <a:ext cx="1288025" cy="747476"/>
          </a:xfrm>
          <a:prstGeom prst="ellipse">
            <a:avLst/>
          </a:prstGeom>
          <a:solidFill>
            <a:srgbClr val="5B1243"/>
          </a:solidFill>
          <a:ln>
            <a:solidFill>
              <a:srgbClr val="911D6D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0" h="0"/>
            <a:bevelB w="0" h="0"/>
            <a:extrusionClr>
              <a:srgbClr val="370859"/>
            </a:extrusionClr>
            <a:contourClr>
              <a:srgbClr val="4D0C7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Respect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7C488-E285-FAB3-04E6-087972947E64}"/>
              </a:ext>
            </a:extLst>
          </p:cNvPr>
          <p:cNvSpPr/>
          <p:nvPr/>
        </p:nvSpPr>
        <p:spPr>
          <a:xfrm>
            <a:off x="9411638" y="3481488"/>
            <a:ext cx="1941396" cy="955447"/>
          </a:xfrm>
          <a:prstGeom prst="ellipse">
            <a:avLst/>
          </a:prstGeom>
          <a:solidFill>
            <a:srgbClr val="5B1243"/>
          </a:solidFill>
          <a:ln>
            <a:solidFill>
              <a:srgbClr val="911D6D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0" h="0"/>
            <a:bevelB w="0" h="0"/>
            <a:extrusionClr>
              <a:srgbClr val="370859"/>
            </a:extrusionClr>
            <a:contourClr>
              <a:srgbClr val="4D0C7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48F611-CC0F-F27F-C244-7D13E3CD10E3}"/>
              </a:ext>
            </a:extLst>
          </p:cNvPr>
          <p:cNvSpPr/>
          <p:nvPr/>
        </p:nvSpPr>
        <p:spPr>
          <a:xfrm>
            <a:off x="737473" y="2329992"/>
            <a:ext cx="1422033" cy="6690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</a:rPr>
              <a:t>Customer satisfaction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7989B4C-C994-C871-4B34-0E6A589B43DD}"/>
              </a:ext>
            </a:extLst>
          </p:cNvPr>
          <p:cNvSpPr/>
          <p:nvPr/>
        </p:nvSpPr>
        <p:spPr>
          <a:xfrm>
            <a:off x="4437971" y="4410405"/>
            <a:ext cx="1311322" cy="7843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Frequent delivery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8F8202-0E29-084F-A117-2F80D74785C3}"/>
              </a:ext>
            </a:extLst>
          </p:cNvPr>
          <p:cNvSpPr/>
          <p:nvPr/>
        </p:nvSpPr>
        <p:spPr>
          <a:xfrm>
            <a:off x="2455888" y="2898844"/>
            <a:ext cx="1195566" cy="73718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Face-to-face conversation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1996BFA-18A8-E2F5-6094-B2C47EB229E7}"/>
              </a:ext>
            </a:extLst>
          </p:cNvPr>
          <p:cNvSpPr/>
          <p:nvPr/>
        </p:nvSpPr>
        <p:spPr>
          <a:xfrm>
            <a:off x="3869041" y="3349393"/>
            <a:ext cx="1422033" cy="8644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</a:rPr>
              <a:t>Early and continuous delivery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22E1893-D558-9315-1EAE-BB51940FF7E4}"/>
              </a:ext>
            </a:extLst>
          </p:cNvPr>
          <p:cNvSpPr/>
          <p:nvPr/>
        </p:nvSpPr>
        <p:spPr>
          <a:xfrm>
            <a:off x="624281" y="3438555"/>
            <a:ext cx="1238844" cy="66908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Embrace change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24D48F-9A55-6CB9-41F6-D3E142C7FA91}"/>
              </a:ext>
            </a:extLst>
          </p:cNvPr>
          <p:cNvSpPr/>
          <p:nvPr/>
        </p:nvSpPr>
        <p:spPr>
          <a:xfrm>
            <a:off x="3908399" y="5379529"/>
            <a:ext cx="1481590" cy="8644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Motivated individuals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128DD29-1782-4CD9-E843-C4C41BC11F92}"/>
              </a:ext>
            </a:extLst>
          </p:cNvPr>
          <p:cNvSpPr/>
          <p:nvPr/>
        </p:nvSpPr>
        <p:spPr>
          <a:xfrm>
            <a:off x="559589" y="5180950"/>
            <a:ext cx="1801780" cy="10646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</a:rPr>
              <a:t>Collaboration of businesses and developers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085114-2FF8-5403-3B05-FAE8797B9183}"/>
              </a:ext>
            </a:extLst>
          </p:cNvPr>
          <p:cNvSpPr/>
          <p:nvPr/>
        </p:nvSpPr>
        <p:spPr>
          <a:xfrm>
            <a:off x="9448030" y="2314042"/>
            <a:ext cx="1941396" cy="941045"/>
          </a:xfrm>
          <a:prstGeom prst="ellipse">
            <a:avLst/>
          </a:prstGeom>
          <a:solidFill>
            <a:srgbClr val="5B1243"/>
          </a:solidFill>
          <a:ln>
            <a:solidFill>
              <a:srgbClr val="911D6D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0" h="0"/>
            <a:bevelB w="0" h="0"/>
            <a:extrusionClr>
              <a:srgbClr val="370859"/>
            </a:extrusionClr>
            <a:contourClr>
              <a:srgbClr val="4D0C7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control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432470-F492-868D-1B59-2B00CC4A7959}"/>
              </a:ext>
            </a:extLst>
          </p:cNvPr>
          <p:cNvSpPr/>
          <p:nvPr/>
        </p:nvSpPr>
        <p:spPr>
          <a:xfrm>
            <a:off x="7452405" y="4154036"/>
            <a:ext cx="2037939" cy="958211"/>
          </a:xfrm>
          <a:prstGeom prst="ellipse">
            <a:avLst/>
          </a:prstGeom>
          <a:solidFill>
            <a:srgbClr val="5B1243"/>
          </a:solidFill>
          <a:ln>
            <a:solidFill>
              <a:srgbClr val="911D6D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0" h="0"/>
            <a:bevelB w="0" h="0"/>
            <a:extrusionClr>
              <a:srgbClr val="370859"/>
            </a:extrusionClr>
            <a:contourClr>
              <a:srgbClr val="4D0C7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Self-organization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5594B5-C9B1-C4EF-37E2-3C15F80F28A3}"/>
              </a:ext>
            </a:extLst>
          </p:cNvPr>
          <p:cNvSpPr/>
          <p:nvPr/>
        </p:nvSpPr>
        <p:spPr>
          <a:xfrm>
            <a:off x="7702877" y="5379529"/>
            <a:ext cx="1815620" cy="747477"/>
          </a:xfrm>
          <a:prstGeom prst="ellipse">
            <a:avLst/>
          </a:prstGeom>
          <a:solidFill>
            <a:srgbClr val="5B1243"/>
          </a:solidFill>
          <a:ln>
            <a:solidFill>
              <a:srgbClr val="911D6D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0" h="0"/>
            <a:bevelB w="0" h="0"/>
            <a:extrusionClr>
              <a:srgbClr val="370859"/>
            </a:extrusionClr>
            <a:contourClr>
              <a:srgbClr val="4D0C7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Collaboration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3C2E3F-AE4C-F4CF-F04D-7ED64ED2637B}"/>
              </a:ext>
            </a:extLst>
          </p:cNvPr>
          <p:cNvSpPr/>
          <p:nvPr/>
        </p:nvSpPr>
        <p:spPr>
          <a:xfrm>
            <a:off x="9688060" y="4672041"/>
            <a:ext cx="1955156" cy="941046"/>
          </a:xfrm>
          <a:prstGeom prst="ellipse">
            <a:avLst/>
          </a:prstGeom>
          <a:solidFill>
            <a:srgbClr val="5B1243"/>
          </a:solidFill>
          <a:ln>
            <a:solidFill>
              <a:srgbClr val="911D6D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0" h="0"/>
            <a:bevelB w="0" h="0"/>
            <a:extrusionClr>
              <a:srgbClr val="370859"/>
            </a:extrusionClr>
            <a:contourClr>
              <a:srgbClr val="4D0C7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Value-based prioritization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1114FD8-19FC-3E5D-357B-B03C479A64DE}"/>
              </a:ext>
            </a:extLst>
          </p:cNvPr>
          <p:cNvSpPr/>
          <p:nvPr/>
        </p:nvSpPr>
        <p:spPr>
          <a:xfrm>
            <a:off x="876175" y="4386728"/>
            <a:ext cx="1311322" cy="6319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Functional products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5B7180-1007-4718-CF3B-03A6478A168D}"/>
              </a:ext>
            </a:extLst>
          </p:cNvPr>
          <p:cNvSpPr/>
          <p:nvPr/>
        </p:nvSpPr>
        <p:spPr>
          <a:xfrm>
            <a:off x="2584372" y="4638955"/>
            <a:ext cx="1195566" cy="78431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Technical excellence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C66CC8-4CED-45DC-3182-6BFA1DABE41B}"/>
              </a:ext>
            </a:extLst>
          </p:cNvPr>
          <p:cNvSpPr/>
          <p:nvPr/>
        </p:nvSpPr>
        <p:spPr>
          <a:xfrm>
            <a:off x="2235023" y="3807412"/>
            <a:ext cx="1311322" cy="60299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Simplicity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97DA13D-C0ED-C46A-4D1A-E96ED47F54A2}"/>
              </a:ext>
            </a:extLst>
          </p:cNvPr>
          <p:cNvSpPr/>
          <p:nvPr/>
        </p:nvSpPr>
        <p:spPr>
          <a:xfrm>
            <a:off x="3816068" y="2228878"/>
            <a:ext cx="2104636" cy="84749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Regulation, reflection, and adjustment</a:t>
            </a:r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9C566930-8241-99F8-8366-6F03238983D7}"/>
              </a:ext>
            </a:extLst>
          </p:cNvPr>
          <p:cNvSpPr/>
          <p:nvPr/>
        </p:nvSpPr>
        <p:spPr>
          <a:xfrm>
            <a:off x="5834465" y="3663850"/>
            <a:ext cx="519387" cy="517440"/>
          </a:xfrm>
          <a:prstGeom prst="plus">
            <a:avLst/>
          </a:prstGeom>
          <a:solidFill>
            <a:srgbClr val="420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4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38F0-439A-02DA-35B5-9E958E37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19" y="143606"/>
            <a:ext cx="10515600" cy="1325563"/>
          </a:xfrm>
        </p:spPr>
        <p:txBody>
          <a:bodyPr/>
          <a:lstStyle/>
          <a:p>
            <a:r>
              <a:rPr lang="en-US" b="1" i="1" dirty="0"/>
              <a:t>AGILE SCRUM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6C87D8-F8E8-9C0C-4676-5FDB8671EDD8}"/>
              </a:ext>
            </a:extLst>
          </p:cNvPr>
          <p:cNvSpPr/>
          <p:nvPr/>
        </p:nvSpPr>
        <p:spPr>
          <a:xfrm>
            <a:off x="307517" y="1711879"/>
            <a:ext cx="1841651" cy="3972591"/>
          </a:xfrm>
          <a:prstGeom prst="rect">
            <a:avLst/>
          </a:prstGeom>
          <a:solidFill>
            <a:srgbClr val="420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PRODUCT BACKLOG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D4F5A-E496-468B-C8A9-972DC76E1C83}"/>
              </a:ext>
            </a:extLst>
          </p:cNvPr>
          <p:cNvSpPr/>
          <p:nvPr/>
        </p:nvSpPr>
        <p:spPr>
          <a:xfrm>
            <a:off x="2295519" y="2360467"/>
            <a:ext cx="1887975" cy="3987764"/>
          </a:xfrm>
          <a:prstGeom prst="rect">
            <a:avLst/>
          </a:prstGeom>
          <a:solidFill>
            <a:srgbClr val="4C0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  <a:p>
            <a:pPr algn="ctr"/>
            <a:r>
              <a:rPr lang="en-US" dirty="0"/>
              <a:t>SPRINT PLANNING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REQUIREMENTS DIVIDED INTO STORIES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17520-6972-B681-7CB8-BC428C8F5934}"/>
              </a:ext>
            </a:extLst>
          </p:cNvPr>
          <p:cNvSpPr/>
          <p:nvPr/>
        </p:nvSpPr>
        <p:spPr>
          <a:xfrm>
            <a:off x="4301764" y="2373985"/>
            <a:ext cx="1736458" cy="3960728"/>
          </a:xfrm>
          <a:prstGeom prst="rect">
            <a:avLst/>
          </a:prstGeom>
          <a:solidFill>
            <a:srgbClr val="52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SPRINT BLOCKING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LIST OF INTERNAL</a:t>
            </a:r>
          </a:p>
          <a:p>
            <a:pPr algn="ctr"/>
            <a:r>
              <a:rPr lang="en-US" sz="1200" dirty="0"/>
              <a:t>AND EXTERNAL THINGS THAT WILL IMPEDE PROGRESS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6692B0B4-D00C-5EA3-3860-5DFAAD3904F6}"/>
              </a:ext>
            </a:extLst>
          </p:cNvPr>
          <p:cNvSpPr/>
          <p:nvPr/>
        </p:nvSpPr>
        <p:spPr>
          <a:xfrm>
            <a:off x="9953200" y="1717627"/>
            <a:ext cx="1929193" cy="3522000"/>
          </a:xfrm>
          <a:prstGeom prst="flowChartProcess">
            <a:avLst/>
          </a:prstGeom>
          <a:solidFill>
            <a:srgbClr val="660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SPRINT REVIEW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31D6D5-41F9-D216-D508-52A396D30AAB}"/>
              </a:ext>
            </a:extLst>
          </p:cNvPr>
          <p:cNvSpPr/>
          <p:nvPr/>
        </p:nvSpPr>
        <p:spPr>
          <a:xfrm>
            <a:off x="5900838" y="3613566"/>
            <a:ext cx="3364298" cy="3143679"/>
          </a:xfrm>
          <a:prstGeom prst="ellipse">
            <a:avLst/>
          </a:prstGeom>
          <a:solidFill>
            <a:srgbClr val="5B0091"/>
          </a:solidFill>
          <a:ln>
            <a:solidFill>
              <a:srgbClr val="4C0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SCRUM TEAM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53776E4-886A-0EE7-C3F4-A88FD6799646}"/>
              </a:ext>
            </a:extLst>
          </p:cNvPr>
          <p:cNvSpPr/>
          <p:nvPr/>
        </p:nvSpPr>
        <p:spPr>
          <a:xfrm>
            <a:off x="3946213" y="5885836"/>
            <a:ext cx="519553" cy="444843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70784A2-8B2B-179E-0501-04C38796CC3F}"/>
              </a:ext>
            </a:extLst>
          </p:cNvPr>
          <p:cNvSpPr/>
          <p:nvPr/>
        </p:nvSpPr>
        <p:spPr>
          <a:xfrm>
            <a:off x="9179897" y="4778524"/>
            <a:ext cx="931798" cy="444843"/>
          </a:xfrm>
          <a:prstGeom prst="rightArrow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Female Profile with solid fill">
            <a:extLst>
              <a:ext uri="{FF2B5EF4-FFF2-40B4-BE49-F238E27FC236}">
                <a16:creationId xmlns:a16="http://schemas.microsoft.com/office/drawing/2014/main" id="{7641E1D4-5971-2DE4-E74D-38239C9E1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5023" y="4092226"/>
            <a:ext cx="717063" cy="717063"/>
          </a:xfrm>
        </p:spPr>
      </p:pic>
      <p:pic>
        <p:nvPicPr>
          <p:cNvPr id="19" name="Content Placeholder 17" descr="Female Profile with solid fill">
            <a:extLst>
              <a:ext uri="{FF2B5EF4-FFF2-40B4-BE49-F238E27FC236}">
                <a16:creationId xmlns:a16="http://schemas.microsoft.com/office/drawing/2014/main" id="{39E0EC54-E05E-478F-8A61-626EF93FF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2416" y="5135008"/>
            <a:ext cx="717063" cy="717063"/>
          </a:xfrm>
          <a:prstGeom prst="rect">
            <a:avLst/>
          </a:prstGeom>
        </p:spPr>
      </p:pic>
      <p:pic>
        <p:nvPicPr>
          <p:cNvPr id="20" name="Content Placeholder 17" descr="Female Profile with solid fill">
            <a:extLst>
              <a:ext uri="{FF2B5EF4-FFF2-40B4-BE49-F238E27FC236}">
                <a16:creationId xmlns:a16="http://schemas.microsoft.com/office/drawing/2014/main" id="{0218D453-1805-11A7-02D4-F1B8E4F892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0501" y="4360327"/>
            <a:ext cx="717063" cy="717063"/>
          </a:xfrm>
          <a:prstGeom prst="rect">
            <a:avLst/>
          </a:prstGeom>
        </p:spPr>
      </p:pic>
      <p:pic>
        <p:nvPicPr>
          <p:cNvPr id="22" name="Graphic 21" descr="Male profile with solid fill">
            <a:extLst>
              <a:ext uri="{FF2B5EF4-FFF2-40B4-BE49-F238E27FC236}">
                <a16:creationId xmlns:a16="http://schemas.microsoft.com/office/drawing/2014/main" id="{07445CBE-7B4B-A4F3-1A25-54AFDA3F36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8608" y="5621700"/>
            <a:ext cx="717063" cy="717063"/>
          </a:xfrm>
          <a:prstGeom prst="rect">
            <a:avLst/>
          </a:prstGeom>
        </p:spPr>
      </p:pic>
      <p:pic>
        <p:nvPicPr>
          <p:cNvPr id="23" name="Graphic 22" descr="Male profile with solid fill">
            <a:extLst>
              <a:ext uri="{FF2B5EF4-FFF2-40B4-BE49-F238E27FC236}">
                <a16:creationId xmlns:a16="http://schemas.microsoft.com/office/drawing/2014/main" id="{3A73786B-A3CB-E59B-D684-69546F33C2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0246" y="5313224"/>
            <a:ext cx="717063" cy="717063"/>
          </a:xfrm>
          <a:prstGeom prst="rect">
            <a:avLst/>
          </a:prstGeom>
        </p:spPr>
      </p:pic>
      <p:pic>
        <p:nvPicPr>
          <p:cNvPr id="24" name="Graphic 23" descr="Male profile with solid fill">
            <a:extLst>
              <a:ext uri="{FF2B5EF4-FFF2-40B4-BE49-F238E27FC236}">
                <a16:creationId xmlns:a16="http://schemas.microsoft.com/office/drawing/2014/main" id="{4A415C49-2D29-5846-2908-D9AD000CEB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49268" y="4418775"/>
            <a:ext cx="717063" cy="7170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DF33FA-5530-1795-ADEC-B2C38919253D}"/>
              </a:ext>
            </a:extLst>
          </p:cNvPr>
          <p:cNvSpPr txBox="1"/>
          <p:nvPr/>
        </p:nvSpPr>
        <p:spPr>
          <a:xfrm>
            <a:off x="6246401" y="4645968"/>
            <a:ext cx="713542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SCRUM MASTER</a:t>
            </a:r>
          </a:p>
        </p:txBody>
      </p:sp>
      <p:sp>
        <p:nvSpPr>
          <p:cNvPr id="43" name="Round Diagonal Corner Rectangle 42">
            <a:extLst>
              <a:ext uri="{FF2B5EF4-FFF2-40B4-BE49-F238E27FC236}">
                <a16:creationId xmlns:a16="http://schemas.microsoft.com/office/drawing/2014/main" id="{6543D7BE-9B2B-E7DB-8ADC-A43DFE07E9C7}"/>
              </a:ext>
            </a:extLst>
          </p:cNvPr>
          <p:cNvSpPr/>
          <p:nvPr/>
        </p:nvSpPr>
        <p:spPr>
          <a:xfrm>
            <a:off x="4556105" y="3985245"/>
            <a:ext cx="1045473" cy="884154"/>
          </a:xfrm>
          <a:prstGeom prst="round2DiagRect">
            <a:avLst/>
          </a:prstGeom>
          <a:solidFill>
            <a:srgbClr val="FFA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BLOCKER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BLOCKER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B6207E-0B85-968A-1D38-325C1FC8E9E3}"/>
              </a:ext>
            </a:extLst>
          </p:cNvPr>
          <p:cNvSpPr txBox="1"/>
          <p:nvPr/>
        </p:nvSpPr>
        <p:spPr>
          <a:xfrm>
            <a:off x="7351028" y="5021382"/>
            <a:ext cx="713542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OWNER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7650A3-2166-09DF-451E-3DFFF4ABD480}"/>
              </a:ext>
            </a:extLst>
          </p:cNvPr>
          <p:cNvSpPr txBox="1"/>
          <p:nvPr/>
        </p:nvSpPr>
        <p:spPr>
          <a:xfrm>
            <a:off x="8324746" y="4954693"/>
            <a:ext cx="713542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TESTER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951DB-3D3D-E370-C5EF-50DB9485B192}"/>
              </a:ext>
            </a:extLst>
          </p:cNvPr>
          <p:cNvSpPr txBox="1"/>
          <p:nvPr/>
        </p:nvSpPr>
        <p:spPr>
          <a:xfrm>
            <a:off x="6183110" y="5726388"/>
            <a:ext cx="846653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DEVELOPER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1E28BC-9680-77F7-3CAF-532C22687329}"/>
              </a:ext>
            </a:extLst>
          </p:cNvPr>
          <p:cNvSpPr txBox="1"/>
          <p:nvPr/>
        </p:nvSpPr>
        <p:spPr>
          <a:xfrm>
            <a:off x="7133222" y="6207568"/>
            <a:ext cx="846653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DEVELOPER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4802AC-D225-7B2B-8734-38BB2BD24180}"/>
              </a:ext>
            </a:extLst>
          </p:cNvPr>
          <p:cNvSpPr txBox="1"/>
          <p:nvPr/>
        </p:nvSpPr>
        <p:spPr>
          <a:xfrm>
            <a:off x="8025450" y="5882599"/>
            <a:ext cx="846653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DEVELOPER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EB9051-3D50-E264-3D9C-8313ED0FF2FE}"/>
              </a:ext>
            </a:extLst>
          </p:cNvPr>
          <p:cNvSpPr/>
          <p:nvPr/>
        </p:nvSpPr>
        <p:spPr>
          <a:xfrm>
            <a:off x="7711905" y="1979445"/>
            <a:ext cx="2359421" cy="2327095"/>
          </a:xfrm>
          <a:prstGeom prst="ellipse">
            <a:avLst/>
          </a:prstGeom>
          <a:solidFill>
            <a:srgbClr val="60009D"/>
          </a:solidFill>
          <a:ln>
            <a:solidFill>
              <a:srgbClr val="420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32" name="Round Diagonal Corner Rectangle 31">
            <a:extLst>
              <a:ext uri="{FF2B5EF4-FFF2-40B4-BE49-F238E27FC236}">
                <a16:creationId xmlns:a16="http://schemas.microsoft.com/office/drawing/2014/main" id="{30CA9B01-0156-1AE3-5516-AF3943E5D4D6}"/>
              </a:ext>
            </a:extLst>
          </p:cNvPr>
          <p:cNvSpPr/>
          <p:nvPr/>
        </p:nvSpPr>
        <p:spPr>
          <a:xfrm>
            <a:off x="460402" y="2776072"/>
            <a:ext cx="1559888" cy="2261689"/>
          </a:xfrm>
          <a:prstGeom prst="round2DiagRect">
            <a:avLst/>
          </a:prstGeom>
          <a:solidFill>
            <a:srgbClr val="FFA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 OF USER REQUIREMENTS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DE969251-B0B1-8FE4-7D1A-35B87B80953F}"/>
              </a:ext>
            </a:extLst>
          </p:cNvPr>
          <p:cNvSpPr/>
          <p:nvPr/>
        </p:nvSpPr>
        <p:spPr>
          <a:xfrm>
            <a:off x="2427776" y="3656914"/>
            <a:ext cx="1594994" cy="656662"/>
          </a:xfrm>
          <a:prstGeom prst="round2DiagRect">
            <a:avLst/>
          </a:prstGeom>
          <a:solidFill>
            <a:srgbClr val="FFA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STORY 1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41" name="Round Diagonal Corner Rectangle 40">
            <a:extLst>
              <a:ext uri="{FF2B5EF4-FFF2-40B4-BE49-F238E27FC236}">
                <a16:creationId xmlns:a16="http://schemas.microsoft.com/office/drawing/2014/main" id="{6271E236-52F4-BB1A-BE62-1A09B8FB3587}"/>
              </a:ext>
            </a:extLst>
          </p:cNvPr>
          <p:cNvSpPr/>
          <p:nvPr/>
        </p:nvSpPr>
        <p:spPr>
          <a:xfrm>
            <a:off x="2427776" y="4397331"/>
            <a:ext cx="1594994" cy="812283"/>
          </a:xfrm>
          <a:prstGeom prst="round2DiagRect">
            <a:avLst/>
          </a:prstGeom>
          <a:solidFill>
            <a:srgbClr val="CE87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STORY 2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42" name="Round Diagonal Corner Rectangle 41">
            <a:extLst>
              <a:ext uri="{FF2B5EF4-FFF2-40B4-BE49-F238E27FC236}">
                <a16:creationId xmlns:a16="http://schemas.microsoft.com/office/drawing/2014/main" id="{FC3D8437-2F9F-A621-0258-AFF09FFED97B}"/>
              </a:ext>
            </a:extLst>
          </p:cNvPr>
          <p:cNvSpPr/>
          <p:nvPr/>
        </p:nvSpPr>
        <p:spPr>
          <a:xfrm>
            <a:off x="2431180" y="5293369"/>
            <a:ext cx="1594994" cy="656662"/>
          </a:xfrm>
          <a:prstGeom prst="round2DiagRect">
            <a:avLst/>
          </a:prstGeom>
          <a:solidFill>
            <a:srgbClr val="B574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STORY 3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44" name="Round Diagonal Corner Rectangle 43">
            <a:extLst>
              <a:ext uri="{FF2B5EF4-FFF2-40B4-BE49-F238E27FC236}">
                <a16:creationId xmlns:a16="http://schemas.microsoft.com/office/drawing/2014/main" id="{BD122694-EE91-0FD8-3E82-10AEE2373686}"/>
              </a:ext>
            </a:extLst>
          </p:cNvPr>
          <p:cNvSpPr/>
          <p:nvPr/>
        </p:nvSpPr>
        <p:spPr>
          <a:xfrm>
            <a:off x="4558639" y="5025376"/>
            <a:ext cx="1045473" cy="884154"/>
          </a:xfrm>
          <a:prstGeom prst="round2DiagRect">
            <a:avLst/>
          </a:prstGeom>
          <a:solidFill>
            <a:srgbClr val="FFA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BLOCKER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BLOCKER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9089B50-0BEF-DC1C-66DD-8291AAB88749}"/>
              </a:ext>
            </a:extLst>
          </p:cNvPr>
          <p:cNvSpPr/>
          <p:nvPr/>
        </p:nvSpPr>
        <p:spPr>
          <a:xfrm>
            <a:off x="5698943" y="4950681"/>
            <a:ext cx="389979" cy="444843"/>
          </a:xfrm>
          <a:prstGeom prst="rightArrow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564A253-B38F-60F0-C774-5EDE26307B5C}"/>
              </a:ext>
            </a:extLst>
          </p:cNvPr>
          <p:cNvSpPr/>
          <p:nvPr/>
        </p:nvSpPr>
        <p:spPr>
          <a:xfrm>
            <a:off x="1800243" y="5273293"/>
            <a:ext cx="611409" cy="444843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A7F2F5-70A6-2AF0-6985-82A5453A7CC1}"/>
              </a:ext>
            </a:extLst>
          </p:cNvPr>
          <p:cNvSpPr/>
          <p:nvPr/>
        </p:nvSpPr>
        <p:spPr>
          <a:xfrm>
            <a:off x="7796112" y="2680124"/>
            <a:ext cx="1289747" cy="871075"/>
          </a:xfrm>
          <a:prstGeom prst="ellipse">
            <a:avLst/>
          </a:prstGeom>
          <a:solidFill>
            <a:srgbClr val="CE8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WHAT DID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 DO YESTERDAY?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6F2A640-8B72-C251-D517-54DD1E2326BE}"/>
              </a:ext>
            </a:extLst>
          </p:cNvPr>
          <p:cNvSpPr/>
          <p:nvPr/>
        </p:nvSpPr>
        <p:spPr>
          <a:xfrm>
            <a:off x="8824568" y="2701148"/>
            <a:ext cx="1159053" cy="867947"/>
          </a:xfrm>
          <a:prstGeom prst="ellipse">
            <a:avLst/>
          </a:prstGeom>
          <a:solidFill>
            <a:srgbClr val="B57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WHAT WILL I DO TODAY?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C536BC9-B0B8-3EEE-9EC5-B785460EDF5E}"/>
              </a:ext>
            </a:extLst>
          </p:cNvPr>
          <p:cNvSpPr/>
          <p:nvPr/>
        </p:nvSpPr>
        <p:spPr>
          <a:xfrm>
            <a:off x="8439855" y="3347793"/>
            <a:ext cx="962887" cy="869699"/>
          </a:xfrm>
          <a:prstGeom prst="ellipse">
            <a:avLst/>
          </a:prstGeom>
          <a:solidFill>
            <a:srgbClr val="FFA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WHAT WILL IMPEDE ME?</a:t>
            </a:r>
          </a:p>
        </p:txBody>
      </p:sp>
      <p:sp>
        <p:nvSpPr>
          <p:cNvPr id="49" name="Round Diagonal Corner Rectangle 48">
            <a:extLst>
              <a:ext uri="{FF2B5EF4-FFF2-40B4-BE49-F238E27FC236}">
                <a16:creationId xmlns:a16="http://schemas.microsoft.com/office/drawing/2014/main" id="{A7D6B64D-ED30-F0FB-AFE6-D87D2AF44B30}"/>
              </a:ext>
            </a:extLst>
          </p:cNvPr>
          <p:cNvSpPr/>
          <p:nvPr/>
        </p:nvSpPr>
        <p:spPr>
          <a:xfrm>
            <a:off x="10155533" y="2513435"/>
            <a:ext cx="1559888" cy="2327095"/>
          </a:xfrm>
          <a:prstGeom prst="round2DiagRect">
            <a:avLst/>
          </a:prstGeom>
          <a:solidFill>
            <a:srgbClr val="FFA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WAS COMPLETED?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NEEDS TO BE DONE?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TO DO NEXT?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HAS ANYTHING CHANGED?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REVIEW TIMELINE AND BUDGET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A61585F8-36B9-BA68-1CC1-24CC256BF7A8}"/>
              </a:ext>
            </a:extLst>
          </p:cNvPr>
          <p:cNvSpPr/>
          <p:nvPr/>
        </p:nvSpPr>
        <p:spPr>
          <a:xfrm>
            <a:off x="5521696" y="1294758"/>
            <a:ext cx="2459248" cy="1261606"/>
          </a:xfrm>
          <a:prstGeom prst="flowChartProcess">
            <a:avLst/>
          </a:prstGeom>
          <a:solidFill>
            <a:srgbClr val="7000C0"/>
          </a:solidFill>
          <a:ln>
            <a:solidFill>
              <a:srgbClr val="52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SPRINT RETROSPECTIVE</a:t>
            </a:r>
          </a:p>
        </p:txBody>
      </p:sp>
      <p:sp>
        <p:nvSpPr>
          <p:cNvPr id="50" name="Round Diagonal Corner Rectangle 49">
            <a:extLst>
              <a:ext uri="{FF2B5EF4-FFF2-40B4-BE49-F238E27FC236}">
                <a16:creationId xmlns:a16="http://schemas.microsoft.com/office/drawing/2014/main" id="{EDBDF034-81B2-5402-43FA-7F32FDB8CFDA}"/>
              </a:ext>
            </a:extLst>
          </p:cNvPr>
          <p:cNvSpPr/>
          <p:nvPr/>
        </p:nvSpPr>
        <p:spPr>
          <a:xfrm>
            <a:off x="5832437" y="1656852"/>
            <a:ext cx="1834468" cy="798851"/>
          </a:xfrm>
          <a:prstGeom prst="round2DiagRect">
            <a:avLst/>
          </a:prstGeom>
          <a:solidFill>
            <a:srgbClr val="FFA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WENT WELL?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CAN BE IMPROVED FOR THE NEXT SPRINT?</a:t>
            </a:r>
          </a:p>
        </p:txBody>
      </p: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9ACBA78D-A685-101D-CF75-B8CE1475AFED}"/>
              </a:ext>
            </a:extLst>
          </p:cNvPr>
          <p:cNvSpPr/>
          <p:nvPr/>
        </p:nvSpPr>
        <p:spPr>
          <a:xfrm rot="16200000">
            <a:off x="9332516" y="89627"/>
            <a:ext cx="324326" cy="3037165"/>
          </a:xfrm>
          <a:prstGeom prst="bentUpArrow">
            <a:avLst>
              <a:gd name="adj1" fmla="val 44534"/>
              <a:gd name="adj2" fmla="val 28602"/>
              <a:gd name="adj3" fmla="val 39777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2373F678-69A3-8FBB-96C9-7CCE987D3DF3}"/>
              </a:ext>
            </a:extLst>
          </p:cNvPr>
          <p:cNvSpPr/>
          <p:nvPr/>
        </p:nvSpPr>
        <p:spPr>
          <a:xfrm rot="10800000">
            <a:off x="3022884" y="1874190"/>
            <a:ext cx="2613922" cy="574772"/>
          </a:xfrm>
          <a:prstGeom prst="bentUpArrow">
            <a:avLst>
              <a:gd name="adj1" fmla="val 29215"/>
              <a:gd name="adj2" fmla="val 26446"/>
              <a:gd name="adj3" fmla="val 26538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32D5D220-A12A-BBD8-39C5-BDE75FE3F8D4}"/>
              </a:ext>
            </a:extLst>
          </p:cNvPr>
          <p:cNvSpPr/>
          <p:nvPr/>
        </p:nvSpPr>
        <p:spPr>
          <a:xfrm rot="18733151">
            <a:off x="7735199" y="3726008"/>
            <a:ext cx="532872" cy="328331"/>
          </a:xfrm>
          <a:prstGeom prst="leftRightArrow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CA04BF7-B997-2244-7976-A482385A8951}"/>
              </a:ext>
            </a:extLst>
          </p:cNvPr>
          <p:cNvSpPr/>
          <p:nvPr/>
        </p:nvSpPr>
        <p:spPr>
          <a:xfrm>
            <a:off x="189774" y="856000"/>
            <a:ext cx="11812451" cy="58390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20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DE80D-C43E-99A1-D7DA-12C3D9A4E79B}"/>
              </a:ext>
            </a:extLst>
          </p:cNvPr>
          <p:cNvSpPr txBox="1"/>
          <p:nvPr/>
        </p:nvSpPr>
        <p:spPr>
          <a:xfrm>
            <a:off x="646974" y="209669"/>
            <a:ext cx="4557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WHO’S ON THE TEAM?</a:t>
            </a: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711CE9E1-9926-08D8-FED9-FDF74FF12204}"/>
              </a:ext>
            </a:extLst>
          </p:cNvPr>
          <p:cNvSpPr/>
          <p:nvPr/>
        </p:nvSpPr>
        <p:spPr>
          <a:xfrm>
            <a:off x="579818" y="1788506"/>
            <a:ext cx="2860064" cy="2903838"/>
          </a:xfrm>
          <a:prstGeom prst="round2DiagRect">
            <a:avLst/>
          </a:prstGeom>
          <a:ln>
            <a:noFill/>
          </a:ln>
          <a:effectLst>
            <a:outerShdw blurRad="50800" dist="50800" dir="18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BDC1C6"/>
                </a:solidFill>
                <a:effectLst/>
              </a:rPr>
              <a:t>Facilitate communication between Product Owner and dev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BDC1C6"/>
                </a:solidFill>
                <a:effectLst/>
              </a:rPr>
              <a:t>Facilitating all Scrum events</a:t>
            </a:r>
            <a:endParaRPr lang="en-US" sz="1400" dirty="0">
              <a:solidFill>
                <a:srgbClr val="BDC1C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BDC1C6"/>
                </a:solidFill>
                <a:effectLst/>
              </a:rPr>
              <a:t>Introduce Agile Engineering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BDC1C6"/>
                </a:solidFill>
                <a:effectLst/>
              </a:rPr>
              <a:t>Coaching all team members, removing impediments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BDC1C6"/>
                </a:solidFill>
                <a:effectLst/>
              </a:rPr>
              <a:t>Assist the Product Owner With the Product Backlog</a:t>
            </a:r>
            <a:endParaRPr lang="en-US" sz="1400" dirty="0"/>
          </a:p>
        </p:txBody>
      </p:sp>
      <p:sp>
        <p:nvSpPr>
          <p:cNvPr id="18" name="Round Diagonal Corner Rectangle 17">
            <a:extLst>
              <a:ext uri="{FF2B5EF4-FFF2-40B4-BE49-F238E27FC236}">
                <a16:creationId xmlns:a16="http://schemas.microsoft.com/office/drawing/2014/main" id="{CFB530B7-54A0-109F-65BD-EF9A8B0C8298}"/>
              </a:ext>
            </a:extLst>
          </p:cNvPr>
          <p:cNvSpPr/>
          <p:nvPr/>
        </p:nvSpPr>
        <p:spPr>
          <a:xfrm>
            <a:off x="8767985" y="4053166"/>
            <a:ext cx="2680861" cy="2490058"/>
          </a:xfrm>
          <a:prstGeom prst="round2DiagRect">
            <a:avLst/>
          </a:prstGeom>
          <a:ln>
            <a:noFill/>
          </a:ln>
          <a:effectLst>
            <a:outerShdw blurRad="50800" dist="50800" dir="18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C1C6"/>
                </a:solidFill>
              </a:rPr>
              <a:t>Physically write the code and build the product by completing user stories within each sprint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C1C6"/>
                </a:solidFill>
              </a:rPr>
              <a:t>Practice open communication for complete transparency with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C1C6"/>
                </a:solidFill>
              </a:rPr>
              <a:t>Practice Test Driven Development </a:t>
            </a:r>
          </a:p>
        </p:txBody>
      </p:sp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397840C1-D7F2-DAB5-485B-54808386AD6D}"/>
              </a:ext>
            </a:extLst>
          </p:cNvPr>
          <p:cNvSpPr/>
          <p:nvPr/>
        </p:nvSpPr>
        <p:spPr>
          <a:xfrm>
            <a:off x="5921560" y="1278712"/>
            <a:ext cx="3160099" cy="1895970"/>
          </a:xfrm>
          <a:prstGeom prst="round2DiagRect">
            <a:avLst/>
          </a:prstGeom>
          <a:ln>
            <a:noFill/>
          </a:ln>
          <a:effectLst>
            <a:outerShdw blurRad="50800" dist="50800" dir="18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C1C6"/>
                </a:solidFill>
              </a:rPr>
              <a:t>Find bugs and defects in project by frequently running tests after every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C1C6"/>
                </a:solidFill>
              </a:rPr>
              <a:t>Automate specifications for Behavior Driven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C1C6"/>
                </a:solidFill>
              </a:rPr>
              <a:t>Business-facing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C1C6"/>
                </a:solidFill>
              </a:rPr>
              <a:t>Technology-facing testing</a:t>
            </a:r>
          </a:p>
        </p:txBody>
      </p:sp>
      <p:sp>
        <p:nvSpPr>
          <p:cNvPr id="20" name="Round Diagonal Corner Rectangle 19">
            <a:extLst>
              <a:ext uri="{FF2B5EF4-FFF2-40B4-BE49-F238E27FC236}">
                <a16:creationId xmlns:a16="http://schemas.microsoft.com/office/drawing/2014/main" id="{3BD4830F-0F19-DE66-6B17-CFAAF2DD40EA}"/>
              </a:ext>
            </a:extLst>
          </p:cNvPr>
          <p:cNvSpPr/>
          <p:nvPr/>
        </p:nvSpPr>
        <p:spPr>
          <a:xfrm>
            <a:off x="3882094" y="4219076"/>
            <a:ext cx="3160099" cy="2323070"/>
          </a:xfrm>
          <a:prstGeom prst="round2DiagRect">
            <a:avLst/>
          </a:prstGeom>
          <a:ln>
            <a:noFill/>
          </a:ln>
          <a:effectLst>
            <a:outerShdw blurRad="50800" dist="50800" dir="18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C1C6"/>
                </a:solidFill>
              </a:rPr>
              <a:t>Manages and prioritizes work in the 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C1C6"/>
                </a:solidFill>
              </a:rPr>
              <a:t>Stays informed on the market for the customer’s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C1C6"/>
                </a:solidFill>
              </a:rPr>
              <a:t>Serves as liaison between the dev team and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C1C6"/>
                </a:solidFill>
              </a:rPr>
              <a:t>Maintains availability to dev team to answer questions </a:t>
            </a:r>
          </a:p>
        </p:txBody>
      </p:sp>
      <p:pic>
        <p:nvPicPr>
          <p:cNvPr id="11" name="Graphic 10" descr="Hero Female with solid fill">
            <a:extLst>
              <a:ext uri="{FF2B5EF4-FFF2-40B4-BE49-F238E27FC236}">
                <a16:creationId xmlns:a16="http://schemas.microsoft.com/office/drawing/2014/main" id="{61043A95-4CAC-6137-5E17-61C36EDF8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350429"/>
            <a:ext cx="914400" cy="914400"/>
          </a:xfrm>
          <a:prstGeom prst="rect">
            <a:avLst/>
          </a:prstGeom>
          <a:effectLst>
            <a:outerShdw blurRad="50800" dist="50800" dir="1800000" sx="112000" sy="112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Graphic 15" descr="Hero Male with solid fill">
            <a:extLst>
              <a:ext uri="{FF2B5EF4-FFF2-40B4-BE49-F238E27FC236}">
                <a16:creationId xmlns:a16="http://schemas.microsoft.com/office/drawing/2014/main" id="{BEAB7369-D721-4FE2-F0EE-82873A1CD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2353" y="1735221"/>
            <a:ext cx="914400" cy="914400"/>
          </a:xfrm>
          <a:prstGeom prst="rect">
            <a:avLst/>
          </a:prstGeom>
          <a:effectLst>
            <a:outerShdw blurRad="50800" dist="50800" dir="1800000" sx="112000" sy="112000" algn="ctr" rotWithShape="0">
              <a:srgbClr val="000000">
                <a:alpha val="43390"/>
              </a:srgbClr>
            </a:outerShdw>
          </a:effectLst>
        </p:spPr>
      </p:pic>
      <p:pic>
        <p:nvPicPr>
          <p:cNvPr id="15" name="Graphic 14" descr="Hero Female with solid fill">
            <a:extLst>
              <a:ext uri="{FF2B5EF4-FFF2-40B4-BE49-F238E27FC236}">
                <a16:creationId xmlns:a16="http://schemas.microsoft.com/office/drawing/2014/main" id="{62DF5E2E-02E0-C38F-9286-0ED7657BE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7259" y="4584430"/>
            <a:ext cx="914400" cy="914400"/>
          </a:xfrm>
          <a:prstGeom prst="rect">
            <a:avLst/>
          </a:prstGeom>
          <a:effectLst>
            <a:outerShdw blurRad="50800" dist="50800" dir="1800000" sx="112000" sy="112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13" name="Graphic 12" descr="Hero Male with solid fill">
            <a:extLst>
              <a:ext uri="{FF2B5EF4-FFF2-40B4-BE49-F238E27FC236}">
                <a16:creationId xmlns:a16="http://schemas.microsoft.com/office/drawing/2014/main" id="{A06B3600-C954-755C-F624-91250E0855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45927" y="5087600"/>
            <a:ext cx="914400" cy="914400"/>
          </a:xfrm>
          <a:prstGeom prst="rect">
            <a:avLst/>
          </a:prstGeom>
          <a:effectLst>
            <a:outerShdw blurRad="50800" dist="50800" dir="2400000" sx="112000" sy="112000" algn="ctr" rotWithShape="0">
              <a:srgbClr val="000000">
                <a:alpha val="42702"/>
              </a:srgbClr>
            </a:outerShdw>
          </a:effectLst>
        </p:spPr>
      </p:pic>
      <p:sp>
        <p:nvSpPr>
          <p:cNvPr id="21" name="Up Ribbon 20">
            <a:extLst>
              <a:ext uri="{FF2B5EF4-FFF2-40B4-BE49-F238E27FC236}">
                <a16:creationId xmlns:a16="http://schemas.microsoft.com/office/drawing/2014/main" id="{834EC648-5339-82C9-D360-DCC0ADF4DF38}"/>
              </a:ext>
            </a:extLst>
          </p:cNvPr>
          <p:cNvSpPr/>
          <p:nvPr/>
        </p:nvSpPr>
        <p:spPr>
          <a:xfrm>
            <a:off x="245045" y="1090434"/>
            <a:ext cx="3529610" cy="613664"/>
          </a:xfrm>
          <a:prstGeom prst="ribbon2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outerShdw blurRad="50800" dist="50800" dir="18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SCRUM MASTER</a:t>
            </a:r>
          </a:p>
        </p:txBody>
      </p:sp>
      <p:sp>
        <p:nvSpPr>
          <p:cNvPr id="22" name="Up Ribbon 21">
            <a:extLst>
              <a:ext uri="{FF2B5EF4-FFF2-40B4-BE49-F238E27FC236}">
                <a16:creationId xmlns:a16="http://schemas.microsoft.com/office/drawing/2014/main" id="{FDE3880C-6837-C822-0682-B59788FA2131}"/>
              </a:ext>
            </a:extLst>
          </p:cNvPr>
          <p:cNvSpPr/>
          <p:nvPr/>
        </p:nvSpPr>
        <p:spPr>
          <a:xfrm>
            <a:off x="3646783" y="3292373"/>
            <a:ext cx="3630719" cy="851384"/>
          </a:xfrm>
          <a:prstGeom prst="ribbon2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50800" dir="18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 OWNER</a:t>
            </a:r>
          </a:p>
        </p:txBody>
      </p:sp>
      <p:sp>
        <p:nvSpPr>
          <p:cNvPr id="23" name="Up Ribbon 22">
            <a:extLst>
              <a:ext uri="{FF2B5EF4-FFF2-40B4-BE49-F238E27FC236}">
                <a16:creationId xmlns:a16="http://schemas.microsoft.com/office/drawing/2014/main" id="{2DB1261F-1CEF-94EA-FEEE-D577D7DC7E42}"/>
              </a:ext>
            </a:extLst>
          </p:cNvPr>
          <p:cNvSpPr/>
          <p:nvPr/>
        </p:nvSpPr>
        <p:spPr>
          <a:xfrm>
            <a:off x="5736804" y="596496"/>
            <a:ext cx="3529610" cy="613664"/>
          </a:xfrm>
          <a:prstGeom prst="ribbon2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outerShdw blurRad="50800" dist="50800" dir="18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TESTER</a:t>
            </a:r>
          </a:p>
        </p:txBody>
      </p:sp>
      <p:sp>
        <p:nvSpPr>
          <p:cNvPr id="24" name="Up Ribbon 23">
            <a:extLst>
              <a:ext uri="{FF2B5EF4-FFF2-40B4-BE49-F238E27FC236}">
                <a16:creationId xmlns:a16="http://schemas.microsoft.com/office/drawing/2014/main" id="{C9F7F2C0-8A2C-0B40-C60E-61AC61E193D5}"/>
              </a:ext>
            </a:extLst>
          </p:cNvPr>
          <p:cNvSpPr/>
          <p:nvPr/>
        </p:nvSpPr>
        <p:spPr>
          <a:xfrm>
            <a:off x="8343610" y="3340769"/>
            <a:ext cx="3529610" cy="613664"/>
          </a:xfrm>
          <a:prstGeom prst="ribbon2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outerShdw blurRad="50800" dist="50800" dir="18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13185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cess 24">
            <a:extLst>
              <a:ext uri="{FF2B5EF4-FFF2-40B4-BE49-F238E27FC236}">
                <a16:creationId xmlns:a16="http://schemas.microsoft.com/office/drawing/2014/main" id="{6F7DBE3C-D4FB-3D84-6FA2-2503E782ADD4}"/>
              </a:ext>
            </a:extLst>
          </p:cNvPr>
          <p:cNvSpPr/>
          <p:nvPr/>
        </p:nvSpPr>
        <p:spPr>
          <a:xfrm>
            <a:off x="656876" y="1526636"/>
            <a:ext cx="10878246" cy="5176721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B4559-58EA-1090-B775-4A9BD53E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67" y="254542"/>
            <a:ext cx="10573265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Waterfall Methodology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is a project management approach that emphasizes a linear progression from the beginning to the end of a project.</a:t>
            </a:r>
            <a:endParaRPr lang="en-US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ED56DF-A878-F350-DA26-E7D54957C67C}"/>
              </a:ext>
            </a:extLst>
          </p:cNvPr>
          <p:cNvSpPr/>
          <p:nvPr/>
        </p:nvSpPr>
        <p:spPr>
          <a:xfrm>
            <a:off x="701166" y="1664517"/>
            <a:ext cx="1967716" cy="788469"/>
          </a:xfrm>
          <a:prstGeom prst="roundRect">
            <a:avLst/>
          </a:prstGeom>
          <a:gradFill>
            <a:gsLst>
              <a:gs pos="0">
                <a:srgbClr val="037858"/>
              </a:gs>
              <a:gs pos="35000">
                <a:srgbClr val="03926B"/>
              </a:gs>
              <a:gs pos="100000">
                <a:srgbClr val="037858"/>
              </a:gs>
            </a:gsLst>
            <a:path path="circle">
              <a:fillToRect l="50000" t="-80000" r="50000" b="180000"/>
            </a:path>
          </a:gradFill>
          <a:effectLst>
            <a:outerShdw blurRad="338784" dist="58580" algn="ctr" rotWithShape="0">
              <a:schemeClr val="bg2">
                <a:lumMod val="50000"/>
                <a:alpha val="8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/>
              <a:t>DESIGN</a:t>
            </a:r>
          </a:p>
          <a:p>
            <a:pPr algn="r"/>
            <a:r>
              <a:rPr lang="en-US" sz="1200" dirty="0"/>
              <a:t>Lay out a thorough plan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596AA39-7088-EECD-CB18-3534A1B093C6}"/>
              </a:ext>
            </a:extLst>
          </p:cNvPr>
          <p:cNvSpPr/>
          <p:nvPr/>
        </p:nvSpPr>
        <p:spPr>
          <a:xfrm>
            <a:off x="243790" y="2565373"/>
            <a:ext cx="2431815" cy="889893"/>
          </a:xfrm>
          <a:prstGeom prst="roundRect">
            <a:avLst/>
          </a:prstGeom>
          <a:gradFill>
            <a:gsLst>
              <a:gs pos="0">
                <a:srgbClr val="037858"/>
              </a:gs>
              <a:gs pos="35000">
                <a:srgbClr val="03926B"/>
              </a:gs>
              <a:gs pos="100000">
                <a:srgbClr val="037858"/>
              </a:gs>
            </a:gsLst>
            <a:path path="circle">
              <a:fillToRect l="50000" t="-80000" r="50000" b="180000"/>
            </a:path>
          </a:gradFill>
          <a:effectLst>
            <a:outerShdw blurRad="330200" dist="50800" algn="ctr" rotWithShape="0">
              <a:schemeClr val="bg2">
                <a:lumMod val="50000"/>
                <a:alpha val="8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/>
              <a:t>REQUIREMENTS</a:t>
            </a:r>
          </a:p>
          <a:p>
            <a:pPr algn="r"/>
            <a:r>
              <a:rPr lang="en-US" sz="1200" dirty="0"/>
              <a:t>Gather all resources needed to complete project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806B3C-3A16-CD1D-77F7-4DEA4DACBD1E}"/>
              </a:ext>
            </a:extLst>
          </p:cNvPr>
          <p:cNvSpPr/>
          <p:nvPr/>
        </p:nvSpPr>
        <p:spPr>
          <a:xfrm>
            <a:off x="504388" y="3567653"/>
            <a:ext cx="2164492" cy="754242"/>
          </a:xfrm>
          <a:prstGeom prst="roundRect">
            <a:avLst/>
          </a:prstGeom>
          <a:gradFill>
            <a:gsLst>
              <a:gs pos="0">
                <a:srgbClr val="037858"/>
              </a:gs>
              <a:gs pos="35000">
                <a:srgbClr val="03926B"/>
              </a:gs>
              <a:gs pos="100000">
                <a:srgbClr val="037858"/>
              </a:gs>
            </a:gsLst>
            <a:path path="circle">
              <a:fillToRect l="50000" t="-80000" r="50000" b="180000"/>
            </a:path>
          </a:gradFill>
          <a:effectLst>
            <a:outerShdw blurRad="330200" dist="50800" algn="ctr" rotWithShape="0">
              <a:schemeClr val="bg2">
                <a:lumMod val="50000"/>
                <a:alpha val="8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/>
              <a:t>IMPLEMENTATION</a:t>
            </a:r>
          </a:p>
          <a:p>
            <a:pPr algn="r"/>
            <a:r>
              <a:rPr lang="en-US" sz="1200" dirty="0"/>
              <a:t>Project build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403631-CEBA-CA05-9719-773622780148}"/>
              </a:ext>
            </a:extLst>
          </p:cNvPr>
          <p:cNvSpPr/>
          <p:nvPr/>
        </p:nvSpPr>
        <p:spPr>
          <a:xfrm>
            <a:off x="97922" y="4452189"/>
            <a:ext cx="2570958" cy="885364"/>
          </a:xfrm>
          <a:prstGeom prst="roundRect">
            <a:avLst/>
          </a:prstGeom>
          <a:gradFill>
            <a:gsLst>
              <a:gs pos="0">
                <a:srgbClr val="037858"/>
              </a:gs>
              <a:gs pos="35000">
                <a:srgbClr val="03926B"/>
              </a:gs>
              <a:gs pos="100000">
                <a:srgbClr val="037858"/>
              </a:gs>
            </a:gsLst>
            <a:path path="circle">
              <a:fillToRect l="50000" t="-80000" r="50000" b="180000"/>
            </a:path>
          </a:gradFill>
          <a:effectLst>
            <a:outerShdw blurRad="330200" dist="50800" algn="ctr" rotWithShape="0">
              <a:schemeClr val="bg2">
                <a:lumMod val="50000"/>
                <a:alpha val="8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/>
              <a:t>VERIFICATION / TESTING</a:t>
            </a:r>
          </a:p>
          <a:p>
            <a:pPr algn="r"/>
            <a:r>
              <a:rPr lang="en-US" sz="1200" dirty="0"/>
              <a:t>Upon build completion, test for errors, bugs &amp; issues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DD631B-531A-EA5B-DE47-602DDAEAC3A9}"/>
              </a:ext>
            </a:extLst>
          </p:cNvPr>
          <p:cNvSpPr/>
          <p:nvPr/>
        </p:nvSpPr>
        <p:spPr>
          <a:xfrm>
            <a:off x="504388" y="5462840"/>
            <a:ext cx="2164492" cy="1164379"/>
          </a:xfrm>
          <a:prstGeom prst="roundRect">
            <a:avLst/>
          </a:prstGeom>
          <a:gradFill>
            <a:gsLst>
              <a:gs pos="0">
                <a:srgbClr val="037858"/>
              </a:gs>
              <a:gs pos="35000">
                <a:srgbClr val="03926B"/>
              </a:gs>
              <a:gs pos="100000">
                <a:srgbClr val="037858"/>
              </a:gs>
            </a:gsLst>
            <a:path path="circle">
              <a:fillToRect l="50000" t="-80000" r="50000" b="180000"/>
            </a:path>
          </a:gradFill>
          <a:effectLst>
            <a:outerShdw blurRad="330200" dist="50800" algn="ctr" rotWithShape="0">
              <a:schemeClr val="bg2">
                <a:lumMod val="50000"/>
                <a:alpha val="8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/>
              <a:t>DEPLOYMENT &amp; MAINTENANCE</a:t>
            </a:r>
          </a:p>
          <a:p>
            <a:pPr algn="r"/>
            <a:r>
              <a:rPr lang="en-US" sz="1200" dirty="0"/>
              <a:t>Deliver the product to the customer and help maintain the work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58465372-4E59-CF9E-9499-AE4A0B8D06B1}"/>
              </a:ext>
            </a:extLst>
          </p:cNvPr>
          <p:cNvSpPr/>
          <p:nvPr/>
        </p:nvSpPr>
        <p:spPr>
          <a:xfrm rot="5400000">
            <a:off x="2576184" y="2331981"/>
            <a:ext cx="672513" cy="405910"/>
          </a:xfrm>
          <a:prstGeom prst="curvedDownArrow">
            <a:avLst/>
          </a:prstGeom>
          <a:solidFill>
            <a:srgbClr val="02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Down Arrow 17">
            <a:extLst>
              <a:ext uri="{FF2B5EF4-FFF2-40B4-BE49-F238E27FC236}">
                <a16:creationId xmlns:a16="http://schemas.microsoft.com/office/drawing/2014/main" id="{58717C7F-588C-FC95-1F3F-B9C10BBF4822}"/>
              </a:ext>
            </a:extLst>
          </p:cNvPr>
          <p:cNvSpPr/>
          <p:nvPr/>
        </p:nvSpPr>
        <p:spPr>
          <a:xfrm rot="5400000">
            <a:off x="2576185" y="3359553"/>
            <a:ext cx="672511" cy="405910"/>
          </a:xfrm>
          <a:prstGeom prst="curvedDownArrow">
            <a:avLst/>
          </a:prstGeom>
          <a:solidFill>
            <a:srgbClr val="02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Down Arrow 18">
            <a:extLst>
              <a:ext uri="{FF2B5EF4-FFF2-40B4-BE49-F238E27FC236}">
                <a16:creationId xmlns:a16="http://schemas.microsoft.com/office/drawing/2014/main" id="{A7B657E2-56BE-B169-7822-DF13F4D5B9AE}"/>
              </a:ext>
            </a:extLst>
          </p:cNvPr>
          <p:cNvSpPr/>
          <p:nvPr/>
        </p:nvSpPr>
        <p:spPr>
          <a:xfrm rot="5400000">
            <a:off x="2575249" y="4249234"/>
            <a:ext cx="674383" cy="405910"/>
          </a:xfrm>
          <a:prstGeom prst="curvedDownArrow">
            <a:avLst/>
          </a:prstGeom>
          <a:solidFill>
            <a:srgbClr val="02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>
            <a:extLst>
              <a:ext uri="{FF2B5EF4-FFF2-40B4-BE49-F238E27FC236}">
                <a16:creationId xmlns:a16="http://schemas.microsoft.com/office/drawing/2014/main" id="{350FEDBB-AA73-69D4-3CA0-3F4064D0F0C4}"/>
              </a:ext>
            </a:extLst>
          </p:cNvPr>
          <p:cNvSpPr/>
          <p:nvPr/>
        </p:nvSpPr>
        <p:spPr>
          <a:xfrm rot="5400000">
            <a:off x="2575250" y="5259885"/>
            <a:ext cx="674382" cy="405910"/>
          </a:xfrm>
          <a:prstGeom prst="curvedDownArrow">
            <a:avLst/>
          </a:prstGeom>
          <a:solidFill>
            <a:srgbClr val="02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25B0C2-866C-C6EA-FE71-125A63B27506}"/>
              </a:ext>
            </a:extLst>
          </p:cNvPr>
          <p:cNvSpPr txBox="1"/>
          <p:nvPr/>
        </p:nvSpPr>
        <p:spPr>
          <a:xfrm>
            <a:off x="3050716" y="2213459"/>
            <a:ext cx="8510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methodology relies on being able to plan out the entire project before you begin, foreseeing any roadblocks or challenges that may come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 in some industries, best for projects with a clear and fixed end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projects that require intense review and a high level of reliability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563F77-BF69-BA76-9695-E7B3C334A852}"/>
              </a:ext>
            </a:extLst>
          </p:cNvPr>
          <p:cNvSpPr txBox="1"/>
          <p:nvPr/>
        </p:nvSpPr>
        <p:spPr>
          <a:xfrm>
            <a:off x="3081966" y="4081169"/>
            <a:ext cx="8223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for little to no flexibility, so deadlines and a hard budget can be set at the beginning of the project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Transfers information well from one phase to the next. As each phase is completed thorough documentation can be provided for the work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the project on a set timeline through each phase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BB6EEF3-3B46-D810-0997-96100FCE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5866" y="5889375"/>
            <a:ext cx="728819" cy="4137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2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AF219DA-21EB-FB4D-B6D7-78B3F83219CD}"/>
              </a:ext>
            </a:extLst>
          </p:cNvPr>
          <p:cNvSpPr/>
          <p:nvPr/>
        </p:nvSpPr>
        <p:spPr>
          <a:xfrm>
            <a:off x="189774" y="509455"/>
            <a:ext cx="11812451" cy="58390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20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94BB0-1421-B477-26D5-03F65B3C0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802" y="4894039"/>
            <a:ext cx="1731403" cy="1598836"/>
          </a:xfrm>
          <a:effectLst>
            <a:glow rad="761292">
              <a:srgbClr val="B0C7C1"/>
            </a:glow>
            <a:outerShdw dist="50800" sx="1000" sy="1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3FAA91-EAEC-56CB-7488-7EDD59A7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419" y="4780700"/>
            <a:ext cx="1720779" cy="1712175"/>
          </a:xfrm>
          <a:prstGeom prst="rect">
            <a:avLst/>
          </a:prstGeom>
          <a:effectLst>
            <a:glow rad="749300">
              <a:srgbClr val="AFC7C1"/>
            </a:glo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03F8806-A11A-3EE0-1E1D-2185121E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unched Tape 9">
            <a:extLst>
              <a:ext uri="{FF2B5EF4-FFF2-40B4-BE49-F238E27FC236}">
                <a16:creationId xmlns:a16="http://schemas.microsoft.com/office/drawing/2014/main" id="{42EE5024-9B7F-53CD-B5DC-E12DD0E36C3E}"/>
              </a:ext>
            </a:extLst>
          </p:cNvPr>
          <p:cNvSpPr/>
          <p:nvPr/>
        </p:nvSpPr>
        <p:spPr>
          <a:xfrm>
            <a:off x="791726" y="156151"/>
            <a:ext cx="3891486" cy="1325563"/>
          </a:xfrm>
          <a:prstGeom prst="flowChartPunchedTap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24000" dist="50800" dir="5400000" sx="115000" sy="115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solidFill>
                  <a:schemeClr val="tx1"/>
                </a:solidFill>
              </a:rPr>
              <a:t>AGILE SCRUM</a:t>
            </a:r>
          </a:p>
        </p:txBody>
      </p:sp>
      <p:sp>
        <p:nvSpPr>
          <p:cNvPr id="11" name="Punched Tape 10">
            <a:extLst>
              <a:ext uri="{FF2B5EF4-FFF2-40B4-BE49-F238E27FC236}">
                <a16:creationId xmlns:a16="http://schemas.microsoft.com/office/drawing/2014/main" id="{B8CB2540-F93C-CF1B-2593-B47377E1DFEA}"/>
              </a:ext>
            </a:extLst>
          </p:cNvPr>
          <p:cNvSpPr/>
          <p:nvPr/>
        </p:nvSpPr>
        <p:spPr>
          <a:xfrm>
            <a:off x="7508789" y="156151"/>
            <a:ext cx="3891486" cy="1325563"/>
          </a:xfrm>
          <a:prstGeom prst="flowChartPunchedTap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15900" dist="50800" dir="5400000" sx="115000" sy="115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solidFill>
                  <a:schemeClr val="tx1"/>
                </a:solidFill>
              </a:rPr>
              <a:t>WATERFALL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3361D-D751-A1F5-A236-8AA08124E1C7}"/>
              </a:ext>
            </a:extLst>
          </p:cNvPr>
          <p:cNvSpPr txBox="1"/>
          <p:nvPr/>
        </p:nvSpPr>
        <p:spPr>
          <a:xfrm>
            <a:off x="5885718" y="843240"/>
            <a:ext cx="51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A13F4-4C39-A219-D2E1-F80E67AAD18D}"/>
              </a:ext>
            </a:extLst>
          </p:cNvPr>
          <p:cNvSpPr txBox="1"/>
          <p:nvPr/>
        </p:nvSpPr>
        <p:spPr>
          <a:xfrm>
            <a:off x="791726" y="1761162"/>
            <a:ext cx="5304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Workflow is designed to handle challenges, changes, and sudden pivots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client is involved often throughout project development, increasing trust and satisfaction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Frequent testing catches unforeseen issues and problems early in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 saves time and money through total team transparency and regular reviews.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B6908-1CBB-22BB-689B-C278DA55A59C}"/>
              </a:ext>
            </a:extLst>
          </p:cNvPr>
          <p:cNvSpPr txBox="1"/>
          <p:nvPr/>
        </p:nvSpPr>
        <p:spPr>
          <a:xfrm>
            <a:off x="6396563" y="1761162"/>
            <a:ext cx="5304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flexible, does not support making changes or unforeseen challenges. Sudden pivots or vision changes may lead to extensive rework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methodology has very little client input, aside from the initial design phase. The client does not see the product again until delivery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waterfall workflow, testing is delayed until the project is completed. Major bugs can be missed that might have been easily fixed earlier on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26039-E800-C774-A121-502490C04788}"/>
              </a:ext>
            </a:extLst>
          </p:cNvPr>
          <p:cNvSpPr txBox="1"/>
          <p:nvPr/>
        </p:nvSpPr>
        <p:spPr>
          <a:xfrm>
            <a:off x="3985976" y="1425989"/>
            <a:ext cx="421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In Software/Application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47388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uble Wave 7">
            <a:extLst>
              <a:ext uri="{FF2B5EF4-FFF2-40B4-BE49-F238E27FC236}">
                <a16:creationId xmlns:a16="http://schemas.microsoft.com/office/drawing/2014/main" id="{4D3F95AE-33B6-55F9-9D23-304769CFE1B9}"/>
              </a:ext>
            </a:extLst>
          </p:cNvPr>
          <p:cNvSpPr/>
          <p:nvPr/>
        </p:nvSpPr>
        <p:spPr>
          <a:xfrm>
            <a:off x="969436" y="804375"/>
            <a:ext cx="10061218" cy="5810914"/>
          </a:xfrm>
          <a:prstGeom prst="doubleWave">
            <a:avLst>
              <a:gd name="adj1" fmla="val 6250"/>
              <a:gd name="adj2" fmla="val 10000"/>
            </a:avLst>
          </a:prstGeom>
          <a:gradFill flip="none" rotWithShape="1">
            <a:gsLst>
              <a:gs pos="18000">
                <a:schemeClr val="bg2">
                  <a:lumMod val="75000"/>
                </a:schemeClr>
              </a:gs>
              <a:gs pos="6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CA257D0-D509-C6ED-49B8-34F5B40DC0AF}"/>
              </a:ext>
            </a:extLst>
          </p:cNvPr>
          <p:cNvSpPr/>
          <p:nvPr/>
        </p:nvSpPr>
        <p:spPr>
          <a:xfrm>
            <a:off x="541867" y="1435100"/>
            <a:ext cx="3149600" cy="3987799"/>
          </a:xfrm>
          <a:prstGeom prst="round2DiagRect">
            <a:avLst/>
          </a:prstGeom>
          <a:gradFill flip="none" rotWithShape="1">
            <a:gsLst>
              <a:gs pos="0">
                <a:srgbClr val="B03303"/>
              </a:gs>
              <a:gs pos="48000">
                <a:srgbClr val="EE6444"/>
              </a:gs>
              <a:gs pos="100000">
                <a:srgbClr val="F4AE99"/>
              </a:gs>
            </a:gsLst>
            <a:lin ang="16200000" scaled="1"/>
            <a:tileRect/>
          </a:gradFill>
          <a:ln>
            <a:noFill/>
          </a:ln>
          <a:effectLst>
            <a:outerShdw blurRad="762911" dist="235411" dir="3660000" sx="104000" sy="104000" algn="ctr" rotWithShape="0">
              <a:srgbClr val="000000">
                <a:alpha val="6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FLEXIBILITY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Ability to pivot, make major feature changes, and even abandon features mid-project without majorly impacting the rest of the body of work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11B61577-F2B1-8202-472D-1D68E113039C}"/>
              </a:ext>
            </a:extLst>
          </p:cNvPr>
          <p:cNvSpPr/>
          <p:nvPr/>
        </p:nvSpPr>
        <p:spPr>
          <a:xfrm>
            <a:off x="4425245" y="1450706"/>
            <a:ext cx="3149600" cy="3987798"/>
          </a:xfrm>
          <a:prstGeom prst="round2DiagRect">
            <a:avLst/>
          </a:prstGeom>
          <a:gradFill flip="none" rotWithShape="1">
            <a:gsLst>
              <a:gs pos="0">
                <a:srgbClr val="B00E0D"/>
              </a:gs>
              <a:gs pos="48000">
                <a:srgbClr val="EE2218"/>
              </a:gs>
              <a:gs pos="100000">
                <a:srgbClr val="F49395"/>
              </a:gs>
            </a:gsLst>
            <a:lin ang="16200000" scaled="1"/>
            <a:tileRect/>
          </a:gradFill>
          <a:ln>
            <a:noFill/>
          </a:ln>
          <a:effectLst>
            <a:outerShdw blurRad="762000" dist="228600" dir="3660000" sx="104000" sy="104000" algn="ctr" rotWithShape="0">
              <a:srgbClr val="000000">
                <a:alpha val="6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TEAMWORK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transparency, openness, and team-centered principles allow for the entire Scrum team to work efficiently and with less stress. </a:t>
            </a: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237391EF-4B29-4752-7E9D-E92572016512}"/>
              </a:ext>
            </a:extLst>
          </p:cNvPr>
          <p:cNvSpPr/>
          <p:nvPr/>
        </p:nvSpPr>
        <p:spPr>
          <a:xfrm>
            <a:off x="8308623" y="1435100"/>
            <a:ext cx="3149600" cy="3987798"/>
          </a:xfrm>
          <a:prstGeom prst="round2DiagRect">
            <a:avLst/>
          </a:prstGeom>
          <a:gradFill flip="none" rotWithShape="1">
            <a:gsLst>
              <a:gs pos="0">
                <a:srgbClr val="B00E66"/>
              </a:gs>
              <a:gs pos="48000">
                <a:srgbClr val="EE4D91"/>
              </a:gs>
              <a:gs pos="100000">
                <a:srgbClr val="F495B4"/>
              </a:gs>
            </a:gsLst>
            <a:lin ang="16200000" scaled="1"/>
            <a:tileRect/>
          </a:gradFill>
          <a:ln>
            <a:noFill/>
          </a:ln>
          <a:effectLst>
            <a:outerShdw blurRad="762000" dist="228600" dir="3660000" sx="104000" sy="104000" algn="ctr" rotWithShape="0">
              <a:srgbClr val="000000">
                <a:alpha val="6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DELIVERY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Working in sprints allows the team to deliver a product at regular intervals, giving the team a sense of accomplishment and building trust and report with the customer.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FF322-5B32-B6A7-4FA1-725B0A266A01}"/>
              </a:ext>
            </a:extLst>
          </p:cNvPr>
          <p:cNvSpPr txBox="1"/>
          <p:nvPr/>
        </p:nvSpPr>
        <p:spPr>
          <a:xfrm>
            <a:off x="2825045" y="158044"/>
            <a:ext cx="6530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SCRUM AGILE OVER WATERFALL</a:t>
            </a:r>
          </a:p>
        </p:txBody>
      </p:sp>
    </p:spTree>
    <p:extLst>
      <p:ext uri="{BB962C8B-B14F-4D97-AF65-F5344CB8AC3E}">
        <p14:creationId xmlns:p14="http://schemas.microsoft.com/office/powerpoint/2010/main" val="38242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17FE8-3AF9-2F0C-CAD2-0678456B3BF9}"/>
              </a:ext>
            </a:extLst>
          </p:cNvPr>
          <p:cNvSpPr txBox="1"/>
          <p:nvPr/>
        </p:nvSpPr>
        <p:spPr>
          <a:xfrm>
            <a:off x="584615" y="296811"/>
            <a:ext cx="277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EC5EB-CDC9-7235-E466-B685122063A0}"/>
              </a:ext>
            </a:extLst>
          </p:cNvPr>
          <p:cNvSpPr txBox="1"/>
          <p:nvPr/>
        </p:nvSpPr>
        <p:spPr>
          <a:xfrm>
            <a:off x="584615" y="966787"/>
            <a:ext cx="11257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Beck K, Beedle M, van </a:t>
            </a:r>
            <a:r>
              <a:rPr lang="en-US" sz="1400" b="0" dirty="0" err="1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Bennekum</a:t>
            </a:r>
            <a:r>
              <a:rPr lang="en-US" sz="1400" b="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A, Cockburn A, Cunningham W, Fowler M, Greening J, Highsmith J, Hunt A, Jefferies R, Kern J, </a:t>
            </a:r>
            <a:r>
              <a:rPr lang="en-US" sz="1400" b="0" dirty="0" err="1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Marick</a:t>
            </a:r>
            <a:r>
              <a:rPr lang="en-US" sz="1400" b="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B, Martin R, Mellor S, </a:t>
            </a:r>
            <a:r>
              <a:rPr lang="en-US" sz="1400" b="0" dirty="0" err="1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Schwaber</a:t>
            </a:r>
            <a:r>
              <a:rPr lang="en-US" sz="1400" b="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K, Sutherland J, Thomas D. Agile Manifesto. 2001. Accessed October 15, 2022. </a:t>
            </a:r>
            <a:r>
              <a:rPr lang="en-US" sz="1400" b="0" u="sng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https://agilemanifesto.org/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Scrum Team Roles and Accountabilities: Scrum Fundamentals. </a:t>
            </a:r>
            <a:r>
              <a:rPr lang="en-US" sz="1400" b="0" dirty="0" err="1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ScrumAlliance</a:t>
            </a:r>
            <a:r>
              <a:rPr lang="en-US" sz="1400" b="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Updated 2022. Accessed October 15, 2022. </a:t>
            </a:r>
            <a:r>
              <a:rPr lang="en-US" sz="1400" b="0" u="sng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https://resources.scrumalliance.org/Article/scrum-team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What is a Product Backlog? </a:t>
            </a:r>
            <a:r>
              <a:rPr lang="en-US" sz="1400" b="0" dirty="0" err="1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Scrum.org</a:t>
            </a:r>
            <a:r>
              <a:rPr lang="en-US" sz="1400" b="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Accessed October 15, 2022. </a:t>
            </a:r>
            <a:r>
              <a:rPr lang="en-US" sz="1400" b="0" u="sng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https://www.scrum.org/resources/what-is-a-product-backlog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Hoory</a:t>
            </a:r>
            <a:r>
              <a:rPr lang="en-US" sz="1400" b="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Leeron</a:t>
            </a:r>
            <a:r>
              <a:rPr lang="en-US" sz="1400" b="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Bottorff Cassie. What Is Waterfall Methodology? Here’s How It Can Help Your Project Management Strategy. Forbes Advisor. Updated March 25, 2022. Accessed October 15, 2022. </a:t>
            </a:r>
            <a:r>
              <a:rPr lang="en-US" sz="1400" b="0" u="sng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https://www.forbes.com/advisor/business/what-is-waterfall-methodology/</a:t>
            </a:r>
            <a:endParaRPr lang="en-US" sz="1400" b="0" u="sng" dirty="0">
              <a:solidFill>
                <a:srgbClr val="282929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u="sng" dirty="0">
              <a:solidFill>
                <a:srgbClr val="282929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82929"/>
                </a:solidFill>
                <a:latin typeface="Calibri" panose="020F0502020204030204" pitchFamily="34" charset="0"/>
              </a:rPr>
              <a:t>Charles G. Cobb. The Project Manager’s Guide to Mastering Agile : Principles and Practices for an Adaptive Approach. Wiley; 2015. Accessed October 18, 2022. </a:t>
            </a:r>
            <a:r>
              <a:rPr lang="en-US" sz="1400" dirty="0">
                <a:solidFill>
                  <a:srgbClr val="282929"/>
                </a:solidFill>
                <a:latin typeface="Calibri" panose="020F0502020204030204" pitchFamily="34" charset="0"/>
                <a:hlinkClick r:id="rId6"/>
              </a:rPr>
              <a:t>https://search-</a:t>
            </a:r>
            <a:r>
              <a:rPr lang="en-US" sz="1400" dirty="0" err="1">
                <a:solidFill>
                  <a:srgbClr val="282929"/>
                </a:solidFill>
                <a:latin typeface="Calibri" panose="020F0502020204030204" pitchFamily="34" charset="0"/>
                <a:hlinkClick r:id="rId6"/>
              </a:rPr>
              <a:t>ebscohost</a:t>
            </a:r>
            <a:r>
              <a:rPr lang="en-US" sz="1400" dirty="0">
                <a:solidFill>
                  <a:srgbClr val="282929"/>
                </a:solidFill>
                <a:latin typeface="Calibri" panose="020F0502020204030204" pitchFamily="34" charset="0"/>
                <a:hlinkClick r:id="rId6"/>
              </a:rPr>
              <a:t>-</a:t>
            </a:r>
            <a:r>
              <a:rPr lang="en-US" sz="1400" dirty="0" err="1">
                <a:solidFill>
                  <a:srgbClr val="282929"/>
                </a:solidFill>
                <a:latin typeface="Calibri" panose="020F0502020204030204" pitchFamily="34" charset="0"/>
                <a:hlinkClick r:id="rId6"/>
              </a:rPr>
              <a:t>com.ezproxy.snhu.edu</a:t>
            </a:r>
            <a:r>
              <a:rPr lang="en-US" sz="1400" dirty="0">
                <a:solidFill>
                  <a:srgbClr val="282929"/>
                </a:solidFill>
                <a:latin typeface="Calibri" panose="020F0502020204030204" pitchFamily="34" charset="0"/>
                <a:hlinkClick r:id="rId6"/>
              </a:rPr>
              <a:t>/</a:t>
            </a:r>
            <a:r>
              <a:rPr lang="en-US" sz="1400" dirty="0" err="1">
                <a:solidFill>
                  <a:srgbClr val="282929"/>
                </a:solidFill>
                <a:latin typeface="Calibri" panose="020F0502020204030204" pitchFamily="34" charset="0"/>
                <a:hlinkClick r:id="rId6"/>
              </a:rPr>
              <a:t>login.aspx?direct</a:t>
            </a:r>
            <a:r>
              <a:rPr lang="en-US" sz="1400" dirty="0">
                <a:solidFill>
                  <a:srgbClr val="282929"/>
                </a:solidFill>
                <a:latin typeface="Calibri" panose="020F0502020204030204" pitchFamily="34" charset="0"/>
                <a:hlinkClick r:id="rId6"/>
              </a:rPr>
              <a:t>=</a:t>
            </a:r>
            <a:r>
              <a:rPr lang="en-US" sz="1400" dirty="0" err="1">
                <a:solidFill>
                  <a:srgbClr val="282929"/>
                </a:solidFill>
                <a:latin typeface="Calibri" panose="020F0502020204030204" pitchFamily="34" charset="0"/>
                <a:hlinkClick r:id="rId6"/>
              </a:rPr>
              <a:t>true&amp;db</a:t>
            </a:r>
            <a:r>
              <a:rPr lang="en-US" sz="1400" dirty="0">
                <a:solidFill>
                  <a:srgbClr val="282929"/>
                </a:solidFill>
                <a:latin typeface="Calibri" panose="020F0502020204030204" pitchFamily="34" charset="0"/>
                <a:hlinkClick r:id="rId6"/>
              </a:rPr>
              <a:t>=</a:t>
            </a:r>
            <a:r>
              <a:rPr lang="en-US" sz="1400" dirty="0" err="1">
                <a:solidFill>
                  <a:srgbClr val="282929"/>
                </a:solidFill>
                <a:latin typeface="Calibri" panose="020F0502020204030204" pitchFamily="34" charset="0"/>
                <a:hlinkClick r:id="rId6"/>
              </a:rPr>
              <a:t>nlebk&amp;AN</a:t>
            </a:r>
            <a:r>
              <a:rPr lang="en-US" sz="1400" dirty="0">
                <a:solidFill>
                  <a:srgbClr val="282929"/>
                </a:solidFill>
                <a:latin typeface="Calibri" panose="020F0502020204030204" pitchFamily="34" charset="0"/>
                <a:hlinkClick r:id="rId6"/>
              </a:rPr>
              <a:t>=937009&amp;site=</a:t>
            </a:r>
            <a:r>
              <a:rPr lang="en-US" sz="1400" dirty="0" err="1">
                <a:solidFill>
                  <a:srgbClr val="282929"/>
                </a:solidFill>
                <a:latin typeface="Calibri" panose="020F0502020204030204" pitchFamily="34" charset="0"/>
                <a:hlinkClick r:id="rId6"/>
              </a:rPr>
              <a:t>ehost</a:t>
            </a:r>
            <a:r>
              <a:rPr lang="en-US" sz="1400" dirty="0">
                <a:solidFill>
                  <a:srgbClr val="282929"/>
                </a:solidFill>
                <a:latin typeface="Calibri" panose="020F0502020204030204" pitchFamily="34" charset="0"/>
                <a:hlinkClick r:id="rId6"/>
              </a:rPr>
              <a:t>-live</a:t>
            </a:r>
            <a:endParaRPr lang="en-US" sz="1400" dirty="0">
              <a:solidFill>
                <a:srgbClr val="282929"/>
              </a:solidFill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u="sng" dirty="0">
              <a:solidFill>
                <a:srgbClr val="282929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u="sng" dirty="0">
              <a:solidFill>
                <a:srgbClr val="282929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u="sng" dirty="0">
              <a:solidFill>
                <a:srgbClr val="282929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8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Animations by Kate Mundale, October 2022.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387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993</Words>
  <Application>Microsoft Macintosh PowerPoint</Application>
  <PresentationFormat>Widescreen</PresentationFormat>
  <Paragraphs>171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Roboto</vt:lpstr>
      <vt:lpstr>Times New Roman</vt:lpstr>
      <vt:lpstr>Office Theme</vt:lpstr>
      <vt:lpstr>   ag·ile ag·ile /ˈajəl/ </vt:lpstr>
      <vt:lpstr>Agile scrum methodology is a sprint-based project management system with the goal of delivering the highest value to stakeholders.</vt:lpstr>
      <vt:lpstr>AGILE SCRUM WORKFLOW</vt:lpstr>
      <vt:lpstr>PowerPoint Presentation</vt:lpstr>
      <vt:lpstr>Waterfall Methodology is a project management approach that emphasizes a linear progression from the beginning to the end of a project.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ag·ile ag·ile /ˈajəl/ </dc:title>
  <dc:creator>Katherine Mundale</dc:creator>
  <cp:lastModifiedBy>Katherine Mundale</cp:lastModifiedBy>
  <cp:revision>10</cp:revision>
  <dcterms:created xsi:type="dcterms:W3CDTF">2022-10-17T09:59:37Z</dcterms:created>
  <dcterms:modified xsi:type="dcterms:W3CDTF">2022-10-18T23:08:06Z</dcterms:modified>
</cp:coreProperties>
</file>