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463" r:id="rId2"/>
    <p:sldId id="458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5" r:id="rId12"/>
    <p:sldId id="476" r:id="rId13"/>
    <p:sldId id="456" r:id="rId14"/>
  </p:sldIdLst>
  <p:sldSz cx="12192000" cy="6858000"/>
  <p:notesSz cx="6858000" cy="9144000"/>
  <p:embeddedFontLst>
    <p:embeddedFont>
      <p:font typeface="1훈점보맘보 B" panose="0202060302010102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070"/>
    <a:srgbClr val="F10D3E"/>
    <a:srgbClr val="FFA7A7"/>
    <a:srgbClr val="F2264D"/>
    <a:srgbClr val="FFD8D8"/>
    <a:srgbClr val="212934"/>
    <a:srgbClr val="FA4324"/>
    <a:srgbClr val="FFC1C1"/>
    <a:srgbClr val="E8EFF4"/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1" autoAdjust="0"/>
    <p:restoredTop sz="91196" autoAdjust="0"/>
  </p:normalViewPr>
  <p:slideViewPr>
    <p:cSldViewPr snapToGrid="0">
      <p:cViewPr varScale="1">
        <p:scale>
          <a:sx n="79" d="100"/>
          <a:sy n="79" d="100"/>
        </p:scale>
        <p:origin x="10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 custT="1"/>
      <dgm:spPr/>
      <dgm:t>
        <a:bodyPr/>
        <a:lstStyle/>
        <a:p>
          <a:pPr algn="l" latinLnBrk="1"/>
          <a:r>
            <a:rPr lang="ko-KR" altLang="en-US" sz="2000" b="0" dirty="0">
              <a:solidFill>
                <a:srgbClr val="C00000"/>
              </a:solidFill>
              <a:latin typeface="1훈점보맘보 B" panose="02020603020101020101" pitchFamily="18" charset="-127"/>
              <a:ea typeface="1훈점보맘보 B" panose="02020603020101020101" pitchFamily="18" charset="-127"/>
            </a:rPr>
            <a:t>영상처리</a:t>
          </a:r>
          <a:r>
            <a:rPr lang="ko-KR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1훈점보맘보 B" panose="02020603020101020101" pitchFamily="18" charset="-127"/>
              <a:ea typeface="1훈점보맘보 B" panose="02020603020101020101" pitchFamily="18" charset="-127"/>
            </a:rPr>
            <a:t>를 통한 </a:t>
          </a:r>
          <a:endParaRPr lang="en-US" altLang="ko-KR" sz="2000" b="0" dirty="0">
            <a:solidFill>
              <a:schemeClr val="tx1">
                <a:lumMod val="65000"/>
                <a:lumOff val="35000"/>
              </a:schemeClr>
            </a:solidFill>
            <a:latin typeface="1훈점보맘보 B" panose="02020603020101020101" pitchFamily="18" charset="-127"/>
            <a:ea typeface="1훈점보맘보 B" panose="02020603020101020101" pitchFamily="18" charset="-127"/>
          </a:endParaRPr>
        </a:p>
        <a:p>
          <a:pPr algn="l" latinLnBrk="1"/>
          <a:r>
            <a:rPr lang="ko-KR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1훈점보맘보 B" panose="02020603020101020101" pitchFamily="18" charset="-127"/>
              <a:ea typeface="1훈점보맘보 B" panose="02020603020101020101" pitchFamily="18" charset="-127"/>
            </a:rPr>
            <a:t>행동 및 위험 </a:t>
          </a:r>
          <a:r>
            <a:rPr lang="ko-KR" altLang="en-US" sz="2000" b="0" dirty="0">
              <a:solidFill>
                <a:srgbClr val="002060"/>
              </a:solidFill>
              <a:latin typeface="1훈점보맘보 B" panose="02020603020101020101" pitchFamily="18" charset="-127"/>
              <a:ea typeface="1훈점보맘보 B" panose="02020603020101020101" pitchFamily="18" charset="-127"/>
            </a:rPr>
            <a:t>자세 감지</a:t>
          </a:r>
          <a:endParaRPr lang="en-US" altLang="ko-KR" sz="2000" b="0" dirty="0">
            <a:solidFill>
              <a:srgbClr val="002060"/>
            </a:solidFill>
            <a:latin typeface="1훈점보맘보 B" panose="02020603020101020101" pitchFamily="18" charset="-127"/>
            <a:ea typeface="1훈점보맘보 B" panose="02020603020101020101" pitchFamily="18" charset="-127"/>
          </a:endParaRP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noFill/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Y="-2716" custLinFactNeighborX="-85536" custLinFactNeighborY="-100000"/>
      <dgm:spPr/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</dgm:pt>
  </dgm:ptLst>
  <dgm:cxnLst>
    <dgm:cxn modelId="{A1F2C221-0F23-4683-BA74-4AA160F900A4}" type="presOf" srcId="{71FFC5F5-B3EF-473A-B372-99A4025E29B4}" destId="{F9BCA059-F00D-4597-9486-B165F60DC98F}" srcOrd="0" destOrd="0" presId="urn:microsoft.com/office/officeart/2008/layout/CircularPictureCallout"/>
    <dgm:cxn modelId="{A132176A-F9A5-4D09-A8C9-CB57B6B6F7B6}" type="presOf" srcId="{6E1F0B0C-7180-40BA-9A37-71EDB37D3565}" destId="{CAAA867E-0FFF-4B25-9F2D-DB8E39959D6E}" srcOrd="0" destOrd="0" presId="urn:microsoft.com/office/officeart/2008/layout/CircularPictureCallout"/>
    <dgm:cxn modelId="{B18C28E3-538B-4FA9-AE1C-621D93140C21}" type="presOf" srcId="{821FEB5E-636E-42FC-B703-E8AF8A398875}" destId="{D8CDDC13-C825-4851-853B-CC0567EFCDE1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3D7E9B2D-700C-4D09-BD18-56ED0997C6D9}" type="presParOf" srcId="{D8CDDC13-C825-4851-853B-CC0567EFCDE1}" destId="{30114658-595F-45A3-875B-1668503675CA}" srcOrd="0" destOrd="0" presId="urn:microsoft.com/office/officeart/2008/layout/CircularPictureCallout"/>
    <dgm:cxn modelId="{B654D4E5-8E23-49C5-BF72-607A64A5E440}" type="presParOf" srcId="{30114658-595F-45A3-875B-1668503675CA}" destId="{310AA89F-93D3-435C-8E33-17B67BB1D4E0}" srcOrd="0" destOrd="0" presId="urn:microsoft.com/office/officeart/2008/layout/CircularPictureCallout"/>
    <dgm:cxn modelId="{03961E98-6D18-4BEB-B934-62E4F4A74FBA}" type="presParOf" srcId="{310AA89F-93D3-435C-8E33-17B67BB1D4E0}" destId="{F9BCA059-F00D-4597-9486-B165F60DC98F}" srcOrd="0" destOrd="0" presId="urn:microsoft.com/office/officeart/2008/layout/CircularPictureCallout"/>
    <dgm:cxn modelId="{C463C6A0-5BCC-42FE-8956-C9FCB3923FEF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 custT="1"/>
      <dgm:spPr/>
      <dgm:t>
        <a:bodyPr/>
        <a:lstStyle/>
        <a:p>
          <a:pPr algn="l" latinLnBrk="1"/>
          <a:r>
            <a:rPr lang="ko-KR" altLang="en-US" sz="2000" b="0" dirty="0">
              <a:solidFill>
                <a:srgbClr val="C00000"/>
              </a:solidFill>
              <a:latin typeface="1훈점보맘보 B" panose="02020603020101020101" pitchFamily="18" charset="-127"/>
              <a:ea typeface="1훈점보맘보 B" panose="02020603020101020101" pitchFamily="18" charset="-127"/>
            </a:rPr>
            <a:t>열 적외선 카메라</a:t>
          </a:r>
          <a:r>
            <a:rPr lang="ko-KR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1훈점보맘보 B" panose="02020603020101020101" pitchFamily="18" charset="-127"/>
              <a:ea typeface="1훈점보맘보 B" panose="02020603020101020101" pitchFamily="18" charset="-127"/>
            </a:rPr>
            <a:t>를 이용한 </a:t>
          </a:r>
          <a:endParaRPr lang="en-US" altLang="ko-KR" sz="2000" b="0" dirty="0">
            <a:solidFill>
              <a:schemeClr val="tx1">
                <a:lumMod val="65000"/>
                <a:lumOff val="35000"/>
              </a:schemeClr>
            </a:solidFill>
            <a:latin typeface="1훈점보맘보 B" panose="02020603020101020101" pitchFamily="18" charset="-127"/>
            <a:ea typeface="1훈점보맘보 B" panose="02020603020101020101" pitchFamily="18" charset="-127"/>
          </a:endParaRPr>
        </a:p>
        <a:p>
          <a:pPr algn="l" latinLnBrk="1"/>
          <a:r>
            <a:rPr lang="ko-KR" altLang="en-US" sz="2000" b="0" dirty="0">
              <a:solidFill>
                <a:srgbClr val="002060"/>
              </a:solidFill>
              <a:latin typeface="1훈점보맘보 B" panose="02020603020101020101" pitchFamily="18" charset="-127"/>
              <a:ea typeface="1훈점보맘보 B" panose="02020603020101020101" pitchFamily="18" charset="-127"/>
            </a:rPr>
            <a:t>체온 확인</a:t>
          </a:r>
          <a:endParaRPr lang="en-US" altLang="ko-KR" sz="2000" b="0" dirty="0">
            <a:solidFill>
              <a:srgbClr val="002060"/>
            </a:solidFill>
            <a:latin typeface="1훈점보맘보 B" panose="02020603020101020101" pitchFamily="18" charset="-127"/>
            <a:ea typeface="1훈점보맘보 B" panose="02020603020101020101" pitchFamily="18" charset="-127"/>
          </a:endParaRP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noFill/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13972" custLinFactNeighborX="-100000" custLinFactNeighborY="3675"/>
      <dgm:spPr/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</dgm:pt>
  </dgm:ptLst>
  <dgm:cxnLst>
    <dgm:cxn modelId="{D3FDED96-3775-4161-95BC-7F5F463B0CC0}" type="presOf" srcId="{821FEB5E-636E-42FC-B703-E8AF8A398875}" destId="{D8CDDC13-C825-4851-853B-CC0567EFCDE1}" srcOrd="0" destOrd="0" presId="urn:microsoft.com/office/officeart/2008/layout/CircularPictureCallout"/>
    <dgm:cxn modelId="{C0DA519E-6767-434B-9A4B-EC910B459A85}" type="presOf" srcId="{6E1F0B0C-7180-40BA-9A37-71EDB37D3565}" destId="{CAAA867E-0FFF-4B25-9F2D-DB8E39959D6E}" srcOrd="0" destOrd="0" presId="urn:microsoft.com/office/officeart/2008/layout/CircularPictureCallout"/>
    <dgm:cxn modelId="{635567CF-D8FD-4481-A8D5-CDEBDC2FBF7B}" type="presOf" srcId="{71FFC5F5-B3EF-473A-B372-99A4025E29B4}" destId="{F9BCA059-F00D-4597-9486-B165F60DC98F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7F1A701C-E5AE-404C-9435-475F6FE49D9F}" type="presParOf" srcId="{D8CDDC13-C825-4851-853B-CC0567EFCDE1}" destId="{30114658-595F-45A3-875B-1668503675CA}" srcOrd="0" destOrd="0" presId="urn:microsoft.com/office/officeart/2008/layout/CircularPictureCallout"/>
    <dgm:cxn modelId="{B1CF13EA-4408-4609-BE52-369129E81CE5}" type="presParOf" srcId="{30114658-595F-45A3-875B-1668503675CA}" destId="{310AA89F-93D3-435C-8E33-17B67BB1D4E0}" srcOrd="0" destOrd="0" presId="urn:microsoft.com/office/officeart/2008/layout/CircularPictureCallout"/>
    <dgm:cxn modelId="{06071A66-9AF8-47D2-A8FC-5771A109A202}" type="presParOf" srcId="{310AA89F-93D3-435C-8E33-17B67BB1D4E0}" destId="{F9BCA059-F00D-4597-9486-B165F60DC98F}" srcOrd="0" destOrd="0" presId="urn:microsoft.com/office/officeart/2008/layout/CircularPictureCallout"/>
    <dgm:cxn modelId="{63D142BF-F9E8-46EE-9B48-B0A26511BB90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197077" y="0"/>
          <a:ext cx="704552" cy="704552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330443" y="333455"/>
          <a:ext cx="2795837" cy="6089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0" kern="1200" dirty="0">
              <a:solidFill>
                <a:srgbClr val="C00000"/>
              </a:solidFill>
              <a:latin typeface="1훈점보맘보 B" panose="02020603020101020101" pitchFamily="18" charset="-127"/>
              <a:ea typeface="1훈점보맘보 B" panose="02020603020101020101" pitchFamily="18" charset="-127"/>
            </a:rPr>
            <a:t>영상처리</a:t>
          </a:r>
          <a:r>
            <a:rPr lang="ko-KR" altLang="en-US" sz="2000" b="0" kern="1200" dirty="0">
              <a:solidFill>
                <a:schemeClr val="tx1">
                  <a:lumMod val="65000"/>
                  <a:lumOff val="35000"/>
                </a:schemeClr>
              </a:solidFill>
              <a:latin typeface="1훈점보맘보 B" panose="02020603020101020101" pitchFamily="18" charset="-127"/>
              <a:ea typeface="1훈점보맘보 B" panose="02020603020101020101" pitchFamily="18" charset="-127"/>
            </a:rPr>
            <a:t>를 통한 </a:t>
          </a:r>
          <a:endParaRPr lang="en-US" altLang="ko-KR" sz="2000" b="0" kern="1200" dirty="0">
            <a:solidFill>
              <a:schemeClr val="tx1">
                <a:lumMod val="65000"/>
                <a:lumOff val="35000"/>
              </a:schemeClr>
            </a:solidFill>
            <a:latin typeface="1훈점보맘보 B" panose="02020603020101020101" pitchFamily="18" charset="-127"/>
            <a:ea typeface="1훈점보맘보 B" panose="02020603020101020101" pitchFamily="18" charset="-127"/>
          </a:endParaRPr>
        </a:p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0" kern="1200" dirty="0">
              <a:solidFill>
                <a:schemeClr val="tx1">
                  <a:lumMod val="65000"/>
                  <a:lumOff val="35000"/>
                </a:schemeClr>
              </a:solidFill>
              <a:latin typeface="1훈점보맘보 B" panose="02020603020101020101" pitchFamily="18" charset="-127"/>
              <a:ea typeface="1훈점보맘보 B" panose="02020603020101020101" pitchFamily="18" charset="-127"/>
            </a:rPr>
            <a:t>행동 및 위험 </a:t>
          </a:r>
          <a:r>
            <a:rPr lang="ko-KR" altLang="en-US" sz="2000" b="0" kern="1200" dirty="0">
              <a:solidFill>
                <a:srgbClr val="002060"/>
              </a:solidFill>
              <a:latin typeface="1훈점보맘보 B" panose="02020603020101020101" pitchFamily="18" charset="-127"/>
              <a:ea typeface="1훈점보맘보 B" panose="02020603020101020101" pitchFamily="18" charset="-127"/>
            </a:rPr>
            <a:t>자세 감지</a:t>
          </a:r>
          <a:endParaRPr lang="en-US" altLang="ko-KR" sz="2000" b="0" kern="1200" dirty="0">
            <a:solidFill>
              <a:srgbClr val="002060"/>
            </a:solidFill>
            <a:latin typeface="1훈점보맘보 B" panose="02020603020101020101" pitchFamily="18" charset="-127"/>
            <a:ea typeface="1훈점보맘보 B" panose="02020603020101020101" pitchFamily="18" charset="-127"/>
          </a:endParaRPr>
        </a:p>
      </dsp:txBody>
      <dsp:txXfrm>
        <a:off x="330443" y="333455"/>
        <a:ext cx="2795837" cy="608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541813" y="218807"/>
          <a:ext cx="804434" cy="804434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386639" y="380728"/>
          <a:ext cx="3192193" cy="6952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0" kern="1200" dirty="0">
              <a:solidFill>
                <a:srgbClr val="C00000"/>
              </a:solidFill>
              <a:latin typeface="1훈점보맘보 B" panose="02020603020101020101" pitchFamily="18" charset="-127"/>
              <a:ea typeface="1훈점보맘보 B" panose="02020603020101020101" pitchFamily="18" charset="-127"/>
            </a:rPr>
            <a:t>열 적외선 카메라</a:t>
          </a:r>
          <a:r>
            <a:rPr lang="ko-KR" altLang="en-US" sz="2000" b="0" kern="1200" dirty="0">
              <a:solidFill>
                <a:schemeClr val="tx1">
                  <a:lumMod val="65000"/>
                  <a:lumOff val="35000"/>
                </a:schemeClr>
              </a:solidFill>
              <a:latin typeface="1훈점보맘보 B" panose="02020603020101020101" pitchFamily="18" charset="-127"/>
              <a:ea typeface="1훈점보맘보 B" panose="02020603020101020101" pitchFamily="18" charset="-127"/>
            </a:rPr>
            <a:t>를 이용한 </a:t>
          </a:r>
          <a:endParaRPr lang="en-US" altLang="ko-KR" sz="2000" b="0" kern="1200" dirty="0">
            <a:solidFill>
              <a:schemeClr val="tx1">
                <a:lumMod val="65000"/>
                <a:lumOff val="35000"/>
              </a:schemeClr>
            </a:solidFill>
            <a:latin typeface="1훈점보맘보 B" panose="02020603020101020101" pitchFamily="18" charset="-127"/>
            <a:ea typeface="1훈점보맘보 B" panose="02020603020101020101" pitchFamily="18" charset="-127"/>
          </a:endParaRPr>
        </a:p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0" kern="1200" dirty="0">
              <a:solidFill>
                <a:srgbClr val="002060"/>
              </a:solidFill>
              <a:latin typeface="1훈점보맘보 B" panose="02020603020101020101" pitchFamily="18" charset="-127"/>
              <a:ea typeface="1훈점보맘보 B" panose="02020603020101020101" pitchFamily="18" charset="-127"/>
            </a:rPr>
            <a:t>체온 확인</a:t>
          </a:r>
          <a:endParaRPr lang="en-US" altLang="ko-KR" sz="2000" b="0" kern="1200" dirty="0">
            <a:solidFill>
              <a:srgbClr val="002060"/>
            </a:solidFill>
            <a:latin typeface="1훈점보맘보 B" panose="02020603020101020101" pitchFamily="18" charset="-127"/>
            <a:ea typeface="1훈점보맘보 B" panose="02020603020101020101" pitchFamily="18" charset="-127"/>
          </a:endParaRPr>
        </a:p>
      </dsp:txBody>
      <dsp:txXfrm>
        <a:off x="1386639" y="380728"/>
        <a:ext cx="3192193" cy="695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5848B-7B53-4E81-AFD6-3C0EA0493BB4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0CF17-2837-4524-A855-40DCBC9B0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0CF17-2837-4524-A855-40DCBC9B00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37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0CF17-2837-4524-A855-40DCBC9B00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1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0CF17-2837-4524-A855-40DCBC9B00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71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8.pn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꺾인 연결선 24"/>
          <p:cNvCxnSpPr>
            <a:cxnSpLocks/>
            <a:stCxn id="37" idx="3"/>
            <a:endCxn id="36" idx="0"/>
          </p:cNvCxnSpPr>
          <p:nvPr/>
        </p:nvCxnSpPr>
        <p:spPr>
          <a:xfrm flipH="1">
            <a:off x="999666" y="1987800"/>
            <a:ext cx="6879361" cy="4781300"/>
          </a:xfrm>
          <a:prstGeom prst="bentConnector4">
            <a:avLst>
              <a:gd name="adj1" fmla="val -38270"/>
              <a:gd name="adj2" fmla="val 5068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168916" y="1202970"/>
            <a:ext cx="67101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Smart baby care system</a:t>
            </a:r>
          </a:p>
          <a:p>
            <a:pPr>
              <a:lnSpc>
                <a:spcPct val="150000"/>
              </a:lnSpc>
            </a:pPr>
            <a:r>
              <a:rPr lang="ko-KR" altLang="en-US" sz="2000" b="1" i="1" dirty="0">
                <a:solidFill>
                  <a:srgbClr val="FFA7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신생아 </a:t>
            </a:r>
            <a:r>
              <a:rPr lang="ko-KR" altLang="en-US" sz="2000" b="1" i="1" dirty="0" err="1">
                <a:solidFill>
                  <a:srgbClr val="FFA7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돌보미</a:t>
            </a:r>
            <a:r>
              <a:rPr lang="ko-KR" altLang="en-US" sz="2000" b="1" i="1" dirty="0">
                <a:solidFill>
                  <a:srgbClr val="FFA7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시스템 </a:t>
            </a:r>
            <a:r>
              <a:rPr lang="en-US" altLang="ko-KR" sz="2000" b="1" i="1" dirty="0">
                <a:solidFill>
                  <a:srgbClr val="FFA7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FBI</a:t>
            </a:r>
            <a:endParaRPr lang="ko-KR" altLang="en-US" sz="2000" b="1" i="1" dirty="0">
              <a:solidFill>
                <a:srgbClr val="FFA7A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503423" y="4191997"/>
            <a:ext cx="1904323" cy="362682"/>
          </a:xfrm>
          <a:prstGeom prst="roundRect">
            <a:avLst>
              <a:gd name="adj" fmla="val 50000"/>
            </a:avLst>
          </a:prstGeom>
          <a:solidFill>
            <a:srgbClr val="F10D3E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팀원</a:t>
            </a:r>
            <a:r>
              <a:rPr lang="en-US" altLang="ko-KR" sz="1400" dirty="0">
                <a:solidFill>
                  <a:schemeClr val="bg1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984463" y="4236664"/>
            <a:ext cx="1904323" cy="362682"/>
          </a:xfrm>
          <a:prstGeom prst="roundRect">
            <a:avLst>
              <a:gd name="adj" fmla="val 50000"/>
            </a:avLst>
          </a:prstGeom>
          <a:solidFill>
            <a:srgbClr val="F10D3E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팀장</a:t>
            </a:r>
            <a:r>
              <a:rPr lang="en-US" altLang="ko-KR" sz="1400" dirty="0">
                <a:solidFill>
                  <a:schemeClr val="bg1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 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76931" y="676910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487077" y="4493180"/>
            <a:ext cx="2064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컴퓨터공학과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 조영재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 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633187" y="4493181"/>
            <a:ext cx="24847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컴퓨터공학과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 김상우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49704" y="4191997"/>
            <a:ext cx="1904323" cy="362682"/>
          </a:xfrm>
          <a:prstGeom prst="roundRect">
            <a:avLst>
              <a:gd name="adj" fmla="val 50000"/>
            </a:avLst>
          </a:prstGeom>
          <a:solidFill>
            <a:srgbClr val="F10D3E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팀원</a:t>
            </a:r>
            <a:r>
              <a:rPr lang="en-US" altLang="ko-KR" sz="1400" dirty="0">
                <a:solidFill>
                  <a:schemeClr val="bg1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127764" y="4530451"/>
            <a:ext cx="20154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컴퓨터공학과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박수민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21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85B06-D2B7-4FDB-AA14-01965EF8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03275"/>
            <a:ext cx="1600200" cy="339725"/>
          </a:xfrm>
        </p:spPr>
        <p:txBody>
          <a:bodyPr>
            <a:noAutofit/>
          </a:bodyPr>
          <a:lstStyle/>
          <a:p>
            <a:r>
              <a:rPr lang="ko-KR" altLang="en-US" sz="2000" b="1" i="1" dirty="0">
                <a:solidFill>
                  <a:srgbClr val="FC707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시스템 구상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326" y="103032"/>
            <a:ext cx="16838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</a:rPr>
              <a:t>How?</a:t>
            </a:r>
            <a:endParaRPr lang="ko-KR" altLang="en-US" sz="4500" b="1" i="1" dirty="0">
              <a:effectLst>
                <a:outerShdw blurRad="50800" dist="38100" dir="2700000" sx="102000" sy="102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644" y="1159499"/>
            <a:ext cx="7232662" cy="54169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42096" y="1143000"/>
            <a:ext cx="7263484" cy="54400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0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8325" y="103032"/>
            <a:ext cx="20022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</a:rPr>
              <a:t>Plan</a:t>
            </a:r>
            <a:endParaRPr lang="ko-KR" altLang="en-US" sz="4500" b="1" i="1" dirty="0">
              <a:effectLst>
                <a:outerShdw blurRad="50800" dist="38100" dir="2700000" sx="102000" sy="102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DE85B06-D2B7-4FDB-AA14-01965EF8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72453"/>
            <a:ext cx="1600200" cy="339725"/>
          </a:xfrm>
        </p:spPr>
        <p:txBody>
          <a:bodyPr>
            <a:noAutofit/>
          </a:bodyPr>
          <a:lstStyle/>
          <a:p>
            <a:r>
              <a:rPr lang="ko-KR" altLang="en-US" sz="2000" b="1" i="1" dirty="0">
                <a:solidFill>
                  <a:srgbClr val="FC707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추진 일정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34682"/>
              </p:ext>
            </p:extLst>
          </p:nvPr>
        </p:nvGraphicFramePr>
        <p:xfrm>
          <a:off x="990458" y="1557283"/>
          <a:ext cx="10752907" cy="4446238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856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3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8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3984">
                <a:tc rowSpan="2">
                  <a:txBody>
                    <a:bodyPr/>
                    <a:lstStyle/>
                    <a:p>
                      <a:pPr marL="576580" indent="-57658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0" cap="none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800" b="1" strike="noStrike" kern="0" cap="non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0" cap="none" dirty="0">
                          <a:solidFill>
                            <a:schemeClr val="bg1"/>
                          </a:solidFill>
                          <a:latin typeface="+mn-lt"/>
                          <a:ea typeface="맑은 고딕" charset="0"/>
                        </a:rPr>
                        <a:t>아이템 개발 추진일정</a:t>
                      </a:r>
                      <a:endParaRPr lang="ko-KR" altLang="en-US" sz="1400" b="1" strike="noStrike" kern="0" cap="none" dirty="0">
                        <a:solidFill>
                          <a:schemeClr val="bg1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0" cap="none" dirty="0">
                          <a:solidFill>
                            <a:schemeClr val="bg1"/>
                          </a:solidFill>
                          <a:latin typeface="+mn-lt"/>
                          <a:ea typeface="맑은 고딕" charset="0"/>
                        </a:rPr>
                        <a:t>비고</a:t>
                      </a:r>
                      <a:endParaRPr lang="ko-KR" altLang="en-US" sz="1800" b="1" strike="noStrike" kern="0" cap="none" dirty="0">
                        <a:solidFill>
                          <a:schemeClr val="bg1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984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Arial" charset="0"/>
                        </a:rPr>
                        <a:t>2</a:t>
                      </a:r>
                      <a:r>
                        <a:rPr lang="en-US" altLang="ko-KR" sz="16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월</a:t>
                      </a:r>
                      <a:endParaRPr lang="ko-KR" altLang="en-US" sz="1600" b="1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Arial" charset="0"/>
                        </a:rPr>
                        <a:t>3</a:t>
                      </a:r>
                      <a:r>
                        <a:rPr lang="en-US" altLang="ko-KR" sz="16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월</a:t>
                      </a:r>
                      <a:endParaRPr lang="ko-KR" altLang="en-US" sz="1600" b="1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Arial" charset="0"/>
                        </a:rPr>
                        <a:t>4</a:t>
                      </a:r>
                      <a:r>
                        <a:rPr lang="en-US" altLang="ko-KR" sz="16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월</a:t>
                      </a:r>
                      <a:endParaRPr lang="ko-KR" altLang="en-US" sz="1600" b="1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Arial" charset="0"/>
                        </a:rPr>
                        <a:t>5</a:t>
                      </a:r>
                      <a:r>
                        <a:rPr lang="en-US" altLang="ko-KR" sz="16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월</a:t>
                      </a:r>
                      <a:endParaRPr lang="ko-KR" altLang="en-US" sz="1600" b="1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Arial" charset="0"/>
                        </a:rPr>
                        <a:t>6</a:t>
                      </a:r>
                      <a:r>
                        <a:rPr lang="en-US" altLang="ko-KR" sz="16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월</a:t>
                      </a:r>
                      <a:endParaRPr lang="ko-KR" altLang="en-US" sz="1600" b="1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Arial" charset="0"/>
                        </a:rPr>
                        <a:t>7</a:t>
                      </a:r>
                      <a:r>
                        <a:rPr lang="en-US" altLang="ko-KR" sz="16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월</a:t>
                      </a:r>
                      <a:endParaRPr lang="ko-KR" altLang="en-US" sz="1600" b="1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38"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0" cap="none" dirty="0" err="1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주제선정</a:t>
                      </a:r>
                      <a:r>
                        <a:rPr lang="en-US" altLang="ko-KR" sz="16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 </a:t>
                      </a:r>
                      <a:r>
                        <a:rPr lang="ko-KR" altLang="en-US" sz="16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및 아이템 회의</a:t>
                      </a: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팀 회의를 통한 아이템 구체화</a:t>
                      </a:r>
                    </a:p>
                  </a:txBody>
                  <a:tcPr marL="102449" marR="102449" marT="51225" marB="51225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384"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ADM, CM 설계 및 센서 구성</a:t>
                      </a:r>
                      <a:endParaRPr lang="ko-KR" altLang="en-US" sz="1600" b="1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fr-FR" altLang="ko-KR" sz="13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ADM : Action Detection Module</a:t>
                      </a:r>
                    </a:p>
                    <a:p>
                      <a:pPr marL="0" indent="0" algn="ctr" defTabSz="914400" eaLnBrk="0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fr-FR" altLang="ko-KR" sz="13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 CM : Comumunication Module</a:t>
                      </a:r>
                      <a:endParaRPr lang="ko-KR" altLang="en-US" sz="1300" b="1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738"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ADM 및 센서 구현</a:t>
                      </a:r>
                      <a:endParaRPr lang="ko-KR" altLang="en-US" sz="1600" b="1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카메라모듈과 열 화상 모듈의 조작 및 제어</a:t>
                      </a:r>
                    </a:p>
                  </a:txBody>
                  <a:tcPr marL="102449" marR="102449" marT="51225" marB="51225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738"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Sample Data</a:t>
                      </a:r>
                      <a:endParaRPr lang="ko-KR" altLang="en-US" sz="1600" b="1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아이템</a:t>
                      </a:r>
                      <a:r>
                        <a:rPr lang="ko-KR" altLang="en-US" sz="1300" b="1" strike="noStrike" kern="0" cap="none" baseline="0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 개발을 위한 </a:t>
                      </a:r>
                      <a:r>
                        <a:rPr lang="ko-KR" altLang="en-US" sz="1300" b="1" strike="noStrike" kern="0" cap="none" dirty="0" err="1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샘플데이터</a:t>
                      </a:r>
                      <a:r>
                        <a:rPr lang="ko-KR" altLang="en-US" sz="13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 수집</a:t>
                      </a:r>
                    </a:p>
                  </a:txBody>
                  <a:tcPr marL="102449" marR="102449" marT="51225" marB="51225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38"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CM 구현</a:t>
                      </a:r>
                      <a:endParaRPr lang="ko-KR" altLang="en-US" sz="1600" b="1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스마트 디바이스와 </a:t>
                      </a:r>
                      <a:r>
                        <a:rPr lang="ko-KR" altLang="en-US" sz="1300" b="1" strike="noStrike" kern="0" cap="none" dirty="0" err="1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라즈베리파이간의</a:t>
                      </a:r>
                      <a:r>
                        <a:rPr lang="ko-KR" altLang="en-US" sz="13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 통신망 구축</a:t>
                      </a:r>
                    </a:p>
                  </a:txBody>
                  <a:tcPr marL="102449" marR="102449" marT="51225" marB="51225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738"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통합 테스트</a:t>
                      </a:r>
                      <a:endParaRPr lang="ko-KR" altLang="en-US" sz="1600" b="1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0" cap="none" dirty="0">
                        <a:solidFill>
                          <a:srgbClr val="000000"/>
                        </a:solidFill>
                        <a:latin typeface="+mn-lt"/>
                        <a:ea typeface="맑은 고딕" charset="0"/>
                      </a:endParaRPr>
                    </a:p>
                  </a:txBody>
                  <a:tcPr marL="102449" marR="102449" marT="51225" marB="51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1" strike="noStrike" kern="0" cap="none" dirty="0">
                          <a:solidFill>
                            <a:srgbClr val="000000"/>
                          </a:solidFill>
                          <a:latin typeface="+mn-lt"/>
                          <a:ea typeface="맑은 고딕" charset="0"/>
                        </a:rPr>
                        <a:t>상용화 단계의 아이템을 이용해 통합 테스트 수행</a:t>
                      </a:r>
                    </a:p>
                  </a:txBody>
                  <a:tcPr marL="102449" marR="102449" marT="51225" marB="51225" anchor="ctr">
                    <a:lnL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32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8325" y="103032"/>
            <a:ext cx="20022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</a:rPr>
              <a:t>Plan</a:t>
            </a:r>
            <a:endParaRPr lang="ko-KR" altLang="en-US" sz="4500" b="1" i="1" dirty="0">
              <a:effectLst>
                <a:outerShdw blurRad="50800" dist="38100" dir="2700000" sx="102000" sy="102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DE85B06-D2B7-4FDB-AA14-01965EF8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72453"/>
            <a:ext cx="1600200" cy="339725"/>
          </a:xfrm>
        </p:spPr>
        <p:txBody>
          <a:bodyPr>
            <a:noAutofit/>
          </a:bodyPr>
          <a:lstStyle/>
          <a:p>
            <a:r>
              <a:rPr lang="ko-KR" altLang="en-US" sz="2000" b="1" i="1" dirty="0">
                <a:solidFill>
                  <a:srgbClr val="FC707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예산 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5490"/>
              </p:ext>
            </p:extLst>
          </p:nvPr>
        </p:nvGraphicFramePr>
        <p:xfrm>
          <a:off x="566064" y="1152598"/>
          <a:ext cx="11059871" cy="5572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6547">
                  <a:extLst>
                    <a:ext uri="{9D8B030D-6E8A-4147-A177-3AD203B41FA5}">
                      <a16:colId xmlns:a16="http://schemas.microsoft.com/office/drawing/2014/main" val="2588859471"/>
                    </a:ext>
                  </a:extLst>
                </a:gridCol>
                <a:gridCol w="1621468">
                  <a:extLst>
                    <a:ext uri="{9D8B030D-6E8A-4147-A177-3AD203B41FA5}">
                      <a16:colId xmlns:a16="http://schemas.microsoft.com/office/drawing/2014/main" val="2355922360"/>
                    </a:ext>
                  </a:extLst>
                </a:gridCol>
                <a:gridCol w="1137449">
                  <a:extLst>
                    <a:ext uri="{9D8B030D-6E8A-4147-A177-3AD203B41FA5}">
                      <a16:colId xmlns:a16="http://schemas.microsoft.com/office/drawing/2014/main" val="1424132180"/>
                    </a:ext>
                  </a:extLst>
                </a:gridCol>
                <a:gridCol w="4864407">
                  <a:extLst>
                    <a:ext uri="{9D8B030D-6E8A-4147-A177-3AD203B41FA5}">
                      <a16:colId xmlns:a16="http://schemas.microsoft.com/office/drawing/2014/main" val="2965202819"/>
                    </a:ext>
                  </a:extLst>
                </a:gridCol>
              </a:tblGrid>
              <a:tr h="46294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가격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수량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총액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3905"/>
                  </a:ext>
                </a:extLst>
              </a:tr>
              <a:tr h="3106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RaspberryPi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3B+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u="none" strike="noStrike" dirty="0">
                          <a:effectLst/>
                        </a:rPr>
                        <a:t>43,000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</a:t>
                      </a:r>
                    </a:p>
                  </a:txBody>
                  <a:tcPr marL="4619" marR="4619" marT="46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u="none" strike="noStrike" dirty="0">
                          <a:effectLst/>
                        </a:rPr>
                        <a:t>430,000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2888184"/>
                  </a:ext>
                </a:extLst>
              </a:tr>
              <a:tr h="3096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Pi camera v2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u="none" strike="noStrike" dirty="0">
                          <a:effectLst/>
                        </a:rPr>
                        <a:t>28,000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</a:t>
                      </a:r>
                    </a:p>
                  </a:txBody>
                  <a:tcPr marL="4619" marR="4619" marT="46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u="none" strike="noStrike" dirty="0">
                          <a:effectLst/>
                        </a:rPr>
                        <a:t>280,000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0362676"/>
                  </a:ext>
                </a:extLst>
              </a:tr>
              <a:tr h="6959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FLiR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Dev Kit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u="none" strike="noStrike" dirty="0">
                          <a:effectLst/>
                        </a:rPr>
                        <a:t>324,000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</a:t>
                      </a:r>
                    </a:p>
                  </a:txBody>
                  <a:tcPr marL="4619" marR="4619" marT="46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972,000</a:t>
                      </a:r>
                    </a:p>
                  </a:txBody>
                  <a:tcPr marL="4619" marR="4619" marT="461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068229"/>
                  </a:ext>
                </a:extLst>
              </a:tr>
              <a:tr h="6959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 Neue"/>
                        </a:rPr>
                        <a:t>Quick Starter Kit for Raspberry Pi # Model B</a:t>
                      </a:r>
                    </a:p>
                  </a:txBody>
                  <a:tcPr marL="4619" marR="4619" marT="4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62,000</a:t>
                      </a:r>
                    </a:p>
                  </a:txBody>
                  <a:tcPr marL="4619" marR="4619" marT="461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</a:t>
                      </a:r>
                    </a:p>
                  </a:txBody>
                  <a:tcPr marL="4619" marR="4619" marT="46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248,000</a:t>
                      </a:r>
                    </a:p>
                  </a:txBody>
                  <a:tcPr marL="4619" marR="4619" marT="461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3454080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유아 원목 침대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u="none" strike="noStrike" dirty="0">
                          <a:effectLst/>
                        </a:rPr>
                        <a:t>180,320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u="none" strike="noStrike" dirty="0"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u="none" strike="noStrike" dirty="0">
                          <a:effectLst/>
                        </a:rPr>
                        <a:t>180,320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11346424"/>
                  </a:ext>
                </a:extLst>
              </a:tr>
              <a:tr h="10899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 Neue"/>
                        </a:rPr>
                        <a:t>SL-M3820ND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280,000</a:t>
                      </a:r>
                    </a:p>
                  </a:txBody>
                  <a:tcPr marL="4619" marR="4619" marT="461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4619" marR="4619" marT="46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280,000</a:t>
                      </a:r>
                    </a:p>
                  </a:txBody>
                  <a:tcPr marL="4619" marR="4619" marT="461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3414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 Neue"/>
                        </a:rPr>
                        <a:t>MLT-D203L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139,700</a:t>
                      </a:r>
                    </a:p>
                  </a:txBody>
                  <a:tcPr marL="4619" marR="4619" marT="461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4619" marR="4619" marT="46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419,100</a:t>
                      </a:r>
                    </a:p>
                  </a:txBody>
                  <a:tcPr marL="4619" marR="4619" marT="461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889367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 Neue"/>
                        </a:rPr>
                        <a:t>멘토링 지원비</a:t>
                      </a:r>
                    </a:p>
                  </a:txBody>
                  <a:tcPr marL="4619" marR="4619" marT="4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150,000</a:t>
                      </a:r>
                    </a:p>
                  </a:txBody>
                  <a:tcPr marL="4619" marR="4619" marT="461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</a:t>
                      </a:r>
                    </a:p>
                  </a:txBody>
                  <a:tcPr marL="4619" marR="4619" marT="46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750,000</a:t>
                      </a:r>
                    </a:p>
                  </a:txBody>
                  <a:tcPr marL="4619" marR="4619" marT="461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20063596"/>
                  </a:ext>
                </a:extLst>
              </a:tr>
              <a:tr h="38807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 Neue"/>
                        </a:rPr>
                        <a:t>회의비</a:t>
                      </a:r>
                    </a:p>
                  </a:txBody>
                  <a:tcPr marL="4619" marR="4619" marT="4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750,000</a:t>
                      </a:r>
                    </a:p>
                  </a:txBody>
                  <a:tcPr marL="4619" marR="4619" marT="461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4547268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GIGABYTE </a:t>
                      </a:r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지포스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GTX1070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585,890</a:t>
                      </a:r>
                    </a:p>
                  </a:txBody>
                  <a:tcPr marL="4619" marR="4619" marT="461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</a:t>
                      </a:r>
                    </a:p>
                  </a:txBody>
                  <a:tcPr marL="4619" marR="4619" marT="46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1,171,780</a:t>
                      </a:r>
                    </a:p>
                  </a:txBody>
                  <a:tcPr marL="4619" marR="4619" marT="461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79804372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Helvetica Neue"/>
                        </a:rPr>
                        <a:t>공기계</a:t>
                      </a: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 Neue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 Neue"/>
                        </a:rPr>
                        <a:t>휴대폰</a:t>
                      </a: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 Neue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100,000</a:t>
                      </a:r>
                    </a:p>
                  </a:txBody>
                  <a:tcPr marL="4619" marR="4619" marT="461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</a:t>
                      </a:r>
                    </a:p>
                  </a:txBody>
                  <a:tcPr marL="4619" marR="4619" marT="46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200,000</a:t>
                      </a:r>
                    </a:p>
                  </a:txBody>
                  <a:tcPr marL="4619" marR="4619" marT="461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251123"/>
                  </a:ext>
                </a:extLst>
              </a:tr>
              <a:tr h="46715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도서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파이썬으로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배우는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....)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u="none" strike="noStrike" dirty="0">
                          <a:effectLst/>
                        </a:rPr>
                        <a:t>23,400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u="none" strike="noStrike" dirty="0"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u="none" strike="noStrike" dirty="0">
                          <a:effectLst/>
                        </a:rPr>
                        <a:t>23,400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9914717"/>
                  </a:ext>
                </a:extLst>
              </a:tr>
              <a:tr h="46715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도서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러닝 </a:t>
                      </a:r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OpenCV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u="none" strike="noStrike" dirty="0">
                          <a:effectLst/>
                        </a:rPr>
                        <a:t>52,200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u="none" strike="noStrike" dirty="0"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u="none" strike="noStrike" dirty="0">
                          <a:effectLst/>
                        </a:rPr>
                        <a:t>52,200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50392939"/>
                  </a:ext>
                </a:extLst>
              </a:tr>
              <a:tr h="46715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 Neue"/>
                        </a:rPr>
                        <a:t>총</a:t>
                      </a:r>
                      <a:r>
                        <a:rPr lang="ko-KR" altLang="en-US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Helvetica Neue"/>
                        </a:rPr>
                        <a:t> 합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619" marR="4619" marT="4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650,920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</a:t>
                      </a:r>
                    </a:p>
                  </a:txBody>
                  <a:tcPr marL="4619" marR="4619" marT="461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5,756,800</a:t>
                      </a:r>
                    </a:p>
                  </a:txBody>
                  <a:tcPr marL="4619" marR="4619" marT="461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387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7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680936" y="1971994"/>
            <a:ext cx="43943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i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endParaRPr lang="ko-KR" altLang="en-US" sz="6000" dirty="0">
              <a:solidFill>
                <a:srgbClr val="FA43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C2D555-E01D-4827-9F02-FD31F6A00EC3}"/>
              </a:ext>
            </a:extLst>
          </p:cNvPr>
          <p:cNvSpPr/>
          <p:nvPr/>
        </p:nvSpPr>
        <p:spPr>
          <a:xfrm>
            <a:off x="4656391" y="3774624"/>
            <a:ext cx="24434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</a:t>
            </a:r>
            <a:r>
              <a:rPr lang="en-US" altLang="ko-KR" sz="2800" b="1" i="1" dirty="0">
                <a:solidFill>
                  <a:srgbClr val="FFA7A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 </a:t>
            </a:r>
            <a:r>
              <a:rPr lang="en-US" altLang="ko-KR" sz="2800" b="1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r>
              <a:rPr lang="en-US" altLang="ko-KR" sz="2800" b="1" i="1" dirty="0">
                <a:solidFill>
                  <a:srgbClr val="FFA7A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aby &amp; </a:t>
            </a:r>
            <a:r>
              <a:rPr lang="en-US" altLang="ko-KR" sz="2800" b="1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86674" y="3211166"/>
            <a:ext cx="1600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-FBI-</a:t>
            </a:r>
            <a:endParaRPr lang="ko-KR" altLang="en-US" sz="4800" b="1" i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392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꺾인 연결선 2"/>
          <p:cNvCxnSpPr>
            <a:cxnSpLocks/>
            <a:stCxn id="5" idx="2"/>
          </p:cNvCxnSpPr>
          <p:nvPr/>
        </p:nvCxnSpPr>
        <p:spPr>
          <a:xfrm rot="16200000" flipH="1">
            <a:off x="2744165" y="-1642900"/>
            <a:ext cx="4739954" cy="8203553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1948808" y="4476378"/>
            <a:ext cx="1865031" cy="697945"/>
          </a:xfrm>
          <a:prstGeom prst="roundRect">
            <a:avLst>
              <a:gd name="adj" fmla="val 27919"/>
            </a:avLst>
          </a:prstGeom>
          <a:solidFill>
            <a:srgbClr val="F10D3E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WHY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320168" y="4480267"/>
            <a:ext cx="1865031" cy="697945"/>
          </a:xfrm>
          <a:prstGeom prst="roundRect">
            <a:avLst>
              <a:gd name="adj" fmla="val 24975"/>
            </a:avLst>
          </a:prstGeom>
          <a:solidFill>
            <a:srgbClr val="F10D3E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About ITEM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659557" y="4476378"/>
            <a:ext cx="1865031" cy="697945"/>
          </a:xfrm>
          <a:prstGeom prst="roundRect">
            <a:avLst>
              <a:gd name="adj" fmla="val 26447"/>
            </a:avLst>
          </a:prstGeom>
          <a:solidFill>
            <a:srgbClr val="F10D3E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HOW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58693" y="4483386"/>
            <a:ext cx="1865031" cy="697945"/>
          </a:xfrm>
          <a:prstGeom prst="roundRect">
            <a:avLst>
              <a:gd name="adj" fmla="val 27919"/>
            </a:avLst>
          </a:prstGeom>
          <a:solidFill>
            <a:srgbClr val="F10D3E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PLAN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68916" y="1202970"/>
            <a:ext cx="67101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Smart baby care system</a:t>
            </a:r>
          </a:p>
          <a:p>
            <a:pPr>
              <a:lnSpc>
                <a:spcPct val="150000"/>
              </a:lnSpc>
            </a:pPr>
            <a:r>
              <a:rPr lang="ko-KR" altLang="en-US" sz="2000" b="1" i="1" dirty="0">
                <a:solidFill>
                  <a:srgbClr val="FFA7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신생아 </a:t>
            </a:r>
            <a:r>
              <a:rPr lang="ko-KR" altLang="en-US" sz="2000" b="1" i="1" dirty="0" err="1">
                <a:solidFill>
                  <a:srgbClr val="FFA7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돌보미</a:t>
            </a:r>
            <a:r>
              <a:rPr lang="ko-KR" altLang="en-US" sz="2000" b="1" i="1" dirty="0">
                <a:solidFill>
                  <a:srgbClr val="FFA7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시스템 </a:t>
            </a:r>
            <a:r>
              <a:rPr lang="en-US" altLang="ko-KR" sz="2000" b="1" i="1" dirty="0">
                <a:solidFill>
                  <a:srgbClr val="FFA7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FBI</a:t>
            </a:r>
            <a:endParaRPr lang="ko-KR" altLang="en-US" sz="2000" b="1" i="1" dirty="0">
              <a:solidFill>
                <a:srgbClr val="FFA7A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2777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54" y="1840755"/>
            <a:ext cx="6633350" cy="44647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6470" y="1618022"/>
            <a:ext cx="7023752" cy="1052596"/>
          </a:xfrm>
          <a:prstGeom prst="rect">
            <a:avLst/>
          </a:prstGeom>
          <a:solidFill>
            <a:srgbClr val="E8EFF4"/>
          </a:solidFill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휴먼명조"/>
                <a:ea typeface="휴먼명조"/>
              </a:rPr>
              <a:t>      [2000~2017</a:t>
            </a:r>
            <a:r>
              <a:rPr lang="ko-KR" altLang="en-US" sz="2400" b="1" kern="0" dirty="0">
                <a:solidFill>
                  <a:srgbClr val="000000"/>
                </a:solidFill>
                <a:latin typeface="휴먼명조"/>
                <a:ea typeface="휴먼명조"/>
              </a:rPr>
              <a:t>년도</a:t>
            </a:r>
            <a:r>
              <a:rPr lang="en-US" altLang="ko-KR" sz="2400" b="1" kern="0" dirty="0">
                <a:solidFill>
                  <a:srgbClr val="000000"/>
                </a:solidFill>
                <a:latin typeface="휴먼명조"/>
                <a:ea typeface="휴먼명조"/>
              </a:rPr>
              <a:t>] </a:t>
            </a:r>
            <a:r>
              <a:rPr lang="ko-KR" altLang="en-US" sz="2400" b="1" kern="0" dirty="0">
                <a:solidFill>
                  <a:srgbClr val="000000"/>
                </a:solidFill>
                <a:latin typeface="휴먼명조"/>
                <a:ea typeface="휴먼명조"/>
              </a:rPr>
              <a:t>영아 사망원인 구성비</a:t>
            </a:r>
            <a:endParaRPr lang="en-US" altLang="ko-KR" sz="1400" kern="0" dirty="0">
              <a:solidFill>
                <a:srgbClr val="000000"/>
              </a:solidFill>
              <a:latin typeface="한양신명조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한양신명조"/>
                <a:ea typeface="한양중고딕"/>
              </a:rPr>
              <a:t>			  		</a:t>
            </a:r>
            <a:r>
              <a:rPr lang="en-US" altLang="ko-KR" sz="1400" kern="0" dirty="0">
                <a:solidFill>
                  <a:srgbClr val="000000"/>
                </a:solidFill>
                <a:latin typeface="한양중고딕"/>
                <a:ea typeface="한양중고딕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한양중고딕"/>
                <a:ea typeface="한양중고딕"/>
              </a:rPr>
              <a:t>단위 </a:t>
            </a:r>
            <a:r>
              <a:rPr lang="en-US" altLang="ko-KR" sz="1400" kern="0" dirty="0">
                <a:solidFill>
                  <a:srgbClr val="000000"/>
                </a:solidFill>
                <a:latin typeface="한양중고딕"/>
                <a:ea typeface="한양중고딕"/>
              </a:rPr>
              <a:t>: %, </a:t>
            </a:r>
            <a:r>
              <a:rPr lang="ko-KR" altLang="en-US" sz="1400" kern="0" dirty="0">
                <a:solidFill>
                  <a:srgbClr val="000000"/>
                </a:solidFill>
                <a:latin typeface="한양중고딕"/>
                <a:ea typeface="한양중고딕"/>
              </a:rPr>
              <a:t>출처 </a:t>
            </a:r>
            <a:r>
              <a:rPr lang="en-US" altLang="ko-KR" sz="1400" kern="0" dirty="0">
                <a:solidFill>
                  <a:srgbClr val="000000"/>
                </a:solidFill>
                <a:latin typeface="한양중고딕"/>
                <a:ea typeface="한양중고딕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한양중고딕"/>
                <a:ea typeface="한양중고딕"/>
              </a:rPr>
              <a:t>통계청</a:t>
            </a:r>
            <a:r>
              <a:rPr lang="en-US" altLang="ko-KR" sz="1400" kern="0" dirty="0">
                <a:solidFill>
                  <a:srgbClr val="000000"/>
                </a:solidFill>
                <a:latin typeface="한양중고딕"/>
                <a:ea typeface="한양중고딕"/>
              </a:rPr>
              <a:t>) </a:t>
            </a:r>
          </a:p>
          <a:p>
            <a:pPr algn="just" fontAlgn="base">
              <a:lnSpc>
                <a:spcPct val="120000"/>
              </a:lnSpc>
            </a:pP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61183" y="3186610"/>
            <a:ext cx="402121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3A3C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스스로 몸을 지탱할 수 없는 나이의 </a:t>
            </a:r>
            <a:endParaRPr lang="en-US" altLang="ko-KR" dirty="0">
              <a:solidFill>
                <a:srgbClr val="373A3C"/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73A3C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아기가 </a:t>
            </a:r>
            <a:r>
              <a:rPr lang="ko-KR" altLang="en-US" dirty="0">
                <a:solidFill>
                  <a:srgbClr val="0070C0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코와 입을 막는 </a:t>
            </a:r>
            <a:r>
              <a:rPr lang="ko-KR" altLang="en-US" dirty="0">
                <a:solidFill>
                  <a:srgbClr val="C00000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엎드린 자세</a:t>
            </a:r>
            <a:r>
              <a:rPr lang="ko-KR" altLang="en-US" dirty="0">
                <a:solidFill>
                  <a:srgbClr val="373A3C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로</a:t>
            </a:r>
            <a:r>
              <a:rPr lang="en-US" altLang="ko-KR" dirty="0">
                <a:solidFill>
                  <a:srgbClr val="373A3C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 </a:t>
            </a:r>
            <a:r>
              <a:rPr lang="ko-KR" altLang="en-US" dirty="0">
                <a:solidFill>
                  <a:srgbClr val="373A3C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인해 발생</a:t>
            </a:r>
            <a:endParaRPr lang="ko-KR" altLang="en-US" dirty="0"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03729" y="4692009"/>
            <a:ext cx="508827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☞ 아기의 동태를 </a:t>
            </a:r>
            <a:r>
              <a:rPr lang="ko-KR" altLang="en-US" sz="1700" b="1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부모가</a:t>
            </a:r>
            <a:r>
              <a:rPr lang="ko-KR" altLang="en-US" sz="17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700" b="1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항시 파악</a:t>
            </a:r>
            <a:r>
              <a:rPr lang="ko-KR" altLang="en-US" sz="17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하고 있어야 함</a:t>
            </a:r>
            <a:r>
              <a:rPr lang="en-US" altLang="ko-KR" sz="17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7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설명선 1 10"/>
          <p:cNvSpPr/>
          <p:nvPr/>
        </p:nvSpPr>
        <p:spPr>
          <a:xfrm>
            <a:off x="7500222" y="3113597"/>
            <a:ext cx="4160735" cy="1505399"/>
          </a:xfrm>
          <a:prstGeom prst="borderCallout1">
            <a:avLst>
              <a:gd name="adj1" fmla="val 49320"/>
              <a:gd name="adj2" fmla="val -379"/>
              <a:gd name="adj3" fmla="val -3037"/>
              <a:gd name="adj4" fmla="val -24571"/>
            </a:avLst>
          </a:prstGeom>
          <a:noFill/>
          <a:ln w="38100">
            <a:solidFill>
              <a:srgbClr val="FF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8326" y="103032"/>
            <a:ext cx="16838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</a:rPr>
              <a:t>Why?</a:t>
            </a:r>
            <a:endParaRPr lang="ko-KR" altLang="en-US" sz="4500" b="1" i="1" dirty="0">
              <a:effectLst>
                <a:outerShdw blurRad="50800" dist="38100" dir="2700000" sx="102000" sy="102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779" y="83319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>
                <a:solidFill>
                  <a:srgbClr val="FC707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생각하게 된 계기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65702" y="2789363"/>
            <a:ext cx="1416544" cy="261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8354" y="2671608"/>
            <a:ext cx="663335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1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15" y="1530215"/>
            <a:ext cx="4735272" cy="38998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8326" y="103032"/>
            <a:ext cx="16838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</a:rPr>
              <a:t>Why?</a:t>
            </a:r>
            <a:endParaRPr lang="ko-KR" altLang="en-US" sz="4500" b="1" i="1" dirty="0">
              <a:effectLst>
                <a:outerShdw blurRad="50800" dist="38100" dir="2700000" sx="102000" sy="102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779" y="83319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>
                <a:solidFill>
                  <a:srgbClr val="FC707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생각하게 된 계기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82" y="5542051"/>
            <a:ext cx="5566866" cy="6098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721" y="1478845"/>
            <a:ext cx="5327295" cy="34639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30775" y="6230332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이투데이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593245" y="5030662"/>
            <a:ext cx="4579310" cy="1199670"/>
            <a:chOff x="3084725" y="3060888"/>
            <a:chExt cx="6362700" cy="166687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84725" y="3060888"/>
              <a:ext cx="6362700" cy="1666875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8674427" y="4398898"/>
              <a:ext cx="686389" cy="328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1227" y="6172256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노컷뉴스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1447" y="5020375"/>
            <a:ext cx="1027522" cy="261903"/>
          </a:xfrm>
          <a:prstGeom prst="rect">
            <a:avLst/>
          </a:prstGeom>
          <a:noFill/>
          <a:ln w="28575">
            <a:solidFill>
              <a:srgbClr val="F10D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50989" y="5339636"/>
            <a:ext cx="1854805" cy="290861"/>
          </a:xfrm>
          <a:prstGeom prst="rect">
            <a:avLst/>
          </a:prstGeom>
          <a:noFill/>
          <a:ln w="28575">
            <a:solidFill>
              <a:srgbClr val="F10D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46216" y="5838866"/>
            <a:ext cx="1840140" cy="304939"/>
          </a:xfrm>
          <a:prstGeom prst="rect">
            <a:avLst/>
          </a:prstGeom>
          <a:noFill/>
          <a:ln w="28575">
            <a:solidFill>
              <a:srgbClr val="F10D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4982" y="1314461"/>
            <a:ext cx="5608826" cy="5312370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63765" y="1314461"/>
            <a:ext cx="5608826" cy="5312370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43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54907" y="752521"/>
            <a:ext cx="35266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FC707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영유아 </a:t>
            </a:r>
            <a:r>
              <a:rPr lang="ko-KR" altLang="en-US" b="1" i="1" dirty="0" err="1">
                <a:solidFill>
                  <a:srgbClr val="FC707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스마트케어</a:t>
            </a:r>
            <a:r>
              <a:rPr lang="ko-KR" altLang="en-US" b="1" i="1" dirty="0">
                <a:solidFill>
                  <a:srgbClr val="FC707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시스템 </a:t>
            </a:r>
            <a:r>
              <a:rPr lang="en-US" altLang="ko-KR" b="1" i="1" dirty="0">
                <a:solidFill>
                  <a:srgbClr val="FC707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FBI</a:t>
            </a:r>
          </a:p>
        </p:txBody>
      </p:sp>
      <p:graphicFrame>
        <p:nvGraphicFramePr>
          <p:cNvPr id="27" name="다이어그램 26"/>
          <p:cNvGraphicFramePr/>
          <p:nvPr>
            <p:extLst>
              <p:ext uri="{D42A27DB-BD31-4B8C-83A1-F6EECF244321}">
                <p14:modId xmlns:p14="http://schemas.microsoft.com/office/powerpoint/2010/main" val="416689607"/>
              </p:ext>
            </p:extLst>
          </p:nvPr>
        </p:nvGraphicFramePr>
        <p:xfrm>
          <a:off x="7086232" y="2459993"/>
          <a:ext cx="3126281" cy="118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8" name="다이어그램 27"/>
          <p:cNvGraphicFramePr/>
          <p:nvPr>
            <p:extLst>
              <p:ext uri="{D42A27DB-BD31-4B8C-83A1-F6EECF244321}">
                <p14:modId xmlns:p14="http://schemas.microsoft.com/office/powerpoint/2010/main" val="915711227"/>
              </p:ext>
            </p:extLst>
          </p:nvPr>
        </p:nvGraphicFramePr>
        <p:xfrm>
          <a:off x="6061753" y="4048017"/>
          <a:ext cx="4972692" cy="1353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849B0DD-0D1F-434B-A622-3AD2B516D4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9834" y="1673883"/>
            <a:ext cx="4887748" cy="44152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5750" y="156500"/>
            <a:ext cx="153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</a:rPr>
              <a:t>ITEM</a:t>
            </a:r>
            <a:endParaRPr lang="ko-KR" altLang="en-US" sz="4400" b="1" i="1" dirty="0">
              <a:effectLst>
                <a:outerShdw blurRad="50800" dist="38100" dir="2700000" sx="102000" sy="102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94848" y="4150380"/>
            <a:ext cx="1770120" cy="13257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05" y="2631513"/>
            <a:ext cx="842176" cy="8421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39834" y="1673883"/>
            <a:ext cx="4887748" cy="4415266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9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ìê¸° ì¼êµ´ ì¸ìì ëí ì´ë¯¸ì§ ê²ìê²°ê³¼">
            <a:extLst>
              <a:ext uri="{FF2B5EF4-FFF2-40B4-BE49-F238E27FC236}">
                <a16:creationId xmlns:a16="http://schemas.microsoft.com/office/drawing/2014/main" id="{A18E80A8-A564-4F98-B0C7-DEC93107C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19" y="2264889"/>
            <a:ext cx="4795760" cy="341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71370B-9D45-4898-B55A-17CBE497D901}"/>
              </a:ext>
            </a:extLst>
          </p:cNvPr>
          <p:cNvSpPr txBox="1"/>
          <p:nvPr/>
        </p:nvSpPr>
        <p:spPr>
          <a:xfrm>
            <a:off x="5857661" y="2345309"/>
            <a:ext cx="56669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5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CNN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을 활용한 영상처리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  <a:p>
            <a:pPr marL="285750" lvl="0" indent="-285750">
              <a:lnSpc>
                <a:spcPct val="250000"/>
              </a:lnSpc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아기의 </a:t>
            </a:r>
            <a:r>
              <a:rPr lang="ko-KR" altLang="en-US" sz="2400" dirty="0">
                <a:solidFill>
                  <a:srgbClr val="C00000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엎드린 뒷모습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을 감지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  <a:p>
            <a:pPr marL="285750" lvl="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아기의 </a:t>
            </a:r>
            <a:r>
              <a:rPr lang="ko-KR" altLang="en-US" sz="2400" dirty="0">
                <a:solidFill>
                  <a:srgbClr val="C00000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행동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2400" dirty="0">
                <a:solidFill>
                  <a:srgbClr val="C00000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표정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을 감지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50" y="156500"/>
            <a:ext cx="153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</a:rPr>
              <a:t>ITEM</a:t>
            </a:r>
            <a:endParaRPr lang="ko-KR" altLang="en-US" sz="4400" b="1" i="1" dirty="0">
              <a:effectLst>
                <a:outerShdw blurRad="50800" dist="38100" dir="2700000" sx="102000" sy="102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5865" y="3087813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C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onvolsusion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eural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etwork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4907" y="752521"/>
            <a:ext cx="34753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FC707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영유아 </a:t>
            </a:r>
            <a:r>
              <a:rPr lang="ko-KR" altLang="en-US" b="1" i="1" dirty="0" err="1">
                <a:solidFill>
                  <a:srgbClr val="FC707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스마트케어</a:t>
            </a:r>
            <a:r>
              <a:rPr lang="ko-KR" altLang="en-US" b="1" i="1" dirty="0">
                <a:solidFill>
                  <a:srgbClr val="FC707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시스템 </a:t>
            </a:r>
            <a:r>
              <a:rPr lang="en-US" altLang="ko-KR" b="1" i="1" dirty="0">
                <a:solidFill>
                  <a:srgbClr val="FC707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FBI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3319" y="2264889"/>
            <a:ext cx="4783081" cy="34167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3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20BCAD4-EF1B-4BAC-8FB1-3C509E2D7B02}"/>
              </a:ext>
            </a:extLst>
          </p:cNvPr>
          <p:cNvSpPr txBox="1"/>
          <p:nvPr/>
        </p:nvSpPr>
        <p:spPr>
          <a:xfrm>
            <a:off x="4848462" y="2359434"/>
            <a:ext cx="67815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5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열 화상 촬영</a:t>
            </a:r>
          </a:p>
          <a:p>
            <a:pPr marL="285750" lvl="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열 화상 카메라를 이용해 </a:t>
            </a:r>
            <a:r>
              <a:rPr lang="ko-KR" altLang="en-US" sz="2400" dirty="0">
                <a:solidFill>
                  <a:srgbClr val="C00000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체온을 상시 체크</a:t>
            </a:r>
            <a:endParaRPr lang="en-US" altLang="ko-KR" sz="2400" dirty="0">
              <a:solidFill>
                <a:srgbClr val="C00000"/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  <a:p>
            <a:pPr marL="285750" lvl="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아기의 </a:t>
            </a:r>
            <a:r>
              <a:rPr lang="ko-KR" altLang="en-US" sz="2400" dirty="0">
                <a:solidFill>
                  <a:srgbClr val="C00000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정확한 컨디션 파악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에 도움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C746CD-5A50-462A-AEC6-C62B25254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49" y="2095500"/>
            <a:ext cx="3390900" cy="350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750" y="156500"/>
            <a:ext cx="153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</a:rPr>
              <a:t>ITEM</a:t>
            </a:r>
            <a:endParaRPr lang="ko-KR" altLang="en-US" sz="4400" b="1" i="1" dirty="0">
              <a:effectLst>
                <a:outerShdw blurRad="50800" dist="38100" dir="2700000" sx="102000" sy="102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4907" y="752521"/>
            <a:ext cx="3917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>
                <a:solidFill>
                  <a:srgbClr val="FC707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영유아 </a:t>
            </a:r>
            <a:r>
              <a:rPr lang="ko-KR" altLang="en-US" b="1" i="1" dirty="0" err="1">
                <a:solidFill>
                  <a:srgbClr val="FC707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스마트케어</a:t>
            </a:r>
            <a:r>
              <a:rPr lang="ko-KR" altLang="en-US" b="1" i="1" dirty="0">
                <a:solidFill>
                  <a:srgbClr val="FC707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시스템 </a:t>
            </a:r>
            <a:r>
              <a:rPr lang="en-US" altLang="ko-KR" b="1" i="1" dirty="0">
                <a:solidFill>
                  <a:srgbClr val="FC707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FBI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53749" y="2095500"/>
            <a:ext cx="3390900" cy="350520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2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5EA00-4B30-402F-AB4D-88B42151C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298" y="4192858"/>
            <a:ext cx="7740566" cy="11911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영상처리 라이브러리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: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OpenCV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카메라 모듈과 열 화상 측정 모듈로부터 받은 데이터 학습 및 처리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</p:txBody>
      </p:sp>
      <p:pic>
        <p:nvPicPr>
          <p:cNvPr id="1026" name="Picture 2" descr="https://t1.daumcdn.net/cfile/tistory/2160783D59645B7D30">
            <a:extLst>
              <a:ext uri="{FF2B5EF4-FFF2-40B4-BE49-F238E27FC236}">
                <a16:creationId xmlns:a16="http://schemas.microsoft.com/office/drawing/2014/main" id="{64C65157-F583-4129-8146-45C0983D5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93" b="93674" l="2703" r="90000">
                        <a14:foregroundMark x1="8378" y1="13625" x2="8378" y2="13625"/>
                        <a14:foregroundMark x1="30000" y1="6813" x2="30000" y2="6813"/>
                        <a14:foregroundMark x1="4189" y1="10706" x2="4189" y2="10706"/>
                        <a14:foregroundMark x1="2703" y1="57178" x2="2703" y2="57178"/>
                        <a14:foregroundMark x1="11216" y1="5596" x2="11216" y2="5596"/>
                        <a14:foregroundMark x1="31757" y1="4136" x2="31757" y2="4136"/>
                        <a14:foregroundMark x1="22297" y1="93674" x2="22297" y2="936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7072"/>
          <a:stretch/>
        </p:blipFill>
        <p:spPr bwMode="auto">
          <a:xfrm>
            <a:off x="1578881" y="2111779"/>
            <a:ext cx="1120504" cy="144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eveloper.nvidia.com/sites/default/files/akamai/cuda/images/product_logos/OpenCV_Logo_340.jpg">
            <a:extLst>
              <a:ext uri="{FF2B5EF4-FFF2-40B4-BE49-F238E27FC236}">
                <a16:creationId xmlns:a16="http://schemas.microsoft.com/office/drawing/2014/main" id="{5EE361CE-CC57-435F-B705-2A71E5F38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r="29707"/>
          <a:stretch/>
        </p:blipFill>
        <p:spPr bwMode="auto">
          <a:xfrm>
            <a:off x="1578881" y="4192858"/>
            <a:ext cx="1045683" cy="1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8326" y="103032"/>
            <a:ext cx="16838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</a:rPr>
              <a:t>How?</a:t>
            </a:r>
            <a:endParaRPr lang="ko-KR" altLang="en-US" sz="4500" b="1" i="1" dirty="0">
              <a:effectLst>
                <a:outerShdw blurRad="50800" dist="38100" dir="2700000" sx="102000" sy="102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DE85B06-D2B7-4FDB-AA14-01965EF86D1A}"/>
              </a:ext>
            </a:extLst>
          </p:cNvPr>
          <p:cNvSpPr txBox="1">
            <a:spLocks/>
          </p:cNvSpPr>
          <p:nvPr/>
        </p:nvSpPr>
        <p:spPr>
          <a:xfrm>
            <a:off x="619126" y="773562"/>
            <a:ext cx="4143374" cy="426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i="1" dirty="0">
                <a:solidFill>
                  <a:srgbClr val="FC707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개발 기술 및 센서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6298" y="2111779"/>
            <a:ext cx="451117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운영체제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: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라즈비안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커널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4.14)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입력받은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 영상 데이터로 아기 상태 체크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스마트폰과의 통신을 위한 서버 역할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81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5EA00-4B30-402F-AB4D-88B42151C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461" y="1771723"/>
            <a:ext cx="6162675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열화상 카메라 모듈 </a:t>
            </a:r>
            <a:r>
              <a:rPr lang="en-US" altLang="ko-K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훈점보맘보 B" panose="02020603020101020101" pitchFamily="18" charset="-127"/>
                <a:ea typeface="1훈점보맘보 B" panose="02020603020101020101" pitchFamily="18" charset="-127"/>
              </a:rPr>
              <a:t>( </a:t>
            </a:r>
            <a:r>
              <a:rPr lang="en-US" altLang="ko-KR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훈점보맘보 B" panose="02020603020101020101" pitchFamily="18" charset="-127"/>
                <a:ea typeface="1훈점보맘보 B" panose="02020603020101020101" pitchFamily="18" charset="-127"/>
              </a:rPr>
              <a:t>FLiR</a:t>
            </a:r>
            <a:r>
              <a:rPr lang="en-US" altLang="ko-K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훈점보맘보 B" panose="02020603020101020101" pitchFamily="18" charset="-127"/>
                <a:ea typeface="1훈점보맘보 B" panose="02020603020101020101" pitchFamily="18" charset="-127"/>
              </a:rPr>
              <a:t> Dev Kit)</a:t>
            </a:r>
          </a:p>
          <a:p>
            <a:pPr marL="0" indent="0">
              <a:buNone/>
            </a:pPr>
            <a:endParaRPr lang="en-US" altLang="ko-KR" dirty="0"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80 X 60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해상도 출력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8 ~ 14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마이크론의 범위의 적외선을 감지하여 이미지로 출력</a:t>
            </a:r>
          </a:p>
        </p:txBody>
      </p:sp>
      <p:pic>
        <p:nvPicPr>
          <p:cNvPr id="2050" name="Picture 2" descr="http://www.icbanq.com/icbank_data/image/shop_product/2016/1E2B2808-0C31-412C-AFDF-86315AD08BEB.jpg">
            <a:extLst>
              <a:ext uri="{FF2B5EF4-FFF2-40B4-BE49-F238E27FC236}">
                <a16:creationId xmlns:a16="http://schemas.microsoft.com/office/drawing/2014/main" id="{DFD84E7F-A982-44E2-9B77-7DF03C1D1A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882" b="96672" l="10000" r="90000">
                        <a14:foregroundMark x1="48000" y1="69882" x2="48000" y2="698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945"/>
          <a:stretch/>
        </p:blipFill>
        <p:spPr bwMode="auto">
          <a:xfrm rot="5400000">
            <a:off x="-55514" y="2771155"/>
            <a:ext cx="6318076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B2D8645-A073-4265-B2CA-53FFB0098B40}"/>
              </a:ext>
            </a:extLst>
          </p:cNvPr>
          <p:cNvSpPr txBox="1">
            <a:spLocks/>
          </p:cNvSpPr>
          <p:nvPr/>
        </p:nvSpPr>
        <p:spPr>
          <a:xfrm>
            <a:off x="1072260" y="1774804"/>
            <a:ext cx="5695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dirty="0"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1훈점보맘보 B" panose="02020603020101020101" pitchFamily="18" charset="-127"/>
                <a:ea typeface="1훈점보맘보 B" panose="02020603020101020101" pitchFamily="18" charset="-127"/>
              </a:rPr>
              <a:t>Camera board V2</a:t>
            </a:r>
          </a:p>
          <a:p>
            <a:endParaRPr lang="en-US" altLang="ko-KR" dirty="0"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  <a:p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MiPi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-CSI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인터페이스 사용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비디오의 경우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1080p30fps, 720p60fps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출력</a:t>
            </a:r>
          </a:p>
        </p:txBody>
      </p:sp>
      <p:pic>
        <p:nvPicPr>
          <p:cNvPr id="8" name="Picture 2" descr="http://vctec.co.kr/web/product/sparkfun/img/13233-01.jpg">
            <a:extLst>
              <a:ext uri="{FF2B5EF4-FFF2-40B4-BE49-F238E27FC236}">
                <a16:creationId xmlns:a16="http://schemas.microsoft.com/office/drawing/2014/main" id="{69A905AF-FE57-4146-A473-BB10B4AE3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167" r="96667">
                        <a14:foregroundMark x1="67667" y1="21000" x2="67667" y2="21000"/>
                        <a14:foregroundMark x1="93500" y1="55167" x2="93500" y2="55167"/>
                        <a14:foregroundMark x1="30833" y1="31000" x2="30833" y2="31000"/>
                        <a14:foregroundMark x1="31333" y1="27500" x2="31333" y2="27500"/>
                        <a14:foregroundMark x1="32167" y1="27500" x2="32167" y2="27500"/>
                        <a14:foregroundMark x1="96833" y1="56667" x2="96833" y2="56667"/>
                        <a14:foregroundMark x1="11167" y1="46667" x2="11167" y2="46667"/>
                        <a14:foregroundMark x1="9833" y1="47500" x2="9833" y2="47500"/>
                        <a14:foregroundMark x1="7500" y1="47667" x2="7500" y2="47667"/>
                        <a14:foregroundMark x1="6167" y1="48833" x2="6167" y2="48833"/>
                        <a14:foregroundMark x1="64833" y1="46167" x2="64833" y2="46167"/>
                        <a14:foregroundMark x1="14333" y1="45500" x2="14333" y2="45500"/>
                        <a14:foregroundMark x1="13500" y1="46167" x2="13500" y2="46167"/>
                        <a14:foregroundMark x1="12500" y1="47333" x2="12500" y2="47333"/>
                        <a14:foregroundMark x1="5167" y1="49167" x2="5167" y2="49167"/>
                        <a14:foregroundMark x1="3167" y1="50167" x2="3167" y2="50167"/>
                        <a14:foregroundMark x1="4000" y1="49333" x2="4000" y2="49333"/>
                        <a14:foregroundMark x1="4333" y1="50667" x2="4333" y2="50667"/>
                        <a14:foregroundMark x1="14000" y1="38333" x2="14000" y2="38333"/>
                        <a14:foregroundMark x1="12167" y1="52667" x2="12167" y2="52667"/>
                        <a14:foregroundMark x1="9833" y1="52833" x2="9833" y2="52833"/>
                        <a14:foregroundMark x1="6500" y1="54333" x2="6500" y2="54333"/>
                        <a14:foregroundMark x1="5833" y1="55667" x2="5833" y2="55667"/>
                        <a14:foregroundMark x1="3333" y1="51000" x2="3333" y2="51000"/>
                        <a14:foregroundMark x1="8833" y1="55000" x2="8833" y2="55000"/>
                        <a14:foregroundMark x1="11333" y1="54000" x2="11333" y2="54000"/>
                        <a14:foregroundMark x1="15333" y1="52333" x2="15333" y2="52333"/>
                        <a14:foregroundMark x1="15500" y1="51167" x2="15500" y2="51167"/>
                        <a14:foregroundMark x1="16667" y1="51333" x2="16667" y2="51333"/>
                        <a14:foregroundMark x1="18167" y1="55500" x2="18167" y2="55500"/>
                        <a14:foregroundMark x1="16167" y1="56833" x2="16167" y2="56833"/>
                        <a14:foregroundMark x1="12667" y1="57333" x2="12667" y2="57333"/>
                        <a14:foregroundMark x1="11667" y1="58167" x2="11667" y2="58167"/>
                        <a14:foregroundMark x1="9667" y1="59833" x2="9667" y2="59833"/>
                        <a14:foregroundMark x1="8833" y1="60000" x2="8833" y2="60000"/>
                        <a14:foregroundMark x1="13333" y1="36833" x2="13333" y2="36833"/>
                        <a14:foregroundMark x1="18833" y1="61167" x2="18833" y2="61167"/>
                        <a14:foregroundMark x1="22000" y1="60667" x2="22000" y2="60667"/>
                        <a14:foregroundMark x1="22500" y1="60000" x2="22500" y2="60000"/>
                        <a14:foregroundMark x1="21500" y1="60167" x2="21500" y2="60167"/>
                        <a14:foregroundMark x1="19833" y1="60833" x2="19833" y2="60833"/>
                        <a14:foregroundMark x1="19000" y1="61500" x2="19000" y2="61500"/>
                        <a14:foregroundMark x1="19833" y1="61667" x2="19833" y2="61667"/>
                        <a14:foregroundMark x1="18333" y1="62000" x2="18333" y2="62000"/>
                        <a14:foregroundMark x1="17000" y1="62333" x2="16833" y2="62333"/>
                        <a14:foregroundMark x1="15833" y1="62833" x2="15833" y2="62833"/>
                        <a14:foregroundMark x1="14833" y1="63167" x2="14833" y2="63167"/>
                        <a14:foregroundMark x1="13833" y1="63833" x2="13833" y2="63833"/>
                        <a14:foregroundMark x1="12667" y1="64333" x2="12667" y2="64333"/>
                        <a14:foregroundMark x1="11833" y1="64667" x2="11833" y2="64667"/>
                        <a14:foregroundMark x1="19667" y1="66333" x2="19667" y2="66333"/>
                        <a14:foregroundMark x1="20833" y1="66500" x2="20833" y2="66500"/>
                        <a14:foregroundMark x1="22500" y1="65333" x2="22500" y2="65333"/>
                        <a14:foregroundMark x1="24000" y1="64833" x2="24000" y2="64833"/>
                        <a14:foregroundMark x1="24833" y1="64667" x2="24833" y2="64667"/>
                        <a14:foregroundMark x1="25500" y1="64500" x2="25500" y2="64500"/>
                        <a14:foregroundMark x1="26000" y1="64500" x2="26000" y2="64500"/>
                        <a14:foregroundMark x1="25333" y1="65333" x2="25333" y2="65333"/>
                        <a14:foregroundMark x1="24000" y1="65667" x2="24000" y2="65667"/>
                        <a14:foregroundMark x1="22667" y1="66167" x2="22667" y2="66167"/>
                        <a14:foregroundMark x1="20833" y1="67167" x2="20833" y2="67167"/>
                        <a14:foregroundMark x1="19333" y1="68000" x2="19333" y2="68000"/>
                        <a14:foregroundMark x1="18167" y1="68167" x2="18167" y2="68167"/>
                        <a14:foregroundMark x1="17000" y1="68167" x2="17000" y2="68167"/>
                        <a14:foregroundMark x1="16167" y1="68500" x2="16167" y2="68500"/>
                        <a14:foregroundMark x1="17333" y1="67167" x2="17333" y2="67167"/>
                        <a14:foregroundMark x1="18167" y1="73167" x2="18167" y2="73167"/>
                        <a14:foregroundMark x1="19000" y1="72833" x2="19000" y2="72833"/>
                        <a14:foregroundMark x1="19167" y1="72667" x2="19167" y2="72667"/>
                        <a14:foregroundMark x1="19667" y1="72500" x2="19667" y2="72500"/>
                        <a14:foregroundMark x1="22167" y1="72167" x2="22167" y2="72167"/>
                        <a14:foregroundMark x1="23500" y1="70833" x2="23500" y2="70833"/>
                        <a14:foregroundMark x1="24667" y1="70500" x2="24667" y2="70500"/>
                        <a14:foregroundMark x1="27833" y1="69833" x2="27833" y2="69833"/>
                        <a14:foregroundMark x1="29000" y1="69667" x2="29000" y2="69667"/>
                        <a14:foregroundMark x1="27833" y1="70167" x2="27833" y2="70167"/>
                        <a14:foregroundMark x1="26500" y1="70667" x2="26000" y2="70833"/>
                        <a14:foregroundMark x1="22667" y1="71500" x2="22667" y2="71500"/>
                        <a14:foregroundMark x1="24167" y1="71833" x2="24167" y2="71833"/>
                        <a14:foregroundMark x1="20833" y1="72833" x2="20833" y2="72833"/>
                        <a14:foregroundMark x1="19000" y1="73167" x2="19000" y2="73167"/>
                        <a14:foregroundMark x1="21333" y1="78333" x2="21667" y2="78333"/>
                        <a14:foregroundMark x1="23333" y1="77167" x2="23333" y2="77167"/>
                        <a14:foregroundMark x1="24000" y1="76833" x2="24000" y2="76833"/>
                        <a14:foregroundMark x1="24667" y1="76500" x2="24667" y2="76500"/>
                        <a14:foregroundMark x1="25333" y1="76167" x2="25333" y2="76167"/>
                        <a14:foregroundMark x1="27333" y1="75833" x2="27333" y2="75833"/>
                        <a14:foregroundMark x1="28667" y1="75167" x2="28667" y2="75167"/>
                        <a14:foregroundMark x1="29167" y1="74667" x2="29167" y2="74667"/>
                        <a14:foregroundMark x1="32000" y1="74333" x2="32000" y2="74333"/>
                        <a14:foregroundMark x1="33333" y1="74333" x2="33333" y2="74333"/>
                        <a14:foregroundMark x1="31167" y1="74833" x2="31167" y2="74833"/>
                        <a14:foregroundMark x1="29500" y1="75667" x2="29167" y2="75833"/>
                        <a14:foregroundMark x1="28000" y1="75833" x2="27667" y2="76000"/>
                        <a14:foregroundMark x1="26500" y1="76667" x2="26500" y2="76667"/>
                        <a14:foregroundMark x1="23667" y1="77167" x2="23667" y2="77167"/>
                        <a14:foregroundMark x1="24167" y1="77833" x2="24167" y2="77833"/>
                        <a14:foregroundMark x1="23500" y1="78167" x2="23500" y2="78167"/>
                        <a14:foregroundMark x1="23000" y1="78167" x2="23000" y2="78167"/>
                        <a14:foregroundMark x1="25167" y1="82500" x2="25167" y2="82500"/>
                        <a14:foregroundMark x1="25833" y1="82500" x2="25833" y2="82500"/>
                        <a14:foregroundMark x1="26167" y1="81833" x2="26167" y2="81833"/>
                        <a14:foregroundMark x1="27000" y1="81500" x2="27000" y2="81500"/>
                        <a14:foregroundMark x1="28000" y1="80667" x2="28000" y2="80667"/>
                        <a14:foregroundMark x1="28833" y1="80167" x2="28833" y2="80167"/>
                        <a14:foregroundMark x1="28833" y1="81333" x2="28833" y2="81333"/>
                        <a14:foregroundMark x1="28667" y1="81833" x2="28667" y2="81833"/>
                        <a14:foregroundMark x1="27333" y1="82167" x2="27333" y2="82167"/>
                        <a14:foregroundMark x1="30833" y1="81000" x2="30833" y2="81000"/>
                        <a14:foregroundMark x1="32833" y1="80000" x2="32833" y2="80000"/>
                        <a14:foregroundMark x1="35000" y1="79667" x2="35000" y2="79667"/>
                        <a14:foregroundMark x1="36000" y1="79000" x2="36000" y2="79000"/>
                        <a14:foregroundMark x1="26667" y1="82500" x2="26667" y2="8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105" y="3914043"/>
            <a:ext cx="2711649" cy="271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8326" y="103032"/>
            <a:ext cx="16838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i="1" dirty="0"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</a:rPr>
              <a:t>How?</a:t>
            </a:r>
            <a:endParaRPr lang="ko-KR" altLang="en-US" sz="4500" b="1" i="1" dirty="0">
              <a:effectLst>
                <a:outerShdw blurRad="50800" dist="38100" dir="2700000" sx="102000" sy="102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DE85B06-D2B7-4FDB-AA14-01965EF86D1A}"/>
              </a:ext>
            </a:extLst>
          </p:cNvPr>
          <p:cNvSpPr txBox="1">
            <a:spLocks/>
          </p:cNvSpPr>
          <p:nvPr/>
        </p:nvSpPr>
        <p:spPr>
          <a:xfrm>
            <a:off x="619126" y="773562"/>
            <a:ext cx="4143374" cy="426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i="1" dirty="0">
                <a:solidFill>
                  <a:srgbClr val="FC707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카메라 모듈 </a:t>
            </a:r>
            <a:r>
              <a:rPr lang="en-US" altLang="ko-KR" sz="1800" b="1" i="1" dirty="0">
                <a:solidFill>
                  <a:srgbClr val="FC707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Camera board V2</a:t>
            </a:r>
            <a:endParaRPr lang="ko-KR" altLang="en-US" sz="1800" b="1" i="1" dirty="0">
              <a:solidFill>
                <a:srgbClr val="FC707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88949" y="1434567"/>
            <a:ext cx="4751349" cy="5191125"/>
          </a:xfrm>
          <a:prstGeom prst="roundRect">
            <a:avLst>
              <a:gd name="adj" fmla="val 1464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98287" y="1434567"/>
            <a:ext cx="6133287" cy="5191125"/>
          </a:xfrm>
          <a:prstGeom prst="roundRect">
            <a:avLst>
              <a:gd name="adj" fmla="val 768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402</Words>
  <Application>Microsoft Office PowerPoint</Application>
  <PresentationFormat>와이드스크린</PresentationFormat>
  <Paragraphs>151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한양신명조</vt:lpstr>
      <vt:lpstr>1훈점보맘보 B</vt:lpstr>
      <vt:lpstr>한양중고딕</vt:lpstr>
      <vt:lpstr>Arial</vt:lpstr>
      <vt:lpstr>Helvetica Neue</vt:lpstr>
      <vt:lpstr>휴먼명조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시스템 구상</vt:lpstr>
      <vt:lpstr>추진 일정</vt:lpstr>
      <vt:lpstr>예산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sangwoo7475@gmail.com</cp:lastModifiedBy>
  <cp:revision>470</cp:revision>
  <dcterms:created xsi:type="dcterms:W3CDTF">2018-08-02T07:05:36Z</dcterms:created>
  <dcterms:modified xsi:type="dcterms:W3CDTF">2019-02-22T02:06:02Z</dcterms:modified>
</cp:coreProperties>
</file>