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13"/>
  </p:notesMasterIdLst>
  <p:sldIdLst>
    <p:sldId id="256" r:id="rId5"/>
    <p:sldId id="257" r:id="rId6"/>
    <p:sldId id="258" r:id="rId7"/>
    <p:sldId id="259" r:id="rId8"/>
    <p:sldId id="260" r:id="rId9"/>
    <p:sldId id="261"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77427" autoAdjust="0"/>
  </p:normalViewPr>
  <p:slideViewPr>
    <p:cSldViewPr snapToGrid="0">
      <p:cViewPr varScale="1">
        <p:scale>
          <a:sx n="76" d="100"/>
          <a:sy n="76" d="100"/>
        </p:scale>
        <p:origin x="12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A8E77-2717-403A-83E1-14C59635DB09}"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FB762-3C25-4E55-AB11-EDEFBA1B01B0}" type="slidenum">
              <a:rPr lang="en-US" smtClean="0"/>
              <a:t>‹#›</a:t>
            </a:fld>
            <a:endParaRPr lang="en-US"/>
          </a:p>
        </p:txBody>
      </p:sp>
    </p:spTree>
    <p:extLst>
      <p:ext uri="{BB962C8B-B14F-4D97-AF65-F5344CB8AC3E}">
        <p14:creationId xmlns:p14="http://schemas.microsoft.com/office/powerpoint/2010/main" val="384436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onestproscons.com/satellite-interne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satelliteinternet.com/resources/satellite-internet-pros-and-cons/#:~:text=The%20main%20advantage%20of%20satellite,connect%20people%20to%20the%20interne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ia.org/satellites-services/broadband-connectivity/"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blogs.cisco.com/news/two-ways-broadband-internet-is-improving-health-care-and-education" TargetMode="External"/><Relationship Id="rId5" Type="http://schemas.openxmlformats.org/officeDocument/2006/relationships/hyperlink" Target="https://www.ncbi.nlm.nih.gov/pmc/articles/PMC6661896/" TargetMode="External"/><Relationship Id="rId4" Type="http://schemas.openxmlformats.org/officeDocument/2006/relationships/hyperlink" Target="https://www.britannica.com/technology/satellite-communication/Satellite-application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ocalcabledeals.com/blog/satellite-internet-pros-and-c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picture: https://www.rcrwireless.com/20211210/opinion/readerforum/is-fiber-internet-or-satellite-internet-the-future-reader-forum</a:t>
            </a:r>
          </a:p>
        </p:txBody>
      </p:sp>
      <p:sp>
        <p:nvSpPr>
          <p:cNvPr id="4" name="Slide Number Placeholder 3"/>
          <p:cNvSpPr>
            <a:spLocks noGrp="1"/>
          </p:cNvSpPr>
          <p:nvPr>
            <p:ph type="sldNum" sz="quarter" idx="5"/>
          </p:nvPr>
        </p:nvSpPr>
        <p:spPr/>
        <p:txBody>
          <a:bodyPr/>
          <a:lstStyle/>
          <a:p>
            <a:fld id="{32EFB762-3C25-4E55-AB11-EDEFBA1B01B0}" type="slidenum">
              <a:rPr lang="en-US" smtClean="0"/>
              <a:t>2</a:t>
            </a:fld>
            <a:endParaRPr lang="en-US"/>
          </a:p>
        </p:txBody>
      </p:sp>
    </p:spTree>
    <p:extLst>
      <p:ext uri="{BB962C8B-B14F-4D97-AF65-F5344CB8AC3E}">
        <p14:creationId xmlns:p14="http://schemas.microsoft.com/office/powerpoint/2010/main" val="16756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Sources: </a:t>
            </a:r>
            <a:r>
              <a:rPr lang="en-US" dirty="0">
                <a:hlinkClick r:id="rId3"/>
              </a:rPr>
              <a:t>11 Advantages and Disadvantages of Satellite Internet (honestproscons.com)</a:t>
            </a:r>
            <a:endParaRPr lang="en-US" dirty="0"/>
          </a:p>
          <a:p>
            <a:r>
              <a:rPr lang="en-US" dirty="0">
                <a:hlinkClick r:id="rId4"/>
              </a:rPr>
              <a:t>Pros and Cons of Satellite Internet Service | SatelliteInternet.com</a:t>
            </a:r>
            <a:endParaRPr lang="en-US" dirty="0"/>
          </a:p>
        </p:txBody>
      </p:sp>
      <p:sp>
        <p:nvSpPr>
          <p:cNvPr id="4" name="Slide Number Placeholder 3"/>
          <p:cNvSpPr>
            <a:spLocks noGrp="1"/>
          </p:cNvSpPr>
          <p:nvPr>
            <p:ph type="sldNum" sz="quarter" idx="5"/>
          </p:nvPr>
        </p:nvSpPr>
        <p:spPr/>
        <p:txBody>
          <a:bodyPr/>
          <a:lstStyle/>
          <a:p>
            <a:fld id="{32EFB762-3C25-4E55-AB11-EDEFBA1B01B0}" type="slidenum">
              <a:rPr lang="en-US" smtClean="0"/>
              <a:t>4</a:t>
            </a:fld>
            <a:endParaRPr lang="en-US"/>
          </a:p>
        </p:txBody>
      </p:sp>
    </p:spTree>
    <p:extLst>
      <p:ext uri="{BB962C8B-B14F-4D97-AF65-F5344CB8AC3E}">
        <p14:creationId xmlns:p14="http://schemas.microsoft.com/office/powerpoint/2010/main" val="93427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picture and info: </a:t>
            </a:r>
            <a:r>
              <a:rPr lang="en-US" dirty="0">
                <a:hlinkClick r:id="rId3"/>
              </a:rPr>
              <a:t>Broadband Connectivity – Satellite Industry Association (sia.org)</a:t>
            </a:r>
            <a:endParaRPr lang="en-US" dirty="0"/>
          </a:p>
          <a:p>
            <a:r>
              <a:rPr lang="en-US" dirty="0"/>
              <a:t>Additional info sources: </a:t>
            </a:r>
            <a:r>
              <a:rPr lang="en-US" dirty="0">
                <a:hlinkClick r:id="rId4"/>
              </a:rPr>
              <a:t>Satellite communication - Telecommunications, Broadcasting, and Data Communications | Britannica</a:t>
            </a:r>
            <a:endParaRPr lang="en-US" dirty="0"/>
          </a:p>
          <a:p>
            <a:r>
              <a:rPr lang="en-US" dirty="0">
                <a:hlinkClick r:id="rId5"/>
              </a:rPr>
              <a:t>Broadband Access as a Public Health Issue: - PMC (nih.gov)</a:t>
            </a:r>
            <a:endParaRPr lang="en-US" dirty="0"/>
          </a:p>
          <a:p>
            <a:r>
              <a:rPr lang="en-US" dirty="0">
                <a:hlinkClick r:id="rId6"/>
              </a:rPr>
              <a:t>Two Ways Broadband Internet Is Improving Health Care and Education - Cisco Blogs</a:t>
            </a:r>
            <a:endParaRPr lang="en-US" dirty="0"/>
          </a:p>
        </p:txBody>
      </p:sp>
      <p:sp>
        <p:nvSpPr>
          <p:cNvPr id="4" name="Slide Number Placeholder 3"/>
          <p:cNvSpPr>
            <a:spLocks noGrp="1"/>
          </p:cNvSpPr>
          <p:nvPr>
            <p:ph type="sldNum" sz="quarter" idx="5"/>
          </p:nvPr>
        </p:nvSpPr>
        <p:spPr/>
        <p:txBody>
          <a:bodyPr/>
          <a:lstStyle/>
          <a:p>
            <a:fld id="{32EFB762-3C25-4E55-AB11-EDEFBA1B01B0}" type="slidenum">
              <a:rPr lang="en-US" smtClean="0"/>
              <a:t>5</a:t>
            </a:fld>
            <a:endParaRPr lang="en-US"/>
          </a:p>
        </p:txBody>
      </p:sp>
    </p:spTree>
    <p:extLst>
      <p:ext uri="{BB962C8B-B14F-4D97-AF65-F5344CB8AC3E}">
        <p14:creationId xmlns:p14="http://schemas.microsoft.com/office/powerpoint/2010/main" val="241380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Source: </a:t>
            </a:r>
            <a:r>
              <a:rPr lang="en-US" dirty="0">
                <a:hlinkClick r:id="rId3"/>
              </a:rPr>
              <a:t>Pros and Cons of Satellite Internet | Local Cable Deals</a:t>
            </a:r>
            <a:endParaRPr lang="en-US" dirty="0"/>
          </a:p>
        </p:txBody>
      </p:sp>
      <p:sp>
        <p:nvSpPr>
          <p:cNvPr id="4" name="Slide Number Placeholder 3"/>
          <p:cNvSpPr>
            <a:spLocks noGrp="1"/>
          </p:cNvSpPr>
          <p:nvPr>
            <p:ph type="sldNum" sz="quarter" idx="5"/>
          </p:nvPr>
        </p:nvSpPr>
        <p:spPr/>
        <p:txBody>
          <a:bodyPr/>
          <a:lstStyle/>
          <a:p>
            <a:fld id="{32EFB762-3C25-4E55-AB11-EDEFBA1B01B0}" type="slidenum">
              <a:rPr lang="en-US" smtClean="0"/>
              <a:t>6</a:t>
            </a:fld>
            <a:endParaRPr lang="en-US"/>
          </a:p>
        </p:txBody>
      </p:sp>
    </p:spTree>
    <p:extLst>
      <p:ext uri="{BB962C8B-B14F-4D97-AF65-F5344CB8AC3E}">
        <p14:creationId xmlns:p14="http://schemas.microsoft.com/office/powerpoint/2010/main" val="4180605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Low Earth Orbit (LEO) Satellites: LEO satellites orbit the Earth at altitudes ranging from about 160 to 2,000 kilometers (100 to 1,200 miles). They are commonly used for Earth observation, remote sensing, and communication purposes. Examples include the satellites of the International Space Station (ISS) and many satellite constellations like SpaceX's </a:t>
            </a:r>
            <a:r>
              <a:rPr lang="en-US" b="0" i="0" dirty="0" err="1">
                <a:solidFill>
                  <a:srgbClr val="374151"/>
                </a:solidFill>
                <a:effectLst/>
                <a:latin typeface="Söhne"/>
              </a:rPr>
              <a:t>Starlink</a:t>
            </a:r>
            <a:r>
              <a:rPr lang="en-US" b="0" i="0" dirty="0">
                <a:solidFill>
                  <a:srgbClr val="374151"/>
                </a:solidFill>
                <a:effectLst/>
                <a:latin typeface="Söhne"/>
              </a:rPr>
              <a:t>.</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Medium Earth Orbit (MEO) Satellites: MEO satellites operate at higher altitudes than LEO satellites, typically between 2,000 and 35,786 kilometers (1,200 to 22,236 miles). They are often used for global navigation and positioning systems, such as the Global Positioning System (GPS) and the European Galileo system.</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Geostationary Earth Orbit (GEO) Satellites: GEO satellites orbit the Earth at an altitude of approximately 35,786 kilometers (22,236 miles) directly above the equator. They have an orbital period matching the Earth's rotation, which allows them to remain fixed relative to a specific location on the ground. GEO satellites are commonly used for telecommunications, television broadcasting, and weather monitoring</a:t>
            </a:r>
          </a:p>
          <a:p>
            <a:endParaRPr lang="en-US" dirty="0"/>
          </a:p>
        </p:txBody>
      </p:sp>
      <p:sp>
        <p:nvSpPr>
          <p:cNvPr id="4" name="Slide Number Placeholder 3"/>
          <p:cNvSpPr>
            <a:spLocks noGrp="1"/>
          </p:cNvSpPr>
          <p:nvPr>
            <p:ph type="sldNum" sz="quarter" idx="5"/>
          </p:nvPr>
        </p:nvSpPr>
        <p:spPr/>
        <p:txBody>
          <a:bodyPr/>
          <a:lstStyle/>
          <a:p>
            <a:fld id="{32EFB762-3C25-4E55-AB11-EDEFBA1B01B0}" type="slidenum">
              <a:rPr lang="en-US" smtClean="0"/>
              <a:t>8</a:t>
            </a:fld>
            <a:endParaRPr lang="en-US"/>
          </a:p>
        </p:txBody>
      </p:sp>
    </p:spTree>
    <p:extLst>
      <p:ext uri="{BB962C8B-B14F-4D97-AF65-F5344CB8AC3E}">
        <p14:creationId xmlns:p14="http://schemas.microsoft.com/office/powerpoint/2010/main" val="294955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A4B53A7-3209-46A6-9454-F38EAC8F11E7}" type="datetimeFigureOut">
              <a:rPr lang="en-US" smtClean="0"/>
              <a:t>7/5/2023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62456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7027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39079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976565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53566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4B53A7-3209-46A6-9454-F38EAC8F11E7}" type="datetimeFigureOut">
              <a:rPr lang="en-US" smtClean="0"/>
              <a:pPr/>
              <a:t>7/5/2023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40691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4B53A7-3209-46A6-9454-F38EAC8F11E7}" type="datetimeFigureOut">
              <a:rPr lang="en-US" smtClean="0"/>
              <a:pPr/>
              <a:t>7/5/2023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903568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A4B53A7-3209-46A6-9454-F38EAC8F11E7}"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62397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A4B53A7-3209-46A6-9454-F38EAC8F11E7}"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18748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94871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1311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7313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85205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83726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380468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32237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7718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A4B53A7-3209-46A6-9454-F38EAC8F11E7}" type="datetimeFigureOut">
              <a:rPr lang="en-US" smtClean="0"/>
              <a:pPr/>
              <a:t>7/5/2023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08707770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hyperlink" Target="https://cis275topics.blogspot.com/"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89BA-E485-A446-33B4-6CB72D31EA55}"/>
              </a:ext>
            </a:extLst>
          </p:cNvPr>
          <p:cNvSpPr>
            <a:spLocks noGrp="1"/>
          </p:cNvSpPr>
          <p:nvPr>
            <p:ph type="ctrTitle"/>
          </p:nvPr>
        </p:nvSpPr>
        <p:spPr>
          <a:xfrm>
            <a:off x="6657715" y="467271"/>
            <a:ext cx="4195674" cy="2052522"/>
          </a:xfrm>
        </p:spPr>
        <p:txBody>
          <a:bodyPr vert="horz" lIns="91440" tIns="45720" rIns="91440" bIns="45720" rtlCol="0" anchor="b">
            <a:normAutofit/>
          </a:bodyPr>
          <a:lstStyle/>
          <a:p>
            <a:r>
              <a:rPr lang="en-US" sz="4400" kern="1200">
                <a:solidFill>
                  <a:schemeClr val="tx1"/>
                </a:solidFill>
                <a:latin typeface="+mj-lt"/>
                <a:ea typeface="+mj-ea"/>
                <a:cs typeface="+mj-cs"/>
              </a:rPr>
              <a:t>Satellite Broadband</a:t>
            </a:r>
          </a:p>
        </p:txBody>
      </p:sp>
      <p:sp>
        <p:nvSpPr>
          <p:cNvPr id="3" name="Subtitle 2">
            <a:extLst>
              <a:ext uri="{FF2B5EF4-FFF2-40B4-BE49-F238E27FC236}">
                <a16:creationId xmlns:a16="http://schemas.microsoft.com/office/drawing/2014/main" id="{2A85D6F2-CDD9-5A5B-8D13-45A1E4C63160}"/>
              </a:ext>
            </a:extLst>
          </p:cNvPr>
          <p:cNvSpPr>
            <a:spLocks noGrp="1"/>
          </p:cNvSpPr>
          <p:nvPr>
            <p:ph type="subTitle" idx="1"/>
          </p:nvPr>
        </p:nvSpPr>
        <p:spPr>
          <a:xfrm>
            <a:off x="6657715" y="2990818"/>
            <a:ext cx="4195673" cy="2913872"/>
          </a:xfrm>
        </p:spPr>
        <p:txBody>
          <a:bodyPr vert="horz" lIns="91440" tIns="45720" rIns="91440" bIns="45720" rtlCol="0" anchor="t">
            <a:normAutofit fontScale="92500" lnSpcReduction="10000"/>
          </a:bodyPr>
          <a:lstStyle/>
          <a:p>
            <a:pPr indent="-228600">
              <a:buFont typeface="Arial" panose="020B0604020202020204" pitchFamily="34" charset="0"/>
              <a:buChar char="•"/>
            </a:pPr>
            <a:r>
              <a:rPr lang="en-US" sz="1800" dirty="0"/>
              <a:t>Connecting the World</a:t>
            </a:r>
          </a:p>
          <a:p>
            <a:pPr marL="285750" indent="-285750">
              <a:buFont typeface="Arial" panose="020B0604020202020204" pitchFamily="34" charset="0"/>
              <a:buChar char="•"/>
            </a:pPr>
            <a:r>
              <a:rPr lang="en-US" sz="1800" dirty="0"/>
              <a:t>Bringing the internet to remote and rural regions</a:t>
            </a:r>
          </a:p>
          <a:p>
            <a:pPr marL="285750" indent="-285750">
              <a:buFont typeface="Arial" panose="020B0604020202020204" pitchFamily="34" charset="0"/>
              <a:buChar char="•"/>
            </a:pPr>
            <a:r>
              <a:rPr lang="en-US" sz="1800" dirty="0"/>
              <a:t>Overcoming terrestrial infrastructure</a:t>
            </a:r>
          </a:p>
          <a:p>
            <a:pPr marL="285750" indent="-285750">
              <a:buFont typeface="Arial" panose="020B0604020202020204" pitchFamily="34" charset="0"/>
              <a:buChar char="•"/>
            </a:pPr>
            <a:r>
              <a:rPr lang="en-US" sz="1800" dirty="0"/>
              <a:t>Can serve as a lifeline for communities in times of crisis</a:t>
            </a:r>
          </a:p>
          <a:p>
            <a:pPr indent="-228600">
              <a:buFont typeface="Arial" panose="020B0604020202020204" pitchFamily="34" charset="0"/>
              <a:buChar char="•"/>
            </a:pPr>
            <a:r>
              <a:rPr lang="en-US" sz="1800" dirty="0"/>
              <a:t>By: Kyle Dooley, Carlos Reyes, </a:t>
            </a:r>
          </a:p>
          <a:p>
            <a:r>
              <a:rPr lang="en-US" sz="1800" dirty="0" err="1"/>
              <a:t>Jahsend</a:t>
            </a:r>
            <a:r>
              <a:rPr lang="en-US" sz="1800" dirty="0"/>
              <a:t> Jones</a:t>
            </a:r>
          </a:p>
          <a:p>
            <a:pPr marL="285750" indent="-285750">
              <a:buFont typeface="Arial" panose="020B0604020202020204" pitchFamily="34" charset="0"/>
              <a:buChar char="•"/>
            </a:pPr>
            <a:endParaRPr lang="en-US" sz="1800" dirty="0"/>
          </a:p>
        </p:txBody>
      </p:sp>
      <p:pic>
        <p:nvPicPr>
          <p:cNvPr id="4" name="Picture 3" descr="Colorful paint pigments">
            <a:extLst>
              <a:ext uri="{FF2B5EF4-FFF2-40B4-BE49-F238E27FC236}">
                <a16:creationId xmlns:a16="http://schemas.microsoft.com/office/drawing/2014/main" id="{AC95CE30-93BD-0C36-EBAA-FE9618746504}"/>
              </a:ext>
            </a:extLst>
          </p:cNvPr>
          <p:cNvPicPr>
            <a:picLocks noChangeAspect="1"/>
          </p:cNvPicPr>
          <p:nvPr/>
        </p:nvPicPr>
        <p:blipFill rotWithShape="1">
          <a:blip r:embed="rId2"/>
          <a:srcRect r="37501"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Tree>
    <p:extLst>
      <p:ext uri="{BB962C8B-B14F-4D97-AF65-F5344CB8AC3E}">
        <p14:creationId xmlns:p14="http://schemas.microsoft.com/office/powerpoint/2010/main" val="269612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4691F476-8CA0-FB21-8582-46A25A0A74F7}"/>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What is Satellite Broadband Technology?</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BC6ACF-2B1C-6A79-DE0E-FBFAB31384E1}"/>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Satellite broadband is a technology that provides high-speed internet access to user using satellites that have been sent in orbit around the earth</a:t>
            </a:r>
          </a:p>
          <a:p>
            <a:r>
              <a:rPr lang="en-US" dirty="0">
                <a:solidFill>
                  <a:schemeClr val="tx1"/>
                </a:solidFill>
              </a:rPr>
              <a:t>Satellite internet can be offered to virtually anywhere in the world </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pic>
        <p:nvPicPr>
          <p:cNvPr id="4" name="Picture 3">
            <a:extLst>
              <a:ext uri="{FF2B5EF4-FFF2-40B4-BE49-F238E27FC236}">
                <a16:creationId xmlns:a16="http://schemas.microsoft.com/office/drawing/2014/main" id="{C876F7EA-DEF1-8702-E55D-47D0663EC19B}"/>
              </a:ext>
            </a:extLst>
          </p:cNvPr>
          <p:cNvPicPr>
            <a:picLocks noChangeAspect="1"/>
          </p:cNvPicPr>
          <p:nvPr/>
        </p:nvPicPr>
        <p:blipFill>
          <a:blip r:embed="rId4"/>
          <a:stretch>
            <a:fillRect/>
          </a:stretch>
        </p:blipFill>
        <p:spPr>
          <a:xfrm>
            <a:off x="5682740" y="3200400"/>
            <a:ext cx="3727960" cy="2062162"/>
          </a:xfrm>
          <a:prstGeom prst="rect">
            <a:avLst/>
          </a:prstGeom>
        </p:spPr>
      </p:pic>
    </p:spTree>
    <p:extLst>
      <p:ext uri="{BB962C8B-B14F-4D97-AF65-F5344CB8AC3E}">
        <p14:creationId xmlns:p14="http://schemas.microsoft.com/office/powerpoint/2010/main" val="39688955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1"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3"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9F33505-938A-CCFD-024C-F584881DDC8B}"/>
              </a:ext>
            </a:extLst>
          </p:cNvPr>
          <p:cNvSpPr>
            <a:spLocks noGrp="1"/>
          </p:cNvSpPr>
          <p:nvPr>
            <p:ph type="title"/>
          </p:nvPr>
        </p:nvSpPr>
        <p:spPr>
          <a:xfrm>
            <a:off x="639098" y="629265"/>
            <a:ext cx="6072776" cy="1622322"/>
          </a:xfrm>
        </p:spPr>
        <p:txBody>
          <a:bodyPr>
            <a:normAutofit/>
          </a:bodyPr>
          <a:lstStyle/>
          <a:p>
            <a:r>
              <a:rPr lang="en-US">
                <a:solidFill>
                  <a:srgbClr val="EBEBEB"/>
                </a:solidFill>
              </a:rPr>
              <a:t>How Does Satellite Internet Work?</a:t>
            </a:r>
          </a:p>
        </p:txBody>
      </p:sp>
      <p:sp>
        <p:nvSpPr>
          <p:cNvPr id="25" name="Freeform: Shape 24">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4" name="Picture 3">
            <a:extLst>
              <a:ext uri="{FF2B5EF4-FFF2-40B4-BE49-F238E27FC236}">
                <a16:creationId xmlns:a16="http://schemas.microsoft.com/office/drawing/2014/main" id="{8BCAC410-7DC1-28B5-3EB6-6B0C5D7E73C3}"/>
              </a:ext>
            </a:extLst>
          </p:cNvPr>
          <p:cNvPicPr>
            <a:picLocks noChangeAspect="1"/>
          </p:cNvPicPr>
          <p:nvPr/>
        </p:nvPicPr>
        <p:blipFill>
          <a:blip r:embed="rId2"/>
          <a:stretch>
            <a:fillRect/>
          </a:stretch>
        </p:blipFill>
        <p:spPr>
          <a:xfrm>
            <a:off x="7418226" y="1333037"/>
            <a:ext cx="4125317" cy="4209507"/>
          </a:xfrm>
          <a:prstGeom prst="rect">
            <a:avLst/>
          </a:prstGeom>
        </p:spPr>
      </p:pic>
      <p:sp>
        <p:nvSpPr>
          <p:cNvPr id="27" name="Rectangle 26">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B94D1E9-8F1B-1D24-5AF4-F521DEA55DE1}"/>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Transmitting the signal to a usable connection</a:t>
            </a:r>
          </a:p>
          <a:p>
            <a:r>
              <a:rPr lang="en-US">
                <a:solidFill>
                  <a:srgbClr val="FFFFFF"/>
                </a:solidFill>
              </a:rPr>
              <a:t>Keeping and upstream connection to the satellite in orbit</a:t>
            </a:r>
          </a:p>
          <a:p>
            <a:r>
              <a:rPr lang="en-US">
                <a:solidFill>
                  <a:srgbClr val="FFFFFF"/>
                </a:solidFill>
              </a:rPr>
              <a:t>Once it receives a request from a user it sends the information to a ground station</a:t>
            </a:r>
          </a:p>
          <a:p>
            <a:r>
              <a:rPr lang="en-US">
                <a:solidFill>
                  <a:srgbClr val="FFFFFF"/>
                </a:solidFill>
              </a:rPr>
              <a:t>The ground station is the powerhouse behind the usability of satellite internet</a:t>
            </a:r>
          </a:p>
          <a:p>
            <a:r>
              <a:rPr lang="en-US">
                <a:solidFill>
                  <a:srgbClr val="FFFFFF"/>
                </a:solidFill>
              </a:rPr>
              <a:t>Data is transmitted back to the satellite</a:t>
            </a:r>
          </a:p>
          <a:p>
            <a:r>
              <a:rPr lang="en-US">
                <a:solidFill>
                  <a:srgbClr val="FFFFFF"/>
                </a:solidFill>
              </a:rPr>
              <a:t>The data that was requested by the user is sent back to their reciever</a:t>
            </a:r>
          </a:p>
        </p:txBody>
      </p:sp>
    </p:spTree>
    <p:extLst>
      <p:ext uri="{BB962C8B-B14F-4D97-AF65-F5344CB8AC3E}">
        <p14:creationId xmlns:p14="http://schemas.microsoft.com/office/powerpoint/2010/main" val="32966472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35A3-843D-0BFC-81AA-7E4939078868}"/>
              </a:ext>
            </a:extLst>
          </p:cNvPr>
          <p:cNvSpPr>
            <a:spLocks noGrp="1"/>
          </p:cNvSpPr>
          <p:nvPr>
            <p:ph type="title"/>
          </p:nvPr>
        </p:nvSpPr>
        <p:spPr/>
        <p:txBody>
          <a:bodyPr/>
          <a:lstStyle/>
          <a:p>
            <a:r>
              <a:rPr lang="en-US" dirty="0"/>
              <a:t>Advantages of Satellite Broadband</a:t>
            </a:r>
          </a:p>
        </p:txBody>
      </p:sp>
      <p:sp>
        <p:nvSpPr>
          <p:cNvPr id="3" name="Content Placeholder 2">
            <a:extLst>
              <a:ext uri="{FF2B5EF4-FFF2-40B4-BE49-F238E27FC236}">
                <a16:creationId xmlns:a16="http://schemas.microsoft.com/office/drawing/2014/main" id="{1137A46C-F556-293C-5A47-179B4C6B8723}"/>
              </a:ext>
            </a:extLst>
          </p:cNvPr>
          <p:cNvSpPr>
            <a:spLocks noGrp="1"/>
          </p:cNvSpPr>
          <p:nvPr>
            <p:ph idx="1"/>
          </p:nvPr>
        </p:nvSpPr>
        <p:spPr/>
        <p:txBody>
          <a:bodyPr/>
          <a:lstStyle/>
          <a:p>
            <a:r>
              <a:rPr lang="en-US" dirty="0"/>
              <a:t>Global coverage: Access to internet connectivity in remote and rural areas.</a:t>
            </a:r>
          </a:p>
          <a:p>
            <a:r>
              <a:rPr lang="en-US" dirty="0"/>
              <a:t>Broadband Speeds: High-speed internet access regardless of physical infrastructure limitations.</a:t>
            </a:r>
          </a:p>
          <a:p>
            <a:r>
              <a:rPr lang="en-US" dirty="0"/>
              <a:t>Quick deployment: Rapid implementation without extensive infrastructure requirements.</a:t>
            </a:r>
          </a:p>
          <a:p>
            <a:r>
              <a:rPr lang="en-US" dirty="0"/>
              <a:t>Scalability: Ability to handle increased demand and expand coverage as needed.</a:t>
            </a:r>
          </a:p>
        </p:txBody>
      </p:sp>
    </p:spTree>
    <p:extLst>
      <p:ext uri="{BB962C8B-B14F-4D97-AF65-F5344CB8AC3E}">
        <p14:creationId xmlns:p14="http://schemas.microsoft.com/office/powerpoint/2010/main" val="189049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Shape 2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5AA76DC-1E07-FAFC-1581-C91E1A3E7B2E}"/>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2000" b="0" i="0" kern="1200">
                <a:solidFill>
                  <a:srgbClr val="EBEBEB"/>
                </a:solidFill>
                <a:latin typeface="+mj-lt"/>
                <a:ea typeface="+mj-ea"/>
                <a:cs typeface="+mj-cs"/>
              </a:rPr>
              <a:t>Application of Satellite Broadband</a:t>
            </a:r>
          </a:p>
        </p:txBody>
      </p:sp>
      <p:pic>
        <p:nvPicPr>
          <p:cNvPr id="6" name="Content Placeholder 5" descr="A diagram of a satellite network&#10;&#10;Description automatically generated with low confidence">
            <a:extLst>
              <a:ext uri="{FF2B5EF4-FFF2-40B4-BE49-F238E27FC236}">
                <a16:creationId xmlns:a16="http://schemas.microsoft.com/office/drawing/2014/main" id="{D1D55EB9-A2A2-65FD-821E-EB0349F55CF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94607" y="960270"/>
            <a:ext cx="6391533" cy="4937459"/>
          </a:xfrm>
          <a:prstGeom prst="rect">
            <a:avLst/>
          </a:prstGeom>
        </p:spPr>
      </p:pic>
      <p:sp>
        <p:nvSpPr>
          <p:cNvPr id="30" name="Rectangle 2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40190AE8-64FA-DD59-85F9-87FB95112214}"/>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rgbClr val="FFFFFF"/>
                </a:solidFill>
              </a:rPr>
              <a:t>Telecommunications: Enabling voice and data communication in remote regions.</a:t>
            </a:r>
          </a:p>
          <a:p>
            <a:pPr>
              <a:buFont typeface="Wingdings 3" charset="2"/>
              <a:buChar char=""/>
            </a:pPr>
            <a:r>
              <a:rPr lang="en-US" dirty="0">
                <a:solidFill>
                  <a:srgbClr val="FFFFFF"/>
                </a:solidFill>
              </a:rPr>
              <a:t>Education: Facilitating e-learning and remote education programs.</a:t>
            </a:r>
          </a:p>
          <a:p>
            <a:pPr>
              <a:buFont typeface="Wingdings 3" charset="2"/>
              <a:buChar char=""/>
            </a:pPr>
            <a:r>
              <a:rPr lang="en-US" dirty="0">
                <a:solidFill>
                  <a:srgbClr val="FFFFFF"/>
                </a:solidFill>
              </a:rPr>
              <a:t>Healthcare: Supporting telemedicine and remote healthcare services.</a:t>
            </a:r>
          </a:p>
          <a:p>
            <a:pPr>
              <a:buFont typeface="Wingdings 3" charset="2"/>
              <a:buChar char=""/>
            </a:pPr>
            <a:r>
              <a:rPr lang="en-US" dirty="0">
                <a:solidFill>
                  <a:srgbClr val="FFFFFF"/>
                </a:solidFill>
              </a:rPr>
              <a:t>Disaster Response: Providing connectivity during natural disasters and emergencies.</a:t>
            </a:r>
          </a:p>
        </p:txBody>
      </p:sp>
      <p:sp>
        <p:nvSpPr>
          <p:cNvPr id="3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1360865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313A-A064-E547-321A-28997C3C06C2}"/>
              </a:ext>
            </a:extLst>
          </p:cNvPr>
          <p:cNvSpPr>
            <a:spLocks noGrp="1"/>
          </p:cNvSpPr>
          <p:nvPr>
            <p:ph type="title"/>
          </p:nvPr>
        </p:nvSpPr>
        <p:spPr/>
        <p:txBody>
          <a:bodyPr/>
          <a:lstStyle/>
          <a:p>
            <a:r>
              <a:rPr lang="en-US" dirty="0"/>
              <a:t>Challenges and limitations</a:t>
            </a:r>
          </a:p>
        </p:txBody>
      </p:sp>
      <p:sp>
        <p:nvSpPr>
          <p:cNvPr id="3" name="Content Placeholder 2">
            <a:extLst>
              <a:ext uri="{FF2B5EF4-FFF2-40B4-BE49-F238E27FC236}">
                <a16:creationId xmlns:a16="http://schemas.microsoft.com/office/drawing/2014/main" id="{13499398-A3CC-D9C0-B57F-07DFF01BDB16}"/>
              </a:ext>
            </a:extLst>
          </p:cNvPr>
          <p:cNvSpPr>
            <a:spLocks noGrp="1"/>
          </p:cNvSpPr>
          <p:nvPr>
            <p:ph idx="1"/>
          </p:nvPr>
        </p:nvSpPr>
        <p:spPr>
          <a:xfrm>
            <a:off x="1090708" y="2729006"/>
            <a:ext cx="8825659" cy="3416300"/>
          </a:xfrm>
        </p:spPr>
        <p:txBody>
          <a:bodyPr/>
          <a:lstStyle/>
          <a:p>
            <a:r>
              <a:rPr lang="en-US" dirty="0"/>
              <a:t>Latency: delay in signal transmission and slower speeds than cable due to long distance.</a:t>
            </a:r>
          </a:p>
          <a:p>
            <a:r>
              <a:rPr lang="en-US" dirty="0"/>
              <a:t>Cost: Initial setup costs and service fees might be higher than other broadband options.</a:t>
            </a:r>
          </a:p>
          <a:p>
            <a:r>
              <a:rPr lang="en-US" dirty="0"/>
              <a:t>Weather conditions: Adverse weather can affect signal quality. </a:t>
            </a:r>
          </a:p>
        </p:txBody>
      </p:sp>
    </p:spTree>
    <p:extLst>
      <p:ext uri="{BB962C8B-B14F-4D97-AF65-F5344CB8AC3E}">
        <p14:creationId xmlns:p14="http://schemas.microsoft.com/office/powerpoint/2010/main" val="280892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44D6-6B13-7BB6-6513-E03DF8C44BA2}"/>
              </a:ext>
            </a:extLst>
          </p:cNvPr>
          <p:cNvSpPr>
            <a:spLocks noGrp="1"/>
          </p:cNvSpPr>
          <p:nvPr>
            <p:ph type="title"/>
          </p:nvPr>
        </p:nvSpPr>
        <p:spPr/>
        <p:txBody>
          <a:bodyPr/>
          <a:lstStyle/>
          <a:p>
            <a:pPr algn="ctr"/>
            <a:r>
              <a:rPr lang="en-US" dirty="0"/>
              <a:t>On Going Advancements</a:t>
            </a:r>
          </a:p>
        </p:txBody>
      </p:sp>
      <p:sp>
        <p:nvSpPr>
          <p:cNvPr id="3" name="Text Placeholder 2">
            <a:extLst>
              <a:ext uri="{FF2B5EF4-FFF2-40B4-BE49-F238E27FC236}">
                <a16:creationId xmlns:a16="http://schemas.microsoft.com/office/drawing/2014/main" id="{DF2E880A-1DEF-E774-FD68-09A5742FABEE}"/>
              </a:ext>
            </a:extLst>
          </p:cNvPr>
          <p:cNvSpPr>
            <a:spLocks noGrp="1"/>
          </p:cNvSpPr>
          <p:nvPr>
            <p:ph type="body" idx="1"/>
          </p:nvPr>
        </p:nvSpPr>
        <p:spPr/>
        <p:txBody>
          <a:bodyPr/>
          <a:lstStyle/>
          <a:p>
            <a:r>
              <a:rPr lang="en-US" dirty="0"/>
              <a:t>.</a:t>
            </a:r>
          </a:p>
        </p:txBody>
      </p:sp>
      <p:sp>
        <p:nvSpPr>
          <p:cNvPr id="4" name="Text Placeholder 3">
            <a:extLst>
              <a:ext uri="{FF2B5EF4-FFF2-40B4-BE49-F238E27FC236}">
                <a16:creationId xmlns:a16="http://schemas.microsoft.com/office/drawing/2014/main" id="{89474E6D-C0F9-4458-9E09-2F1FC22760A2}"/>
              </a:ext>
            </a:extLst>
          </p:cNvPr>
          <p:cNvSpPr>
            <a:spLocks noGrp="1"/>
          </p:cNvSpPr>
          <p:nvPr>
            <p:ph type="body" sz="half"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Satellite providers integrate with existing networks to enable hybrid connectivity, combining satellite and terrestrial connections for reliable high-speed internet access in all areas</a:t>
            </a:r>
          </a:p>
          <a:p>
            <a:endParaRPr lang="en-US" dirty="0"/>
          </a:p>
        </p:txBody>
      </p:sp>
      <p:sp>
        <p:nvSpPr>
          <p:cNvPr id="5" name="Text Placeholder 4">
            <a:extLst>
              <a:ext uri="{FF2B5EF4-FFF2-40B4-BE49-F238E27FC236}">
                <a16:creationId xmlns:a16="http://schemas.microsoft.com/office/drawing/2014/main" id="{3D6218DC-ACCE-D5AA-B90C-73E6BEC896AF}"/>
              </a:ext>
            </a:extLst>
          </p:cNvPr>
          <p:cNvSpPr>
            <a:spLocks noGrp="1"/>
          </p:cNvSpPr>
          <p:nvPr>
            <p:ph type="body" sz="quarter" idx="3"/>
          </p:nvPr>
        </p:nvSpPr>
        <p:spPr/>
        <p:txBody>
          <a:bodyPr/>
          <a:lstStyle/>
          <a:p>
            <a:r>
              <a:rPr lang="en-US" dirty="0"/>
              <a:t>.</a:t>
            </a:r>
          </a:p>
        </p:txBody>
      </p:sp>
      <p:sp>
        <p:nvSpPr>
          <p:cNvPr id="6" name="Text Placeholder 5">
            <a:extLst>
              <a:ext uri="{FF2B5EF4-FFF2-40B4-BE49-F238E27FC236}">
                <a16:creationId xmlns:a16="http://schemas.microsoft.com/office/drawing/2014/main" id="{C59F5342-B9DF-213D-D862-ABEB023E1957}"/>
              </a:ext>
            </a:extLst>
          </p:cNvPr>
          <p:cNvSpPr>
            <a:spLocks noGrp="1"/>
          </p:cNvSpPr>
          <p:nvPr>
            <p:ph type="body" sz="half" idx="16"/>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Electronically steered phased array antennas improve satellite tracking and communication. Dynamic beam adjustment enhances connectivity and optimizes satellite capacity utilization.</a:t>
            </a:r>
          </a:p>
          <a:p>
            <a:endParaRPr lang="en-US" dirty="0"/>
          </a:p>
        </p:txBody>
      </p:sp>
      <p:sp>
        <p:nvSpPr>
          <p:cNvPr id="7" name="Text Placeholder 6">
            <a:extLst>
              <a:ext uri="{FF2B5EF4-FFF2-40B4-BE49-F238E27FC236}">
                <a16:creationId xmlns:a16="http://schemas.microsoft.com/office/drawing/2014/main" id="{5A31F58F-AEC4-7B6F-2D4E-206212AF10C2}"/>
              </a:ext>
            </a:extLst>
          </p:cNvPr>
          <p:cNvSpPr>
            <a:spLocks noGrp="1"/>
          </p:cNvSpPr>
          <p:nvPr>
            <p:ph type="body" sz="quarter" idx="13"/>
          </p:nvPr>
        </p:nvSpPr>
        <p:spPr/>
        <p:txBody>
          <a:bodyPr/>
          <a:lstStyle/>
          <a:p>
            <a:r>
              <a:rPr lang="en-US" dirty="0"/>
              <a:t>.</a:t>
            </a:r>
          </a:p>
        </p:txBody>
      </p:sp>
      <p:sp>
        <p:nvSpPr>
          <p:cNvPr id="8" name="Text Placeholder 7">
            <a:extLst>
              <a:ext uri="{FF2B5EF4-FFF2-40B4-BE49-F238E27FC236}">
                <a16:creationId xmlns:a16="http://schemas.microsoft.com/office/drawing/2014/main" id="{AB2513C3-3C17-1BF4-8B4A-B0527E93105F}"/>
              </a:ext>
            </a:extLst>
          </p:cNvPr>
          <p:cNvSpPr>
            <a:spLocks noGrp="1"/>
          </p:cNvSpPr>
          <p:nvPr>
            <p:ph type="body" sz="half" idx="17"/>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New satellite broadband tech optimizes frequency band utilization, increasing data transmission capacity and enhancing overall throughput and user experience</a:t>
            </a:r>
          </a:p>
          <a:p>
            <a:endParaRPr lang="en-US" dirty="0"/>
          </a:p>
        </p:txBody>
      </p:sp>
    </p:spTree>
    <p:extLst>
      <p:ext uri="{BB962C8B-B14F-4D97-AF65-F5344CB8AC3E}">
        <p14:creationId xmlns:p14="http://schemas.microsoft.com/office/powerpoint/2010/main" val="39763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7">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19">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8" name="Rectangle 27">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2" name="Freeform: Shape 3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1" name="Title 10">
            <a:extLst>
              <a:ext uri="{FF2B5EF4-FFF2-40B4-BE49-F238E27FC236}">
                <a16:creationId xmlns:a16="http://schemas.microsoft.com/office/drawing/2014/main" id="{DB398031-0203-3537-494D-8FC510618236}"/>
              </a:ext>
            </a:extLst>
          </p:cNvPr>
          <p:cNvSpPr>
            <a:spLocks noGrp="1"/>
          </p:cNvSpPr>
          <p:nvPr>
            <p:ph type="title"/>
          </p:nvPr>
        </p:nvSpPr>
        <p:spPr>
          <a:xfrm>
            <a:off x="1154955" y="973668"/>
            <a:ext cx="2942210" cy="1020232"/>
          </a:xfrm>
        </p:spPr>
        <p:txBody>
          <a:bodyPr vert="horz" lIns="91440" tIns="45720" rIns="91440" bIns="45720" rtlCol="0" anchor="ctr">
            <a:normAutofit/>
          </a:bodyPr>
          <a:lstStyle/>
          <a:p>
            <a:r>
              <a:rPr lang="en-US" sz="3000" dirty="0">
                <a:solidFill>
                  <a:srgbClr val="EBEBEB"/>
                </a:solidFill>
              </a:rPr>
              <a:t>FUTURE TRENDS</a:t>
            </a:r>
            <a:endParaRPr lang="en-US" sz="3000" b="0" i="0" kern="1200" dirty="0">
              <a:solidFill>
                <a:srgbClr val="EBEBEB"/>
              </a:solidFill>
              <a:latin typeface="+mj-lt"/>
              <a:ea typeface="+mj-ea"/>
              <a:cs typeface="+mj-cs"/>
            </a:endParaRPr>
          </a:p>
        </p:txBody>
      </p:sp>
      <p:pic>
        <p:nvPicPr>
          <p:cNvPr id="8" name="Content Placeholder 7" descr="A picture containing screenshot, circle&#10;&#10;Description automatically generated">
            <a:extLst>
              <a:ext uri="{FF2B5EF4-FFF2-40B4-BE49-F238E27FC236}">
                <a16:creationId xmlns:a16="http://schemas.microsoft.com/office/drawing/2014/main" id="{270F544A-7509-59C0-9D2F-0C81C78AC647}"/>
              </a:ext>
            </a:extLst>
          </p:cNvPr>
          <p:cNvPicPr>
            <a:picLocks noGrp="1" noChangeAspect="1"/>
          </p:cNvPicPr>
          <p:nvPr>
            <p:ph type="pic"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1656" b="11656"/>
          <a:stretch/>
        </p:blipFill>
        <p:spPr>
          <a:xfrm>
            <a:off x="5194607" y="2185234"/>
            <a:ext cx="6391533" cy="2487532"/>
          </a:xfrm>
          <a:prstGeom prst="rect">
            <a:avLst/>
          </a:prstGeom>
        </p:spPr>
      </p:pic>
      <p:sp>
        <p:nvSpPr>
          <p:cNvPr id="36" name="Rectangle 3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ext Placeholder 11">
            <a:extLst>
              <a:ext uri="{FF2B5EF4-FFF2-40B4-BE49-F238E27FC236}">
                <a16:creationId xmlns:a16="http://schemas.microsoft.com/office/drawing/2014/main" id="{708C34BB-2193-A21D-C0FF-EEC2444895E0}"/>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sz="1400" dirty="0">
                <a:solidFill>
                  <a:srgbClr val="FFFFFF"/>
                </a:solidFill>
              </a:rPr>
              <a:t>Lower Earth Orbit Satellite Constellations: LEO satellite constellations consist of numerous smaller satellites orbiting closer to the Earth.  Making about 16 orbits day about 1 every 120 minutes</a:t>
            </a:r>
          </a:p>
          <a:p>
            <a:pPr>
              <a:buFont typeface="Wingdings 3" charset="2"/>
              <a:buChar char=""/>
            </a:pPr>
            <a:r>
              <a:rPr lang="en-US" sz="1400" b="0" i="0" dirty="0">
                <a:solidFill>
                  <a:schemeClr val="tx1"/>
                </a:solidFill>
              </a:rPr>
              <a:t>LEO satellites offer reduced latency and increased capacity, enabling faster internet speeds and improved performance for users.</a:t>
            </a:r>
          </a:p>
          <a:p>
            <a:pPr>
              <a:buFont typeface="Wingdings 3" charset="2"/>
              <a:buChar char=""/>
            </a:pPr>
            <a:r>
              <a:rPr lang="en-US" sz="1400" b="0" i="0" dirty="0">
                <a:solidFill>
                  <a:schemeClr val="tx1"/>
                </a:solidFill>
                <a:effectLst/>
                <a:latin typeface="+mj-lt"/>
              </a:rPr>
              <a:t>Companies like SpaceX, </a:t>
            </a:r>
            <a:r>
              <a:rPr lang="en-US" sz="1400" b="0" i="0" dirty="0" err="1">
                <a:solidFill>
                  <a:schemeClr val="tx1"/>
                </a:solidFill>
                <a:effectLst/>
                <a:latin typeface="+mj-lt"/>
              </a:rPr>
              <a:t>OneWeb</a:t>
            </a:r>
            <a:r>
              <a:rPr lang="en-US" sz="1400" b="0" i="0" dirty="0">
                <a:solidFill>
                  <a:schemeClr val="tx1"/>
                </a:solidFill>
                <a:effectLst/>
                <a:latin typeface="+mj-lt"/>
              </a:rPr>
              <a:t>, and Amazon's Project Kuiper are deploying such constellations to provide global broadband coverage.</a:t>
            </a:r>
            <a:endParaRPr lang="en-US" sz="1400" dirty="0">
              <a:solidFill>
                <a:schemeClr val="tx1"/>
              </a:solidFill>
              <a:latin typeface="+mj-lt"/>
            </a:endParaRPr>
          </a:p>
          <a:p>
            <a:pPr>
              <a:buFont typeface="Wingdings 3" charset="2"/>
              <a:buChar char=""/>
            </a:pPr>
            <a:endParaRPr lang="en-US" dirty="0">
              <a:solidFill>
                <a:srgbClr val="FFFFFF"/>
              </a:solidFill>
            </a:endParaRPr>
          </a:p>
        </p:txBody>
      </p:sp>
      <p:sp>
        <p:nvSpPr>
          <p:cNvPr id="4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06159746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30483C4B932945A11F377047FC5097" ma:contentTypeVersion="8" ma:contentTypeDescription="Create a new document." ma:contentTypeScope="" ma:versionID="1948681a658f6af409a20f58a300a0f1">
  <xsd:schema xmlns:xsd="http://www.w3.org/2001/XMLSchema" xmlns:xs="http://www.w3.org/2001/XMLSchema" xmlns:p="http://schemas.microsoft.com/office/2006/metadata/properties" xmlns:ns3="89174db9-fe0a-4150-bb78-91f7785a5798" targetNamespace="http://schemas.microsoft.com/office/2006/metadata/properties" ma:root="true" ma:fieldsID="46ece439f691114ad71d246f3f398afa" ns3:_="">
    <xsd:import namespace="89174db9-fe0a-4150-bb78-91f7785a579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174db9-fe0a-4150-bb78-91f7785a57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D25AE-DDBF-4917-A14F-8C8846F6B8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174db9-fe0a-4150-bb78-91f7785a57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2058F5-BF03-4875-AEBE-67C9008F1294}">
  <ds:schemaRefs>
    <ds:schemaRef ds:uri="http://schemas.microsoft.com/office/2006/documentManagement/types"/>
    <ds:schemaRef ds:uri="http://purl.org/dc/elements/1.1/"/>
    <ds:schemaRef ds:uri="http://schemas.microsoft.com/office/2006/metadata/properties"/>
    <ds:schemaRef ds:uri="http://www.w3.org/XML/1998/namespace"/>
    <ds:schemaRef ds:uri="89174db9-fe0a-4150-bb78-91f7785a5798"/>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B6BC8641-DFE0-4C06-8137-56FA1EA440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130</TotalTime>
  <Words>743</Words>
  <Application>Microsoft Office PowerPoint</Application>
  <PresentationFormat>Widescreen</PresentationFormat>
  <Paragraphs>64</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 Boardroom</vt:lpstr>
      <vt:lpstr>Satellite Broadband</vt:lpstr>
      <vt:lpstr>What is Satellite Broadband Technology?</vt:lpstr>
      <vt:lpstr>How Does Satellite Internet Work?</vt:lpstr>
      <vt:lpstr>Advantages of Satellite Broadband</vt:lpstr>
      <vt:lpstr>Application of Satellite Broadband</vt:lpstr>
      <vt:lpstr>Challenges and limitations</vt:lpstr>
      <vt:lpstr>On Going Advancements</vt:lpstr>
      <vt:lpstr>FUTURE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Broadband</dc:title>
  <dc:creator>Dooley, Kyle P.</dc:creator>
  <cp:lastModifiedBy>Jones, Jahsend I.</cp:lastModifiedBy>
  <cp:revision>6</cp:revision>
  <dcterms:created xsi:type="dcterms:W3CDTF">2023-06-14T16:44:59Z</dcterms:created>
  <dcterms:modified xsi:type="dcterms:W3CDTF">2023-07-05T20:04:24Z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0x0101007630483C4B932945A11F377047FC5097</vt:lpwstr>
  </property>
</Properties>
</file>