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8" d="100"/>
          <a:sy n="68" d="100"/>
        </p:scale>
        <p:origin x="62" y="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2E0B1-BD70-4517-91C7-90F33C1FE95D}" type="datetimeFigureOut">
              <a:rPr lang="cs-CZ" smtClean="0"/>
              <a:t>25.9.2020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F6D2B-8616-4C8A-8A46-3D54ADE75E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178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F6D2B-8616-4C8A-8A46-3D54ADE75E4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070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99FAC-2C4C-4417-96B3-AA9655CFBEB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2806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F7012-6954-4848-B469-FFE5E916F131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52613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9F649B-B14F-48C8-9F3D-5D7505554F7A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803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936820-CE08-417B-A725-BF6A29606781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25980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671F6-6A55-4A64-8638-FEB06C06440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24876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50175-3108-4440-9FC7-91A53774D1C4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8114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93408-3116-4790-A2A8-A93F63904282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28129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78C0EA-77C7-4DD3-A41F-07219CABAC51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05717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65ECFE-9059-432A-965B-040B3890A80F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6717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5A6013-6F09-4F56-853C-E66BF3092DB0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0882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966D3-8A42-4B00-82A1-8CECAA445FA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18164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9CA581-8553-4188-9216-8FE6A16BCBE5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 err="1" smtClean="0"/>
              <a:t>Cv</a:t>
            </a:r>
            <a:r>
              <a:rPr lang="cs-CZ" altLang="cs-CZ" dirty="0" smtClean="0"/>
              <a:t>. </a:t>
            </a:r>
            <a:r>
              <a:rPr lang="cs-CZ" altLang="cs-CZ" dirty="0"/>
              <a:t>3–4 — </a:t>
            </a:r>
            <a:r>
              <a:rPr lang="cs-CZ" altLang="cs-CZ" dirty="0" smtClean="0"/>
              <a:t>cíl</a:t>
            </a:r>
            <a:endParaRPr lang="cs-CZ" altLang="cs-CZ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pPr marL="0" indent="0">
              <a:buNone/>
            </a:pPr>
            <a:r>
              <a:rPr lang="cs-CZ" sz="2800" dirty="0" smtClean="0"/>
              <a:t>Jde o </a:t>
            </a:r>
            <a:r>
              <a:rPr lang="cs-CZ" sz="2800" dirty="0" smtClean="0">
                <a:solidFill>
                  <a:srgbClr val="FF0000"/>
                </a:solidFill>
              </a:rPr>
              <a:t>„laboratorní cvičení“ s textem v</a:t>
            </a:r>
            <a:r>
              <a:rPr lang="cs-CZ" sz="2800" dirty="0">
                <a:solidFill>
                  <a:srgbClr val="FF0000"/>
                </a:solidFill>
              </a:rPr>
              <a:t> </a:t>
            </a:r>
            <a:r>
              <a:rPr lang="cs-CZ" sz="2800" dirty="0" smtClean="0">
                <a:solidFill>
                  <a:srgbClr val="FF0000"/>
                </a:solidFill>
              </a:rPr>
              <a:t>češtině</a:t>
            </a:r>
            <a:r>
              <a:rPr lang="cs-CZ" sz="2800" dirty="0" smtClean="0"/>
              <a:t>, při kterém odhalíme některé jeho vlastnosti zajímavé z hlediska </a:t>
            </a:r>
            <a:r>
              <a:rPr lang="cs-CZ" sz="2800" dirty="0" smtClean="0">
                <a:solidFill>
                  <a:srgbClr val="FF0000"/>
                </a:solidFill>
              </a:rPr>
              <a:t>automatizace indexování</a:t>
            </a:r>
            <a:r>
              <a:rPr lang="cs-CZ" sz="2800" dirty="0" smtClean="0"/>
              <a:t>. Tyto vlastnosti se budou týkat:</a:t>
            </a:r>
          </a:p>
          <a:p>
            <a:pPr marL="914400" lvl="1" indent="-514350">
              <a:buFont typeface="+mj-lt"/>
              <a:buAutoNum type="arabicPeriod"/>
            </a:pPr>
            <a:endParaRPr lang="cs-CZ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cs-CZ" sz="2400" dirty="0" smtClean="0"/>
              <a:t>dělení slov na </a:t>
            </a:r>
            <a:r>
              <a:rPr lang="cs-CZ" sz="2400" dirty="0" smtClean="0">
                <a:solidFill>
                  <a:srgbClr val="FF0000"/>
                </a:solidFill>
              </a:rPr>
              <a:t>zajímavá</a:t>
            </a:r>
            <a:r>
              <a:rPr lang="cs-CZ" sz="2400" dirty="0" smtClean="0"/>
              <a:t> a </a:t>
            </a:r>
            <a:r>
              <a:rPr lang="cs-CZ" sz="2400" dirty="0" smtClean="0">
                <a:solidFill>
                  <a:srgbClr val="FF0000"/>
                </a:solidFill>
              </a:rPr>
              <a:t>nezajímavá</a:t>
            </a:r>
            <a:r>
              <a:rPr lang="cs-CZ" sz="2400" dirty="0" smtClean="0"/>
              <a:t> (pro vyhledávání),</a:t>
            </a:r>
          </a:p>
          <a:p>
            <a:pPr marL="914400" lvl="1" indent="-514350">
              <a:buFont typeface="+mj-lt"/>
              <a:buAutoNum type="arabicPeriod"/>
            </a:pPr>
            <a:r>
              <a:rPr lang="cs-CZ" sz="2400" dirty="0" smtClean="0">
                <a:solidFill>
                  <a:srgbClr val="FF0000"/>
                </a:solidFill>
              </a:rPr>
              <a:t>míry opakování (frekvence)</a:t>
            </a:r>
            <a:r>
              <a:rPr lang="cs-CZ" sz="2400" dirty="0" smtClean="0"/>
              <a:t> těchto slov v textech,</a:t>
            </a:r>
            <a:endParaRPr lang="cs-CZ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cs-CZ" sz="2400" dirty="0" smtClean="0">
                <a:solidFill>
                  <a:srgbClr val="FF0000"/>
                </a:solidFill>
              </a:rPr>
              <a:t>tvaroslovné variability</a:t>
            </a:r>
            <a:r>
              <a:rPr lang="cs-CZ" sz="2400" dirty="0" smtClean="0"/>
              <a:t> těchto slov.</a:t>
            </a: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6820-CE08-417B-A725-BF6A29606781}" type="slidenum">
              <a:rPr lang="cs-CZ" altLang="cs-CZ" smtClean="0"/>
              <a:pPr/>
              <a:t>1</a:t>
            </a:fld>
            <a:endParaRPr lang="cs-CZ" altLang="cs-CZ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377"/>
            <a:ext cx="7772400" cy="1143000"/>
          </a:xfrm>
        </p:spPr>
        <p:txBody>
          <a:bodyPr/>
          <a:lstStyle/>
          <a:p>
            <a:pPr eaLnBrk="1" hangingPunct="1"/>
            <a:r>
              <a:rPr lang="cs-CZ" altLang="cs-CZ" dirty="0" err="1" smtClean="0"/>
              <a:t>Cv</a:t>
            </a:r>
            <a:r>
              <a:rPr lang="cs-CZ" altLang="cs-CZ" dirty="0" smtClean="0"/>
              <a:t>. </a:t>
            </a:r>
            <a:r>
              <a:rPr lang="cs-CZ" altLang="cs-CZ" dirty="0"/>
              <a:t>3–4 — pracovní postup</a:t>
            </a:r>
            <a:endParaRPr lang="cs-CZ" altLang="cs-CZ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736"/>
            <a:ext cx="8458200" cy="5805264"/>
          </a:xfrm>
        </p:spPr>
        <p:txBody>
          <a:bodyPr/>
          <a:lstStyle/>
          <a:p>
            <a:r>
              <a:rPr lang="cs-CZ" dirty="0" smtClean="0"/>
              <a:t>Dostáváme se k </a:t>
            </a:r>
            <a:r>
              <a:rPr lang="cs-CZ" b="1" dirty="0" smtClean="0"/>
              <a:t>prvnímu „intelektuálně náročnějšímu“ kroku tohoto cvičení </a:t>
            </a:r>
            <a:r>
              <a:rPr lang="cs-CZ" b="1" dirty="0"/>
              <a:t>— </a:t>
            </a:r>
            <a:r>
              <a:rPr lang="cs-CZ" b="1" dirty="0" smtClean="0"/>
              <a:t/>
            </a:r>
            <a:br>
              <a:rPr lang="cs-CZ" b="1" dirty="0" smtClean="0"/>
            </a:br>
            <a:r>
              <a:rPr lang="cs-CZ" b="1" dirty="0" smtClean="0"/>
              <a:t>k rozdělení slov na „zajímavá“ a „nezajímavá“</a:t>
            </a:r>
            <a:r>
              <a:rPr lang="cs-CZ" dirty="0" smtClean="0"/>
              <a:t>:</a:t>
            </a:r>
          </a:p>
          <a:p>
            <a:pPr lvl="1"/>
            <a:r>
              <a:rPr lang="cs-CZ" sz="3200" dirty="0" smtClean="0"/>
              <a:t>slova </a:t>
            </a:r>
            <a:r>
              <a:rPr lang="cs-CZ" sz="3200" b="1" dirty="0" smtClean="0">
                <a:solidFill>
                  <a:srgbClr val="FF0000"/>
                </a:solidFill>
              </a:rPr>
              <a:t>obsahově </a:t>
            </a:r>
            <a:r>
              <a:rPr lang="cs-CZ" sz="3200" b="1" dirty="0">
                <a:solidFill>
                  <a:srgbClr val="FF0000"/>
                </a:solidFill>
              </a:rPr>
              <a:t>zajímavá</a:t>
            </a:r>
            <a:r>
              <a:rPr lang="cs-CZ" sz="3200" dirty="0"/>
              <a:t> </a:t>
            </a:r>
            <a:r>
              <a:rPr lang="cs-CZ" sz="3200" dirty="0" smtClean="0"/>
              <a:t>přesuneme </a:t>
            </a:r>
            <a:br>
              <a:rPr lang="cs-CZ" sz="3200" dirty="0" smtClean="0"/>
            </a:br>
            <a:r>
              <a:rPr lang="cs-CZ" sz="3200" dirty="0" smtClean="0"/>
              <a:t>do </a:t>
            </a:r>
            <a:r>
              <a:rPr lang="cs-CZ" sz="3200" dirty="0"/>
              <a:t>stejně modrých buněk na listu </a:t>
            </a:r>
            <a:r>
              <a:rPr lang="cs-CZ" sz="3200" dirty="0" smtClean="0"/>
              <a:t/>
            </a:r>
            <a:br>
              <a:rPr lang="cs-CZ" sz="3200" dirty="0" smtClean="0"/>
            </a:br>
            <a:r>
              <a:rPr lang="cs-CZ" sz="3200" i="1" dirty="0" smtClean="0">
                <a:solidFill>
                  <a:srgbClr val="FF0000"/>
                </a:solidFill>
              </a:rPr>
              <a:t>OBSAHOVĚ </a:t>
            </a:r>
            <a:r>
              <a:rPr lang="cs-CZ" sz="3200" i="1" dirty="0">
                <a:solidFill>
                  <a:srgbClr val="FF0000"/>
                </a:solidFill>
              </a:rPr>
              <a:t>ZAJÍMAVÁ SLOVA</a:t>
            </a:r>
            <a:r>
              <a:rPr lang="cs-CZ" sz="3200" dirty="0"/>
              <a:t>; </a:t>
            </a:r>
            <a:endParaRPr lang="cs-CZ" sz="3200" dirty="0" smtClean="0"/>
          </a:p>
          <a:p>
            <a:pPr lvl="1"/>
            <a:r>
              <a:rPr lang="cs-CZ" sz="3200" dirty="0" smtClean="0"/>
              <a:t>slova </a:t>
            </a:r>
            <a:r>
              <a:rPr lang="cs-CZ" sz="3200" b="1" dirty="0">
                <a:solidFill>
                  <a:srgbClr val="FF0000"/>
                </a:solidFill>
              </a:rPr>
              <a:t>obsahově nezajímavá</a:t>
            </a:r>
            <a:r>
              <a:rPr lang="cs-CZ" sz="3200" dirty="0"/>
              <a:t> </a:t>
            </a:r>
            <a:r>
              <a:rPr lang="cs-CZ" sz="3200" dirty="0" smtClean="0"/>
              <a:t>přesuneme </a:t>
            </a:r>
            <a:r>
              <a:rPr lang="cs-CZ" sz="3200" dirty="0"/>
              <a:t>do stejně modrých buněk na listu </a:t>
            </a:r>
            <a:r>
              <a:rPr lang="cs-CZ" sz="3200" dirty="0" smtClean="0"/>
              <a:t/>
            </a:r>
            <a:br>
              <a:rPr lang="cs-CZ" sz="3200" dirty="0" smtClean="0"/>
            </a:br>
            <a:r>
              <a:rPr lang="cs-CZ" sz="3200" i="1" dirty="0" smtClean="0">
                <a:solidFill>
                  <a:srgbClr val="FF0000"/>
                </a:solidFill>
              </a:rPr>
              <a:t>OBSAHOVĚ </a:t>
            </a:r>
            <a:r>
              <a:rPr lang="cs-CZ" sz="3200" i="1" dirty="0">
                <a:solidFill>
                  <a:srgbClr val="FF0000"/>
                </a:solidFill>
              </a:rPr>
              <a:t>NEZAJÍMAVÁ SLOVA</a:t>
            </a:r>
            <a:r>
              <a:rPr lang="cs-CZ" sz="3200" dirty="0"/>
              <a:t>.</a:t>
            </a:r>
            <a:endParaRPr lang="cs-CZ" sz="3200" dirty="0" smtClean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6820-CE08-417B-A725-BF6A29606781}" type="slidenum">
              <a:rPr lang="cs-CZ" altLang="cs-CZ" smtClean="0"/>
              <a:pPr/>
              <a:t>10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746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377"/>
            <a:ext cx="7772400" cy="1143000"/>
          </a:xfrm>
        </p:spPr>
        <p:txBody>
          <a:bodyPr/>
          <a:lstStyle/>
          <a:p>
            <a:pPr eaLnBrk="1" hangingPunct="1"/>
            <a:r>
              <a:rPr lang="cs-CZ" altLang="cs-CZ" dirty="0" err="1" smtClean="0"/>
              <a:t>Cv</a:t>
            </a:r>
            <a:r>
              <a:rPr lang="cs-CZ" altLang="cs-CZ" dirty="0" smtClean="0"/>
              <a:t>. </a:t>
            </a:r>
            <a:r>
              <a:rPr lang="cs-CZ" altLang="cs-CZ" dirty="0"/>
              <a:t>3–4 — pracovní postup</a:t>
            </a:r>
            <a:endParaRPr lang="cs-CZ" altLang="cs-CZ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736"/>
            <a:ext cx="7772400" cy="5805264"/>
          </a:xfrm>
        </p:spPr>
        <p:txBody>
          <a:bodyPr/>
          <a:lstStyle/>
          <a:p>
            <a:endParaRPr lang="cs-CZ" dirty="0" smtClean="0"/>
          </a:p>
          <a:p>
            <a:r>
              <a:rPr lang="cs-CZ" dirty="0" smtClean="0"/>
              <a:t>Následuje </a:t>
            </a:r>
            <a:r>
              <a:rPr lang="cs-CZ" b="1" dirty="0" smtClean="0"/>
              <a:t>druhý „intelektuálně náročnější“ krok:</a:t>
            </a:r>
            <a:br>
              <a:rPr lang="cs-CZ" b="1" dirty="0" smtClean="0"/>
            </a:br>
            <a:r>
              <a:rPr lang="cs-CZ" dirty="0"/>
              <a:t>d</a:t>
            </a:r>
            <a:r>
              <a:rPr lang="cs-CZ" dirty="0" smtClean="0"/>
              <a:t>o </a:t>
            </a:r>
            <a:r>
              <a:rPr lang="cs-CZ" b="1" dirty="0"/>
              <a:t>žlutých buněk</a:t>
            </a:r>
            <a:r>
              <a:rPr lang="cs-CZ" dirty="0"/>
              <a:t> na obou listech </a:t>
            </a:r>
            <a:r>
              <a:rPr lang="cs-CZ" dirty="0" smtClean="0">
                <a:solidFill>
                  <a:srgbClr val="FF0000"/>
                </a:solidFill>
              </a:rPr>
              <a:t>doplníme </a:t>
            </a:r>
            <a:r>
              <a:rPr lang="cs-CZ" dirty="0">
                <a:solidFill>
                  <a:srgbClr val="FF0000"/>
                </a:solidFill>
              </a:rPr>
              <a:t>jedničky</a:t>
            </a:r>
            <a:r>
              <a:rPr lang="cs-CZ" dirty="0"/>
              <a:t> tam, kde se objevují </a:t>
            </a:r>
            <a:r>
              <a:rPr lang="cs-CZ" b="1" dirty="0">
                <a:solidFill>
                  <a:srgbClr val="FF0000"/>
                </a:solidFill>
              </a:rPr>
              <a:t>nová slova</a:t>
            </a:r>
            <a:r>
              <a:rPr lang="cs-CZ" dirty="0" smtClean="0"/>
              <a:t>.</a:t>
            </a:r>
          </a:p>
          <a:p>
            <a:pPr lvl="1"/>
            <a:r>
              <a:rPr lang="cs-CZ" dirty="0" smtClean="0"/>
              <a:t>Většinou by to mělo být snadno vidět — </a:t>
            </a:r>
            <a:r>
              <a:rPr lang="cs-CZ" dirty="0" smtClean="0">
                <a:solidFill>
                  <a:srgbClr val="FF0000"/>
                </a:solidFill>
              </a:rPr>
              <a:t>proč?</a:t>
            </a:r>
          </a:p>
          <a:p>
            <a:pPr lvl="1"/>
            <a:r>
              <a:rPr lang="cs-CZ" dirty="0" smtClean="0"/>
              <a:t>POZOR na případy jako </a:t>
            </a:r>
            <a:r>
              <a:rPr lang="cs-CZ" i="1" dirty="0" smtClean="0">
                <a:solidFill>
                  <a:srgbClr val="CC00CC"/>
                </a:solidFill>
              </a:rPr>
              <a:t>„lidé“</a:t>
            </a:r>
            <a:r>
              <a:rPr lang="cs-CZ" dirty="0" smtClean="0"/>
              <a:t> nebo </a:t>
            </a:r>
            <a:r>
              <a:rPr lang="cs-CZ" i="1" dirty="0" smtClean="0">
                <a:solidFill>
                  <a:srgbClr val="CC00CC"/>
                </a:solidFill>
              </a:rPr>
              <a:t>„nás“</a:t>
            </a:r>
            <a:r>
              <a:rPr lang="cs-CZ" dirty="0" smtClean="0"/>
              <a:t>…</a:t>
            </a:r>
            <a:endParaRPr lang="cs-CZ" i="1" dirty="0" smtClean="0">
              <a:solidFill>
                <a:srgbClr val="CC00CC"/>
              </a:solidFill>
            </a:endParaRP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6820-CE08-417B-A725-BF6A29606781}" type="slidenum">
              <a:rPr lang="cs-CZ" altLang="cs-CZ" smtClean="0"/>
              <a:pPr/>
              <a:t>11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18049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377"/>
            <a:ext cx="7772400" cy="1143000"/>
          </a:xfrm>
        </p:spPr>
        <p:txBody>
          <a:bodyPr/>
          <a:lstStyle/>
          <a:p>
            <a:pPr eaLnBrk="1" hangingPunct="1"/>
            <a:r>
              <a:rPr lang="cs-CZ" altLang="cs-CZ" dirty="0" err="1" smtClean="0"/>
              <a:t>Cv</a:t>
            </a:r>
            <a:r>
              <a:rPr lang="cs-CZ" altLang="cs-CZ" dirty="0" smtClean="0"/>
              <a:t>. </a:t>
            </a:r>
            <a:r>
              <a:rPr lang="cs-CZ" altLang="cs-CZ" dirty="0"/>
              <a:t>3–4 — pracovní postup</a:t>
            </a:r>
            <a:endParaRPr lang="cs-CZ" altLang="cs-CZ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736"/>
            <a:ext cx="7772400" cy="5805264"/>
          </a:xfrm>
        </p:spPr>
        <p:txBody>
          <a:bodyPr/>
          <a:lstStyle/>
          <a:p>
            <a:endParaRPr lang="cs-CZ" dirty="0" smtClean="0"/>
          </a:p>
          <a:p>
            <a:r>
              <a:rPr lang="cs-CZ" dirty="0" smtClean="0"/>
              <a:t>Nyní máme ve všech </a:t>
            </a:r>
            <a:r>
              <a:rPr lang="cs-CZ" b="1" dirty="0" smtClean="0"/>
              <a:t>zelených buňkách</a:t>
            </a:r>
            <a:r>
              <a:rPr lang="cs-CZ" dirty="0" smtClean="0"/>
              <a:t> </a:t>
            </a:r>
            <a:r>
              <a:rPr lang="cs-CZ" i="1" dirty="0" smtClean="0"/>
              <a:t>protokolu</a:t>
            </a:r>
            <a:r>
              <a:rPr lang="cs-CZ" dirty="0" smtClean="0"/>
              <a:t> automaticky nastavené hodnoty, které tam </a:t>
            </a:r>
            <a:r>
              <a:rPr lang="cs-CZ" i="1" dirty="0" smtClean="0"/>
              <a:t>mají být</a:t>
            </a:r>
            <a:r>
              <a:rPr lang="cs-CZ" dirty="0" smtClean="0"/>
              <a:t> — a v</a:t>
            </a:r>
            <a:r>
              <a:rPr lang="cs-CZ" dirty="0"/>
              <a:t> záhlaví 1. listu máme </a:t>
            </a:r>
            <a:r>
              <a:rPr lang="cs-CZ" b="1" dirty="0" smtClean="0">
                <a:solidFill>
                  <a:srgbClr val="FF0000"/>
                </a:solidFill>
              </a:rPr>
              <a:t>statistické </a:t>
            </a:r>
            <a:r>
              <a:rPr lang="cs-CZ" b="1" dirty="0">
                <a:solidFill>
                  <a:srgbClr val="FF0000"/>
                </a:solidFill>
              </a:rPr>
              <a:t>výsledky </a:t>
            </a:r>
            <a:r>
              <a:rPr lang="cs-CZ" b="1" dirty="0" smtClean="0">
                <a:solidFill>
                  <a:srgbClr val="FF0000"/>
                </a:solidFill>
              </a:rPr>
              <a:t>(1. kola) experimentu</a:t>
            </a:r>
            <a:r>
              <a:rPr lang="cs-CZ" dirty="0" smtClean="0"/>
              <a:t>…</a:t>
            </a:r>
            <a:endParaRPr lang="cs-CZ" i="1" dirty="0" smtClean="0">
              <a:solidFill>
                <a:srgbClr val="CC00CC"/>
              </a:solidFill>
            </a:endParaRP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6820-CE08-417B-A725-BF6A29606781}" type="slidenum">
              <a:rPr lang="cs-CZ" altLang="cs-CZ" smtClean="0"/>
              <a:pPr/>
              <a:t>12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21048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377"/>
            <a:ext cx="7772400" cy="1143000"/>
          </a:xfrm>
        </p:spPr>
        <p:txBody>
          <a:bodyPr/>
          <a:lstStyle/>
          <a:p>
            <a:pPr eaLnBrk="1" hangingPunct="1"/>
            <a:r>
              <a:rPr lang="cs-CZ" altLang="cs-CZ" dirty="0" err="1" smtClean="0"/>
              <a:t>Cv</a:t>
            </a:r>
            <a:r>
              <a:rPr lang="cs-CZ" altLang="cs-CZ" dirty="0" smtClean="0"/>
              <a:t>. </a:t>
            </a:r>
            <a:r>
              <a:rPr lang="cs-CZ" altLang="cs-CZ" dirty="0"/>
              <a:t>3–4 — pracovní postup</a:t>
            </a:r>
            <a:endParaRPr lang="cs-CZ" altLang="cs-CZ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736"/>
            <a:ext cx="7772400" cy="5805264"/>
          </a:xfrm>
        </p:spPr>
        <p:txBody>
          <a:bodyPr/>
          <a:lstStyle/>
          <a:p>
            <a:endParaRPr lang="cs-CZ" dirty="0" smtClean="0"/>
          </a:p>
          <a:p>
            <a:r>
              <a:rPr lang="cs-CZ" dirty="0" smtClean="0"/>
              <a:t>Výsledný soubor pošleme e-mailem na adresu: </a:t>
            </a:r>
            <a:r>
              <a:rPr lang="cs-CZ" b="1" i="1" dirty="0" smtClean="0">
                <a:solidFill>
                  <a:srgbClr val="0000FF"/>
                </a:solidFill>
              </a:rPr>
              <a:t>kizips@vse.cz</a:t>
            </a:r>
            <a:endParaRPr lang="cs-CZ" i="1" dirty="0" smtClean="0">
              <a:solidFill>
                <a:srgbClr val="CC00CC"/>
              </a:solidFill>
            </a:endParaRP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6820-CE08-417B-A725-BF6A29606781}" type="slidenum">
              <a:rPr lang="cs-CZ" altLang="cs-CZ" smtClean="0"/>
              <a:pPr/>
              <a:t>13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03007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377"/>
            <a:ext cx="7772400" cy="1143000"/>
          </a:xfrm>
        </p:spPr>
        <p:txBody>
          <a:bodyPr/>
          <a:lstStyle/>
          <a:p>
            <a:pPr eaLnBrk="1" hangingPunct="1"/>
            <a:r>
              <a:rPr lang="cs-CZ" altLang="cs-CZ" dirty="0" err="1" smtClean="0"/>
              <a:t>Cv</a:t>
            </a:r>
            <a:r>
              <a:rPr lang="cs-CZ" altLang="cs-CZ" dirty="0" smtClean="0"/>
              <a:t>. </a:t>
            </a:r>
            <a:r>
              <a:rPr lang="cs-CZ" altLang="cs-CZ" dirty="0"/>
              <a:t>3–4 — pracovní postup</a:t>
            </a:r>
            <a:endParaRPr lang="cs-CZ" altLang="cs-CZ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736"/>
            <a:ext cx="7772400" cy="5805264"/>
          </a:xfrm>
        </p:spPr>
        <p:txBody>
          <a:bodyPr/>
          <a:lstStyle/>
          <a:p>
            <a:endParaRPr lang="cs-CZ" dirty="0" smtClean="0"/>
          </a:p>
          <a:p>
            <a:r>
              <a:rPr lang="cs-CZ" dirty="0" smtClean="0"/>
              <a:t>Nyní přejdeme ke </a:t>
            </a:r>
            <a:r>
              <a:rPr lang="cs-CZ" b="1" dirty="0" smtClean="0"/>
              <a:t>2. kolu experimentu.</a:t>
            </a:r>
          </a:p>
          <a:p>
            <a:endParaRPr lang="cs-CZ" dirty="0"/>
          </a:p>
          <a:p>
            <a:r>
              <a:rPr lang="cs-CZ" dirty="0" smtClean="0"/>
              <a:t>Nadefinujeme </a:t>
            </a:r>
            <a:r>
              <a:rPr lang="cs-CZ" b="1" dirty="0" smtClean="0">
                <a:solidFill>
                  <a:srgbClr val="FF0000"/>
                </a:solidFill>
              </a:rPr>
              <a:t>pracovní skupiny pro agregaci výsledků</a:t>
            </a:r>
            <a:r>
              <a:rPr lang="cs-CZ" dirty="0" smtClean="0"/>
              <a:t>…</a:t>
            </a: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6820-CE08-417B-A725-BF6A29606781}" type="slidenum">
              <a:rPr lang="cs-CZ" altLang="cs-CZ" smtClean="0"/>
              <a:pPr/>
              <a:t>14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26511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377"/>
            <a:ext cx="7772400" cy="1143000"/>
          </a:xfrm>
        </p:spPr>
        <p:txBody>
          <a:bodyPr/>
          <a:lstStyle/>
          <a:p>
            <a:pPr eaLnBrk="1" hangingPunct="1"/>
            <a:r>
              <a:rPr lang="cs-CZ" altLang="cs-CZ" dirty="0" err="1" smtClean="0"/>
              <a:t>Cv</a:t>
            </a:r>
            <a:r>
              <a:rPr lang="cs-CZ" altLang="cs-CZ" dirty="0" smtClean="0"/>
              <a:t>. </a:t>
            </a:r>
            <a:r>
              <a:rPr lang="cs-CZ" altLang="cs-CZ" dirty="0"/>
              <a:t>3–4 — pracovní postup</a:t>
            </a:r>
            <a:endParaRPr lang="cs-CZ" altLang="cs-CZ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736"/>
            <a:ext cx="7772400" cy="5805264"/>
          </a:xfrm>
        </p:spPr>
        <p:txBody>
          <a:bodyPr/>
          <a:lstStyle/>
          <a:p>
            <a:endParaRPr lang="cs-CZ" dirty="0" smtClean="0"/>
          </a:p>
          <a:p>
            <a:r>
              <a:rPr lang="cs-CZ" dirty="0" smtClean="0"/>
              <a:t>Nyní přejdeme ke </a:t>
            </a:r>
            <a:r>
              <a:rPr lang="cs-CZ" b="1" dirty="0" smtClean="0"/>
              <a:t>2. kolu experimentu.</a:t>
            </a:r>
          </a:p>
          <a:p>
            <a:endParaRPr lang="cs-CZ" dirty="0"/>
          </a:p>
          <a:p>
            <a:r>
              <a:rPr lang="cs-CZ" dirty="0" smtClean="0"/>
              <a:t>Nadefinujeme </a:t>
            </a:r>
            <a:r>
              <a:rPr lang="cs-CZ" b="1" dirty="0" smtClean="0">
                <a:solidFill>
                  <a:srgbClr val="FF0000"/>
                </a:solidFill>
              </a:rPr>
              <a:t>pracovní skupiny pro agregaci výsledků</a:t>
            </a:r>
            <a:r>
              <a:rPr lang="cs-CZ" dirty="0" smtClean="0"/>
              <a:t>…</a:t>
            </a:r>
          </a:p>
          <a:p>
            <a:endParaRPr lang="cs-CZ" dirty="0"/>
          </a:p>
          <a:p>
            <a:r>
              <a:rPr lang="cs-CZ" dirty="0" smtClean="0"/>
              <a:t>Ve skupinách provedeme sumarizaci podle následujících pokynů…</a:t>
            </a: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6820-CE08-417B-A725-BF6A29606781}" type="slidenum">
              <a:rPr lang="cs-CZ" altLang="cs-CZ" smtClean="0"/>
              <a:pPr/>
              <a:t>15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49555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377"/>
            <a:ext cx="7772400" cy="1143000"/>
          </a:xfrm>
        </p:spPr>
        <p:txBody>
          <a:bodyPr/>
          <a:lstStyle/>
          <a:p>
            <a:pPr eaLnBrk="1" hangingPunct="1"/>
            <a:r>
              <a:rPr lang="cs-CZ" altLang="cs-CZ" dirty="0" err="1" smtClean="0"/>
              <a:t>Cv</a:t>
            </a:r>
            <a:r>
              <a:rPr lang="cs-CZ" altLang="cs-CZ" dirty="0" smtClean="0"/>
              <a:t>. </a:t>
            </a:r>
            <a:r>
              <a:rPr lang="cs-CZ" altLang="cs-CZ" dirty="0"/>
              <a:t>3–4 — pracovní </a:t>
            </a:r>
            <a:r>
              <a:rPr lang="cs-CZ" altLang="cs-CZ" dirty="0" smtClean="0"/>
              <a:t>postup (agregace)</a:t>
            </a:r>
            <a:endParaRPr lang="cs-CZ" altLang="cs-CZ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784"/>
            <a:ext cx="7772400" cy="5373216"/>
          </a:xfrm>
        </p:spPr>
        <p:txBody>
          <a:bodyPr/>
          <a:lstStyle/>
          <a:p>
            <a:r>
              <a:rPr lang="cs-CZ" dirty="0" smtClean="0"/>
              <a:t>Z protokolu s nejnižším číslem ve skupině vytvoříme </a:t>
            </a:r>
            <a:r>
              <a:rPr lang="cs-CZ" i="1" dirty="0" smtClean="0">
                <a:solidFill>
                  <a:srgbClr val="FF0000"/>
                </a:solidFill>
              </a:rPr>
              <a:t>agregovaný protokol</a:t>
            </a:r>
            <a:r>
              <a:rPr lang="cs-CZ" dirty="0" smtClean="0"/>
              <a:t> pojmenovaný</a:t>
            </a:r>
            <a:br>
              <a:rPr lang="cs-CZ" dirty="0" smtClean="0"/>
            </a:br>
            <a:r>
              <a:rPr lang="cs-CZ" b="1" i="1" dirty="0">
                <a:solidFill>
                  <a:srgbClr val="3399FF"/>
                </a:solidFill>
              </a:rPr>
              <a:t>4IZ422-03C(a)-</a:t>
            </a:r>
            <a:r>
              <a:rPr lang="cs-CZ" b="1" i="1" dirty="0" smtClean="0">
                <a:solidFill>
                  <a:srgbClr val="3399FF"/>
                </a:solidFill>
              </a:rPr>
              <a:t>Protokol-</a:t>
            </a:r>
            <a:r>
              <a:rPr lang="cs-CZ" b="1" i="1" u="sng" dirty="0" smtClean="0">
                <a:solidFill>
                  <a:srgbClr val="FF0000"/>
                </a:solidFill>
              </a:rPr>
              <a:t>nn-kk</a:t>
            </a:r>
            <a:r>
              <a:rPr lang="cs-CZ" b="1" i="1" dirty="0" smtClean="0">
                <a:solidFill>
                  <a:srgbClr val="3399FF"/>
                </a:solidFill>
              </a:rPr>
              <a:t>.xlsx</a:t>
            </a:r>
            <a:r>
              <a:rPr lang="cs-CZ" b="1" dirty="0" smtClean="0">
                <a:solidFill>
                  <a:srgbClr val="FF0000"/>
                </a:solidFill>
              </a:rPr>
              <a:t> </a:t>
            </a:r>
            <a:r>
              <a:rPr lang="cs-CZ" b="1" dirty="0"/>
              <a:t/>
            </a:r>
            <a:br>
              <a:rPr lang="cs-CZ" b="1" dirty="0"/>
            </a:br>
            <a:r>
              <a:rPr lang="cs-CZ" dirty="0" smtClean="0"/>
              <a:t>(podle toho, které protokoly agregujeme).</a:t>
            </a:r>
          </a:p>
          <a:p>
            <a:r>
              <a:rPr lang="cs-CZ" dirty="0" smtClean="0"/>
              <a:t>Další kroky budeme provádět v tomto </a:t>
            </a:r>
            <a:r>
              <a:rPr lang="cs-CZ" i="1" dirty="0" smtClean="0"/>
              <a:t>agregovaném protokolu</a:t>
            </a:r>
            <a:r>
              <a:rPr lang="cs-CZ" dirty="0" smtClean="0"/>
              <a:t>, </a:t>
            </a:r>
            <a:r>
              <a:rPr lang="cs-CZ" dirty="0" smtClean="0">
                <a:solidFill>
                  <a:srgbClr val="FF0000"/>
                </a:solidFill>
              </a:rPr>
              <a:t>nejprve na 1. listu (</a:t>
            </a:r>
            <a:r>
              <a:rPr lang="cs-CZ" i="1" dirty="0">
                <a:solidFill>
                  <a:srgbClr val="FF0000"/>
                </a:solidFill>
              </a:rPr>
              <a:t>OBSAHOVĚ ZAJÍMAVÁ SLOVA</a:t>
            </a:r>
            <a:r>
              <a:rPr lang="cs-CZ" dirty="0" smtClean="0">
                <a:solidFill>
                  <a:srgbClr val="FF0000"/>
                </a:solidFill>
              </a:rPr>
              <a:t>), pak na 2. listu</a:t>
            </a:r>
            <a:r>
              <a:rPr lang="cs-CZ" dirty="0" smtClean="0"/>
              <a:t>.</a:t>
            </a:r>
            <a:endParaRPr lang="cs-CZ" dirty="0"/>
          </a:p>
          <a:p>
            <a:endParaRPr lang="cs-CZ" dirty="0" smtClean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6820-CE08-417B-A725-BF6A29606781}" type="slidenum">
              <a:rPr lang="cs-CZ" altLang="cs-CZ" smtClean="0"/>
              <a:pPr/>
              <a:t>16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44141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377"/>
            <a:ext cx="7772400" cy="1143000"/>
          </a:xfrm>
        </p:spPr>
        <p:txBody>
          <a:bodyPr/>
          <a:lstStyle/>
          <a:p>
            <a:pPr eaLnBrk="1" hangingPunct="1"/>
            <a:r>
              <a:rPr lang="cs-CZ" altLang="cs-CZ" dirty="0" err="1" smtClean="0"/>
              <a:t>Cv</a:t>
            </a:r>
            <a:r>
              <a:rPr lang="cs-CZ" altLang="cs-CZ" dirty="0" smtClean="0"/>
              <a:t>. </a:t>
            </a:r>
            <a:r>
              <a:rPr lang="cs-CZ" altLang="cs-CZ" dirty="0"/>
              <a:t>3–4 — pracovní </a:t>
            </a:r>
            <a:r>
              <a:rPr lang="cs-CZ" altLang="cs-CZ" dirty="0" smtClean="0"/>
              <a:t>postup (agregace)</a:t>
            </a:r>
            <a:endParaRPr lang="cs-CZ" altLang="cs-CZ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784"/>
            <a:ext cx="7772400" cy="5373216"/>
          </a:xfrm>
        </p:spPr>
        <p:txBody>
          <a:bodyPr/>
          <a:lstStyle/>
          <a:p>
            <a:r>
              <a:rPr lang="cs-CZ" sz="2800" dirty="0" smtClean="0"/>
              <a:t>Vymažeme všechny jedničky </a:t>
            </a:r>
            <a:r>
              <a:rPr lang="cs-CZ" sz="2800" dirty="0"/>
              <a:t>ve žlutém </a:t>
            </a:r>
            <a:r>
              <a:rPr lang="cs-CZ" sz="2800" dirty="0" smtClean="0"/>
              <a:t>sloupci.</a:t>
            </a:r>
          </a:p>
          <a:p>
            <a:r>
              <a:rPr lang="cs-CZ" sz="2800" dirty="0" smtClean="0"/>
              <a:t>Do </a:t>
            </a:r>
            <a:r>
              <a:rPr lang="cs-CZ" sz="2800" dirty="0"/>
              <a:t>modrého sloupce </a:t>
            </a:r>
            <a:r>
              <a:rPr lang="cs-CZ" sz="2800" dirty="0" smtClean="0"/>
              <a:t>přikopírujeme seznamy </a:t>
            </a:r>
            <a:r>
              <a:rPr lang="cs-CZ" sz="2800" dirty="0"/>
              <a:t>slov z ostatních </a:t>
            </a:r>
            <a:r>
              <a:rPr lang="cs-CZ" sz="2800" dirty="0" smtClean="0"/>
              <a:t>protokolů skupiny.</a:t>
            </a:r>
          </a:p>
          <a:p>
            <a:r>
              <a:rPr lang="cs-CZ" sz="2800" dirty="0" smtClean="0"/>
              <a:t>Znovu seřadíme </a:t>
            </a:r>
            <a:r>
              <a:rPr lang="cs-CZ" sz="2800" dirty="0"/>
              <a:t>obsah modrého sloupce podle </a:t>
            </a:r>
            <a:r>
              <a:rPr lang="cs-CZ" sz="2800" dirty="0" smtClean="0"/>
              <a:t>abecedy.</a:t>
            </a:r>
          </a:p>
          <a:p>
            <a:r>
              <a:rPr lang="cs-CZ" sz="2800" dirty="0" smtClean="0"/>
              <a:t>Do </a:t>
            </a:r>
            <a:r>
              <a:rPr lang="cs-CZ" sz="2800" dirty="0"/>
              <a:t>žlutého sloupce </a:t>
            </a:r>
            <a:r>
              <a:rPr lang="cs-CZ" sz="2800" dirty="0" smtClean="0"/>
              <a:t>nově vložíme jedničky</a:t>
            </a:r>
            <a:r>
              <a:rPr lang="cs-CZ" sz="2800" dirty="0"/>
              <a:t>, </a:t>
            </a:r>
            <a:r>
              <a:rPr lang="cs-CZ" sz="2800" i="1" dirty="0"/>
              <a:t>kam </a:t>
            </a:r>
            <a:r>
              <a:rPr lang="cs-CZ" sz="2800" i="1" dirty="0" smtClean="0"/>
              <a:t>patří</a:t>
            </a:r>
            <a:r>
              <a:rPr lang="cs-CZ" sz="2800" dirty="0" smtClean="0"/>
              <a:t> (stejným postupem jako v 1. kole).</a:t>
            </a:r>
          </a:p>
          <a:p>
            <a:r>
              <a:rPr lang="cs-CZ" sz="2800" dirty="0" smtClean="0"/>
              <a:t>Případně </a:t>
            </a:r>
            <a:r>
              <a:rPr lang="cs-CZ" sz="2800" dirty="0" err="1" smtClean="0"/>
              <a:t>dokopírujeme</a:t>
            </a:r>
            <a:r>
              <a:rPr lang="cs-CZ" sz="2800" dirty="0" smtClean="0"/>
              <a:t> </a:t>
            </a:r>
            <a:r>
              <a:rPr lang="cs-CZ" sz="2800" b="1" dirty="0"/>
              <a:t>zelené buňky</a:t>
            </a:r>
            <a:r>
              <a:rPr lang="cs-CZ" sz="2800" dirty="0"/>
              <a:t> tak daleko, jak je </a:t>
            </a:r>
            <a:r>
              <a:rPr lang="cs-CZ" sz="2800" dirty="0" smtClean="0"/>
              <a:t>třeba.</a:t>
            </a:r>
          </a:p>
          <a:p>
            <a:endParaRPr lang="cs-CZ" dirty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6820-CE08-417B-A725-BF6A29606781}" type="slidenum">
              <a:rPr lang="cs-CZ" altLang="cs-CZ" smtClean="0"/>
              <a:pPr/>
              <a:t>17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51386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377"/>
            <a:ext cx="7772400" cy="1143000"/>
          </a:xfrm>
        </p:spPr>
        <p:txBody>
          <a:bodyPr/>
          <a:lstStyle/>
          <a:p>
            <a:pPr eaLnBrk="1" hangingPunct="1"/>
            <a:r>
              <a:rPr lang="cs-CZ" altLang="cs-CZ" dirty="0" err="1" smtClean="0"/>
              <a:t>Cv</a:t>
            </a:r>
            <a:r>
              <a:rPr lang="cs-CZ" altLang="cs-CZ" dirty="0" smtClean="0"/>
              <a:t>. </a:t>
            </a:r>
            <a:r>
              <a:rPr lang="cs-CZ" altLang="cs-CZ" dirty="0"/>
              <a:t>3–4 — pracovní </a:t>
            </a:r>
            <a:r>
              <a:rPr lang="cs-CZ" altLang="cs-CZ" dirty="0" smtClean="0"/>
              <a:t>postup (agregace)</a:t>
            </a:r>
            <a:endParaRPr lang="cs-CZ" altLang="cs-CZ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736"/>
            <a:ext cx="7772400" cy="5805264"/>
          </a:xfrm>
        </p:spPr>
        <p:txBody>
          <a:bodyPr/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A teď ještě jednou totéž pro 2. list (</a:t>
            </a:r>
            <a:r>
              <a:rPr lang="cs-CZ" i="1" dirty="0"/>
              <a:t>OBSAHOVĚ </a:t>
            </a:r>
            <a:r>
              <a:rPr lang="cs-CZ" i="1" dirty="0" smtClean="0"/>
              <a:t>NEZAJÍMAVÁ SLOVA</a:t>
            </a:r>
            <a:r>
              <a:rPr lang="cs-CZ" dirty="0" smtClean="0"/>
              <a:t>)!</a:t>
            </a: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6820-CE08-417B-A725-BF6A29606781}" type="slidenum">
              <a:rPr lang="cs-CZ" altLang="cs-CZ" smtClean="0"/>
              <a:pPr/>
              <a:t>18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535077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377"/>
            <a:ext cx="7772400" cy="1143000"/>
          </a:xfrm>
        </p:spPr>
        <p:txBody>
          <a:bodyPr/>
          <a:lstStyle/>
          <a:p>
            <a:pPr eaLnBrk="1" hangingPunct="1"/>
            <a:r>
              <a:rPr lang="cs-CZ" altLang="cs-CZ" dirty="0" err="1" smtClean="0"/>
              <a:t>Cv</a:t>
            </a:r>
            <a:r>
              <a:rPr lang="cs-CZ" altLang="cs-CZ" dirty="0" smtClean="0"/>
              <a:t>. </a:t>
            </a:r>
            <a:r>
              <a:rPr lang="cs-CZ" altLang="cs-CZ" dirty="0"/>
              <a:t>3–4 — pracovní </a:t>
            </a:r>
            <a:r>
              <a:rPr lang="cs-CZ" altLang="cs-CZ" dirty="0" smtClean="0"/>
              <a:t>postup (agregace)</a:t>
            </a:r>
            <a:endParaRPr lang="cs-CZ" altLang="cs-CZ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736"/>
            <a:ext cx="7772400" cy="5805264"/>
          </a:xfrm>
        </p:spPr>
        <p:txBody>
          <a:bodyPr/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Výsledný soubor opět pošleme e-mailem na adresu: </a:t>
            </a:r>
            <a:r>
              <a:rPr lang="cs-CZ" b="1" i="1" dirty="0" smtClean="0">
                <a:solidFill>
                  <a:srgbClr val="0000FF"/>
                </a:solidFill>
              </a:rPr>
              <a:t>kizips@vse.cz</a:t>
            </a:r>
            <a:endParaRPr lang="cs-CZ" i="1" dirty="0" smtClean="0">
              <a:solidFill>
                <a:srgbClr val="CC00CC"/>
              </a:solidFill>
            </a:endParaRP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6820-CE08-417B-A725-BF6A29606781}" type="slidenum">
              <a:rPr lang="cs-CZ" altLang="cs-CZ" smtClean="0"/>
              <a:pPr/>
              <a:t>19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28826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 err="1" smtClean="0"/>
              <a:t>Cv</a:t>
            </a:r>
            <a:r>
              <a:rPr lang="cs-CZ" altLang="cs-CZ" dirty="0" smtClean="0"/>
              <a:t>. </a:t>
            </a:r>
            <a:r>
              <a:rPr lang="cs-CZ" altLang="cs-CZ" dirty="0"/>
              <a:t>3–4 — pracovní postup</a:t>
            </a:r>
            <a:endParaRPr lang="cs-CZ" altLang="cs-CZ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marL="0" indent="0">
              <a:buNone/>
            </a:pPr>
            <a:endParaRPr lang="cs-CZ" sz="2800" dirty="0" smtClean="0"/>
          </a:p>
          <a:p>
            <a:r>
              <a:rPr lang="cs-CZ" dirty="0" smtClean="0"/>
              <a:t>Otevřeme si </a:t>
            </a:r>
            <a:r>
              <a:rPr lang="cs-CZ" dirty="0"/>
              <a:t>vlastní kopii souboru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b="1" i="1" dirty="0" smtClean="0">
                <a:solidFill>
                  <a:srgbClr val="0000FF"/>
                </a:solidFill>
              </a:rPr>
              <a:t>Text_1-</a:t>
            </a:r>
            <a:r>
              <a:rPr lang="cs-CZ" b="1" i="1" u="sng" dirty="0" smtClean="0">
                <a:solidFill>
                  <a:srgbClr val="0000FF"/>
                </a:solidFill>
              </a:rPr>
              <a:t>nn</a:t>
            </a:r>
            <a:r>
              <a:rPr lang="cs-CZ" b="1" i="1" dirty="0" smtClean="0">
                <a:solidFill>
                  <a:srgbClr val="0000FF"/>
                </a:solidFill>
              </a:rPr>
              <a:t>.docx</a:t>
            </a:r>
            <a:r>
              <a:rPr lang="cs-CZ" dirty="0" smtClean="0"/>
              <a:t> </a:t>
            </a:r>
            <a:br>
              <a:rPr lang="cs-CZ" dirty="0" smtClean="0"/>
            </a:br>
            <a:r>
              <a:rPr lang="cs-CZ" dirty="0" smtClean="0"/>
              <a:t>(</a:t>
            </a:r>
            <a:r>
              <a:rPr lang="cs-CZ" i="1" u="sng" dirty="0" err="1">
                <a:solidFill>
                  <a:srgbClr val="0000FF"/>
                </a:solidFill>
              </a:rPr>
              <a:t>nn</a:t>
            </a:r>
            <a:r>
              <a:rPr lang="cs-CZ" dirty="0"/>
              <a:t> = číslo </a:t>
            </a:r>
            <a:r>
              <a:rPr lang="cs-CZ" dirty="0" smtClean="0"/>
              <a:t>studenta v </a:t>
            </a:r>
            <a:r>
              <a:rPr lang="cs-CZ" i="1" dirty="0" smtClean="0">
                <a:solidFill>
                  <a:srgbClr val="0000FF"/>
                </a:solidFill>
              </a:rPr>
              <a:t>seznamu</a:t>
            </a:r>
            <a:r>
              <a:rPr lang="cs-CZ" dirty="0" smtClean="0"/>
              <a:t>).</a:t>
            </a:r>
          </a:p>
          <a:p>
            <a:endParaRPr lang="cs-CZ" dirty="0"/>
          </a:p>
          <a:p>
            <a:r>
              <a:rPr lang="cs-CZ" dirty="0" smtClean="0"/>
              <a:t>Následně provedeme několik technických úprav textu, které nám usnadní další zpracování z hlediska dnešního cíle</a:t>
            </a:r>
            <a:r>
              <a:rPr lang="cs-CZ" dirty="0"/>
              <a:t>…</a:t>
            </a:r>
            <a:endParaRPr lang="cs-CZ" dirty="0" smtClean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6820-CE08-417B-A725-BF6A29606781}" type="slidenum">
              <a:rPr lang="cs-CZ" altLang="cs-CZ" smtClean="0"/>
              <a:pPr/>
              <a:t>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884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 err="1" smtClean="0"/>
              <a:t>Cv</a:t>
            </a:r>
            <a:r>
              <a:rPr lang="cs-CZ" altLang="cs-CZ" dirty="0" smtClean="0"/>
              <a:t>. </a:t>
            </a:r>
            <a:r>
              <a:rPr lang="cs-CZ" altLang="cs-CZ" dirty="0"/>
              <a:t>3–4 — pracovní postup</a:t>
            </a:r>
            <a:endParaRPr lang="cs-CZ" altLang="cs-CZ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marL="0" indent="0">
              <a:buNone/>
            </a:pPr>
            <a:endParaRPr lang="cs-CZ" sz="2800" dirty="0" smtClean="0"/>
          </a:p>
          <a:p>
            <a:r>
              <a:rPr lang="cs-CZ" dirty="0" smtClean="0">
                <a:solidFill>
                  <a:srgbClr val="FF0000"/>
                </a:solidFill>
              </a:rPr>
              <a:t>Velká </a:t>
            </a:r>
            <a:r>
              <a:rPr lang="cs-CZ" dirty="0">
                <a:solidFill>
                  <a:srgbClr val="FF0000"/>
                </a:solidFill>
              </a:rPr>
              <a:t>písmena na začátku vět</a:t>
            </a:r>
            <a:r>
              <a:rPr lang="cs-CZ" dirty="0"/>
              <a:t> </a:t>
            </a:r>
            <a:r>
              <a:rPr lang="cs-CZ" dirty="0" smtClean="0"/>
              <a:t>nahradíme malými — pokud </a:t>
            </a:r>
            <a:r>
              <a:rPr lang="cs-CZ" dirty="0"/>
              <a:t>nejde o vlastní jména nebo </a:t>
            </a:r>
            <a:r>
              <a:rPr lang="cs-CZ" dirty="0" smtClean="0"/>
              <a:t>zkratky.</a:t>
            </a:r>
            <a:endParaRPr lang="cs-CZ" dirty="0" smtClean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6820-CE08-417B-A725-BF6A29606781}" type="slidenum">
              <a:rPr lang="cs-CZ" altLang="cs-CZ" smtClean="0"/>
              <a:pPr/>
              <a:t>3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14766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 err="1" smtClean="0"/>
              <a:t>Cv</a:t>
            </a:r>
            <a:r>
              <a:rPr lang="cs-CZ" altLang="cs-CZ" dirty="0" smtClean="0"/>
              <a:t>. </a:t>
            </a:r>
            <a:r>
              <a:rPr lang="cs-CZ" altLang="cs-CZ" dirty="0"/>
              <a:t>3–4 — pracovní postup</a:t>
            </a:r>
            <a:endParaRPr lang="cs-CZ" altLang="cs-CZ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marL="0" indent="0">
              <a:buNone/>
            </a:pPr>
            <a:endParaRPr lang="cs-CZ" sz="2800" dirty="0" smtClean="0"/>
          </a:p>
          <a:p>
            <a:r>
              <a:rPr lang="cs-CZ" dirty="0" smtClean="0"/>
              <a:t>Odstraníme: </a:t>
            </a:r>
            <a:br>
              <a:rPr lang="cs-CZ" dirty="0" smtClean="0"/>
            </a:br>
            <a:r>
              <a:rPr lang="cs-CZ" dirty="0" smtClean="0">
                <a:solidFill>
                  <a:srgbClr val="FF0000"/>
                </a:solidFill>
              </a:rPr>
              <a:t>interpunkční znaménka, </a:t>
            </a:r>
            <a:br>
              <a:rPr lang="cs-CZ" dirty="0" smtClean="0">
                <a:solidFill>
                  <a:srgbClr val="FF0000"/>
                </a:solidFill>
              </a:rPr>
            </a:br>
            <a:r>
              <a:rPr lang="cs-CZ" dirty="0" smtClean="0">
                <a:solidFill>
                  <a:srgbClr val="FF0000"/>
                </a:solidFill>
              </a:rPr>
              <a:t>čísla </a:t>
            </a:r>
            <a:r>
              <a:rPr lang="cs-CZ" dirty="0">
                <a:solidFill>
                  <a:srgbClr val="FF0000"/>
                </a:solidFill>
              </a:rPr>
              <a:t>(kromě letopočtů), </a:t>
            </a:r>
            <a:r>
              <a:rPr lang="cs-CZ" dirty="0" smtClean="0">
                <a:solidFill>
                  <a:srgbClr val="FF0000"/>
                </a:solidFill>
              </a:rPr>
              <a:t/>
            </a:r>
            <a:br>
              <a:rPr lang="cs-CZ" dirty="0" smtClean="0">
                <a:solidFill>
                  <a:srgbClr val="FF0000"/>
                </a:solidFill>
              </a:rPr>
            </a:br>
            <a:r>
              <a:rPr lang="cs-CZ" dirty="0" smtClean="0">
                <a:solidFill>
                  <a:srgbClr val="FF0000"/>
                </a:solidFill>
              </a:rPr>
              <a:t>„%“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(</a:t>
            </a:r>
            <a:r>
              <a:rPr lang="cs-CZ" dirty="0"/>
              <a:t>ap.).</a:t>
            </a:r>
            <a:endParaRPr lang="cs-CZ" dirty="0" smtClean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6820-CE08-417B-A725-BF6A29606781}" type="slidenum">
              <a:rPr lang="cs-CZ" altLang="cs-CZ" smtClean="0"/>
              <a:pPr/>
              <a:t>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00424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 err="1" smtClean="0"/>
              <a:t>Cv</a:t>
            </a:r>
            <a:r>
              <a:rPr lang="cs-CZ" altLang="cs-CZ" dirty="0" smtClean="0"/>
              <a:t>. </a:t>
            </a:r>
            <a:r>
              <a:rPr lang="cs-CZ" altLang="cs-CZ" dirty="0"/>
              <a:t>3–4 — pracovní postup</a:t>
            </a:r>
            <a:endParaRPr lang="cs-CZ" altLang="cs-CZ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marL="0" indent="0">
              <a:buNone/>
            </a:pPr>
            <a:endParaRPr lang="cs-CZ" sz="2800" dirty="0" smtClean="0"/>
          </a:p>
          <a:p>
            <a:r>
              <a:rPr lang="cs-CZ" dirty="0" smtClean="0"/>
              <a:t>Všechny </a:t>
            </a:r>
            <a:r>
              <a:rPr lang="cs-CZ" dirty="0" smtClean="0">
                <a:solidFill>
                  <a:srgbClr val="FF0000"/>
                </a:solidFill>
              </a:rPr>
              <a:t>mezery</a:t>
            </a:r>
            <a:r>
              <a:rPr lang="cs-CZ" dirty="0" smtClean="0"/>
              <a:t> v textu nahradíme </a:t>
            </a:r>
            <a:r>
              <a:rPr lang="cs-CZ" dirty="0" smtClean="0">
                <a:solidFill>
                  <a:srgbClr val="FF0000"/>
                </a:solidFill>
              </a:rPr>
              <a:t>znaky ukončujícími odstavec</a:t>
            </a:r>
            <a:r>
              <a:rPr lang="cs-CZ" dirty="0" smtClean="0"/>
              <a:t>.</a:t>
            </a:r>
          </a:p>
          <a:p>
            <a:endParaRPr lang="cs-CZ" dirty="0"/>
          </a:p>
          <a:p>
            <a:r>
              <a:rPr lang="cs-CZ" dirty="0" smtClean="0"/>
              <a:t>Po této operaci máme text připravený a můžeme přejít k </a:t>
            </a:r>
            <a:r>
              <a:rPr lang="cs-CZ" i="1" dirty="0" smtClean="0"/>
              <a:t>hlavní části</a:t>
            </a:r>
            <a:r>
              <a:rPr lang="cs-CZ" dirty="0" smtClean="0"/>
              <a:t> zpracování…</a:t>
            </a:r>
            <a:endParaRPr lang="cs-CZ" dirty="0" smtClean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6820-CE08-417B-A725-BF6A29606781}" type="slidenum">
              <a:rPr lang="cs-CZ" altLang="cs-CZ" smtClean="0"/>
              <a:pPr/>
              <a:t>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7287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 err="1" smtClean="0"/>
              <a:t>Cv</a:t>
            </a:r>
            <a:r>
              <a:rPr lang="cs-CZ" altLang="cs-CZ" dirty="0" smtClean="0"/>
              <a:t>. </a:t>
            </a:r>
            <a:r>
              <a:rPr lang="cs-CZ" altLang="cs-CZ" dirty="0"/>
              <a:t>3–4 — pracovní postup</a:t>
            </a:r>
            <a:endParaRPr lang="cs-CZ" altLang="cs-CZ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r>
              <a:rPr lang="cs-CZ" dirty="0" smtClean="0"/>
              <a:t>Otevřeme si vlastní </a:t>
            </a:r>
            <a:r>
              <a:rPr lang="cs-CZ" dirty="0"/>
              <a:t>kopii souboru </a:t>
            </a:r>
            <a:r>
              <a:rPr lang="cs-CZ" dirty="0"/>
              <a:t/>
            </a:r>
            <a:br>
              <a:rPr lang="cs-CZ" dirty="0"/>
            </a:br>
            <a:r>
              <a:rPr lang="cs-CZ" b="1" i="1" dirty="0">
                <a:solidFill>
                  <a:srgbClr val="0000FF"/>
                </a:solidFill>
              </a:rPr>
              <a:t>4IZ422-03C(a</a:t>
            </a:r>
            <a:r>
              <a:rPr lang="cs-CZ" b="1" i="1" dirty="0" smtClean="0">
                <a:solidFill>
                  <a:srgbClr val="0000FF"/>
                </a:solidFill>
              </a:rPr>
              <a:t>)-Protokol-vzor.xlsx</a:t>
            </a:r>
            <a:r>
              <a:rPr lang="cs-CZ" b="1" dirty="0" smtClean="0">
                <a:solidFill>
                  <a:srgbClr val="0000FF"/>
                </a:solidFill>
              </a:rPr>
              <a:t> </a:t>
            </a:r>
            <a:r>
              <a:rPr lang="cs-CZ" b="1" dirty="0">
                <a:solidFill>
                  <a:srgbClr val="FF0000"/>
                </a:solidFill>
              </a:rPr>
              <a:t>přejmenovanou na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dirty="0" smtClean="0">
                <a:solidFill>
                  <a:srgbClr val="FF0000"/>
                </a:solidFill>
              </a:rPr>
              <a:t/>
            </a:r>
            <a:br>
              <a:rPr lang="cs-CZ" dirty="0" smtClean="0">
                <a:solidFill>
                  <a:srgbClr val="FF0000"/>
                </a:solidFill>
              </a:rPr>
            </a:br>
            <a:r>
              <a:rPr lang="cs-CZ" b="1" i="1" dirty="0">
                <a:solidFill>
                  <a:srgbClr val="3399FF"/>
                </a:solidFill>
              </a:rPr>
              <a:t>4IZ422-03C(a</a:t>
            </a:r>
            <a:r>
              <a:rPr lang="cs-CZ" b="1" i="1" dirty="0" smtClean="0">
                <a:solidFill>
                  <a:srgbClr val="3399FF"/>
                </a:solidFill>
              </a:rPr>
              <a:t>)-Protokol-</a:t>
            </a:r>
            <a:r>
              <a:rPr lang="cs-CZ" b="1" i="1" u="sng" dirty="0" smtClean="0">
                <a:solidFill>
                  <a:srgbClr val="FF0000"/>
                </a:solidFill>
              </a:rPr>
              <a:t>nn</a:t>
            </a:r>
            <a:r>
              <a:rPr lang="cs-CZ" b="1" i="1" dirty="0" smtClean="0">
                <a:solidFill>
                  <a:srgbClr val="3399FF"/>
                </a:solidFill>
              </a:rPr>
              <a:t>.xlsx</a:t>
            </a:r>
            <a:r>
              <a:rPr lang="cs-CZ" b="1" dirty="0" smtClean="0">
                <a:solidFill>
                  <a:srgbClr val="FF0000"/>
                </a:solidFill>
              </a:rPr>
              <a:t> </a:t>
            </a:r>
            <a:r>
              <a:rPr lang="cs-CZ" b="1" dirty="0" smtClean="0"/>
              <a:t/>
            </a:r>
            <a:br>
              <a:rPr lang="cs-CZ" b="1" dirty="0" smtClean="0"/>
            </a:br>
            <a:r>
              <a:rPr lang="cs-CZ" dirty="0" smtClean="0"/>
              <a:t>(</a:t>
            </a:r>
            <a:r>
              <a:rPr lang="cs-CZ" i="1" u="sng" dirty="0" err="1">
                <a:solidFill>
                  <a:srgbClr val="FF0000"/>
                </a:solidFill>
              </a:rPr>
              <a:t>nn</a:t>
            </a:r>
            <a:r>
              <a:rPr lang="cs-CZ" dirty="0"/>
              <a:t> = číslo </a:t>
            </a:r>
            <a:r>
              <a:rPr lang="cs-CZ" dirty="0" smtClean="0"/>
              <a:t>zpracovávaného textu).</a:t>
            </a:r>
          </a:p>
          <a:p>
            <a:endParaRPr lang="cs-CZ" dirty="0"/>
          </a:p>
          <a:p>
            <a:r>
              <a:rPr lang="cs-CZ" dirty="0" smtClean="0"/>
              <a:t>Následující operace budeme provádět </a:t>
            </a:r>
            <a:br>
              <a:rPr lang="cs-CZ" dirty="0" smtClean="0"/>
            </a:br>
            <a:r>
              <a:rPr lang="cs-CZ" dirty="0" smtClean="0"/>
              <a:t>v tomto </a:t>
            </a:r>
            <a:r>
              <a:rPr lang="cs-CZ" i="1" dirty="0" smtClean="0"/>
              <a:t>protokolu</a:t>
            </a:r>
            <a:r>
              <a:rPr lang="cs-CZ" dirty="0" smtClean="0"/>
              <a:t>.</a:t>
            </a:r>
            <a:endParaRPr lang="cs-CZ" dirty="0" smtClean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6820-CE08-417B-A725-BF6A29606781}" type="slidenum">
              <a:rPr lang="cs-CZ" altLang="cs-CZ" smtClean="0"/>
              <a:pPr/>
              <a:t>6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12653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 err="1" smtClean="0"/>
              <a:t>Cv</a:t>
            </a:r>
            <a:r>
              <a:rPr lang="cs-CZ" altLang="cs-CZ" dirty="0" smtClean="0"/>
              <a:t>. </a:t>
            </a:r>
            <a:r>
              <a:rPr lang="cs-CZ" altLang="cs-CZ" dirty="0"/>
              <a:t>3–4 — pracovní postup</a:t>
            </a:r>
            <a:endParaRPr lang="cs-CZ" altLang="cs-CZ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marL="0" indent="0">
              <a:buNone/>
            </a:pPr>
            <a:endParaRPr lang="cs-CZ" sz="2800" dirty="0" smtClean="0"/>
          </a:p>
          <a:p>
            <a:r>
              <a:rPr lang="cs-CZ" dirty="0" smtClean="0"/>
              <a:t>Do </a:t>
            </a:r>
            <a:r>
              <a:rPr lang="cs-CZ" dirty="0"/>
              <a:t>žlutého rámečku nahoře</a:t>
            </a:r>
            <a:r>
              <a:rPr lang="cs-CZ" dirty="0" smtClean="0"/>
              <a:t> vyplníme </a:t>
            </a:r>
            <a:r>
              <a:rPr lang="cs-CZ" dirty="0"/>
              <a:t>jméno </a:t>
            </a:r>
            <a:r>
              <a:rPr lang="cs-CZ" dirty="0" smtClean="0"/>
              <a:t>zpracovatele.</a:t>
            </a:r>
            <a:endParaRPr lang="cs-CZ" dirty="0" smtClean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6820-CE08-417B-A725-BF6A29606781}" type="slidenum">
              <a:rPr lang="cs-CZ" altLang="cs-CZ" smtClean="0"/>
              <a:pPr/>
              <a:t>7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83662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 err="1" smtClean="0"/>
              <a:t>Cv</a:t>
            </a:r>
            <a:r>
              <a:rPr lang="cs-CZ" altLang="cs-CZ" dirty="0" smtClean="0"/>
              <a:t>. </a:t>
            </a:r>
            <a:r>
              <a:rPr lang="cs-CZ" altLang="cs-CZ" dirty="0"/>
              <a:t>3–4 — pracovní postup</a:t>
            </a:r>
            <a:endParaRPr lang="cs-CZ" altLang="cs-CZ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marL="0" indent="0">
              <a:buNone/>
            </a:pPr>
            <a:endParaRPr lang="cs-CZ" sz="2800" dirty="0" smtClean="0"/>
          </a:p>
          <a:p>
            <a:r>
              <a:rPr lang="cs-CZ" dirty="0"/>
              <a:t>Do </a:t>
            </a:r>
            <a:r>
              <a:rPr lang="cs-CZ" i="1" dirty="0">
                <a:solidFill>
                  <a:srgbClr val="FF0000"/>
                </a:solidFill>
              </a:rPr>
              <a:t>POMOCNÉHO LISTU</a:t>
            </a:r>
            <a:r>
              <a:rPr lang="cs-CZ" dirty="0"/>
              <a:t>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(na </a:t>
            </a:r>
            <a:r>
              <a:rPr lang="cs-CZ" dirty="0"/>
              <a:t>konci </a:t>
            </a:r>
            <a:r>
              <a:rPr lang="cs-CZ" i="1" dirty="0" smtClean="0"/>
              <a:t>protokolu</a:t>
            </a:r>
            <a:r>
              <a:rPr lang="cs-CZ" dirty="0" smtClean="0"/>
              <a:t>) </a:t>
            </a:r>
            <a:br>
              <a:rPr lang="cs-CZ" dirty="0" smtClean="0"/>
            </a:br>
            <a:r>
              <a:rPr lang="cs-CZ" dirty="0" smtClean="0"/>
              <a:t>do </a:t>
            </a:r>
            <a:r>
              <a:rPr lang="cs-CZ" dirty="0"/>
              <a:t>modrých buněk ve sloupci A </a:t>
            </a:r>
            <a:r>
              <a:rPr lang="cs-CZ" dirty="0" smtClean="0"/>
              <a:t>zkopírujeme </a:t>
            </a:r>
            <a:r>
              <a:rPr lang="cs-CZ" i="1" dirty="0" smtClean="0"/>
              <a:t>upravený text</a:t>
            </a:r>
            <a:r>
              <a:rPr lang="cs-CZ" dirty="0"/>
              <a:t>.</a:t>
            </a:r>
            <a:endParaRPr lang="cs-CZ" dirty="0" smtClean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6820-CE08-417B-A725-BF6A29606781}" type="slidenum">
              <a:rPr lang="cs-CZ" altLang="cs-CZ" smtClean="0"/>
              <a:pPr/>
              <a:t>8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4632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 err="1" smtClean="0"/>
              <a:t>Cv</a:t>
            </a:r>
            <a:r>
              <a:rPr lang="cs-CZ" altLang="cs-CZ" dirty="0" smtClean="0"/>
              <a:t>. </a:t>
            </a:r>
            <a:r>
              <a:rPr lang="cs-CZ" altLang="cs-CZ" dirty="0"/>
              <a:t>3–4 — pracovní postup</a:t>
            </a:r>
            <a:endParaRPr lang="cs-CZ" altLang="cs-CZ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marL="0" indent="0">
              <a:buNone/>
            </a:pPr>
            <a:endParaRPr lang="cs-CZ" sz="2800" dirty="0" smtClean="0"/>
          </a:p>
          <a:p>
            <a:r>
              <a:rPr lang="cs-CZ" dirty="0"/>
              <a:t>Seznam slov v modrých buňkách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>
                <a:solidFill>
                  <a:srgbClr val="FF0000"/>
                </a:solidFill>
              </a:rPr>
              <a:t>seřadíme </a:t>
            </a:r>
            <a:r>
              <a:rPr lang="cs-CZ" dirty="0">
                <a:solidFill>
                  <a:srgbClr val="FF0000"/>
                </a:solidFill>
              </a:rPr>
              <a:t>podle abecedy</a:t>
            </a:r>
            <a:r>
              <a:rPr lang="cs-CZ" dirty="0"/>
              <a:t>.</a:t>
            </a:r>
            <a:endParaRPr lang="cs-CZ" dirty="0" smtClean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6820-CE08-417B-A725-BF6A29606781}" type="slidenum">
              <a:rPr lang="cs-CZ" altLang="cs-CZ" smtClean="0"/>
              <a:pPr/>
              <a:t>9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4134930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351</Words>
  <Application>Microsoft Office PowerPoint</Application>
  <PresentationFormat>Předvádění na obrazovce (4:3)</PresentationFormat>
  <Paragraphs>99</Paragraphs>
  <Slides>19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Default Design</vt:lpstr>
      <vt:lpstr>Cv. 3–4 — cíl</vt:lpstr>
      <vt:lpstr>Cv. 3–4 — pracovní postup</vt:lpstr>
      <vt:lpstr>Cv. 3–4 — pracovní postup</vt:lpstr>
      <vt:lpstr>Cv. 3–4 — pracovní postup</vt:lpstr>
      <vt:lpstr>Cv. 3–4 — pracovní postup</vt:lpstr>
      <vt:lpstr>Cv. 3–4 — pracovní postup</vt:lpstr>
      <vt:lpstr>Cv. 3–4 — pracovní postup</vt:lpstr>
      <vt:lpstr>Cv. 3–4 — pracovní postup</vt:lpstr>
      <vt:lpstr>Cv. 3–4 — pracovní postup</vt:lpstr>
      <vt:lpstr>Cv. 3–4 — pracovní postup</vt:lpstr>
      <vt:lpstr>Cv. 3–4 — pracovní postup</vt:lpstr>
      <vt:lpstr>Cv. 3–4 — pracovní postup</vt:lpstr>
      <vt:lpstr>Cv. 3–4 — pracovní postup</vt:lpstr>
      <vt:lpstr>Cv. 3–4 — pracovní postup</vt:lpstr>
      <vt:lpstr>Cv. 3–4 — pracovní postup</vt:lpstr>
      <vt:lpstr>Cv. 3–4 — pracovní postup (agregace)</vt:lpstr>
      <vt:lpstr>Cv. 3–4 — pracovní postup (agregace)</vt:lpstr>
      <vt:lpstr>Cv. 3–4 — pracovní postup (agregace)</vt:lpstr>
      <vt:lpstr>Cv. 3–4 — pracovní postup (agregace)</vt:lpstr>
    </vt:vector>
  </TitlesOfParts>
  <Company>VŠE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IZI444</dc:title>
  <dc:creator>Petr Strossa</dc:creator>
  <cp:lastModifiedBy>Petr</cp:lastModifiedBy>
  <cp:revision>27</cp:revision>
  <dcterms:created xsi:type="dcterms:W3CDTF">2003-06-13T16:33:15Z</dcterms:created>
  <dcterms:modified xsi:type="dcterms:W3CDTF">2020-09-25T14:32:48Z</dcterms:modified>
</cp:coreProperties>
</file>